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  <p:sldMasterId id="2147483670" r:id="rId6"/>
    <p:sldMasterId id="2147483671" r:id="rId7"/>
    <p:sldMasterId id="2147483672" r:id="rId8"/>
    <p:sldMasterId id="2147483673" r:id="rId9"/>
    <p:sldMasterId id="2147483674" r:id="rId10"/>
    <p:sldMasterId id="2147483675" r:id="rId11"/>
    <p:sldMasterId id="2147483676" r:id="rId12"/>
    <p:sldMasterId id="2147483677" r:id="rId13"/>
    <p:sldMasterId id="2147483678" r:id="rId14"/>
    <p:sldMasterId id="2147483679" r:id="rId15"/>
    <p:sldMasterId id="2147483680" r:id="rId16"/>
    <p:sldMasterId id="2147483681" r:id="rId17"/>
    <p:sldMasterId id="2147483682" r:id="rId18"/>
    <p:sldMasterId id="2147483683" r:id="rId19"/>
    <p:sldMasterId id="2147483684" r:id="rId20"/>
    <p:sldMasterId id="2147483685" r:id="rId21"/>
    <p:sldMasterId id="2147483686" r:id="rId22"/>
    <p:sldMasterId id="2147483687" r:id="rId23"/>
  </p:sldMasterIdLst>
  <p:notesMasterIdLst>
    <p:notesMasterId r:id="rId24"/>
  </p:notes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7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Master" Target="slideMasters/slideMaster17.xml"/><Relationship Id="rId22" Type="http://schemas.openxmlformats.org/officeDocument/2006/relationships/slideMaster" Target="slideMasters/slideMaster19.xml"/><Relationship Id="rId21" Type="http://schemas.openxmlformats.org/officeDocument/2006/relationships/slideMaster" Target="slideMasters/slideMaster18.xml"/><Relationship Id="rId24" Type="http://schemas.openxmlformats.org/officeDocument/2006/relationships/notesMaster" Target="notesMasters/notesMaster1.xml"/><Relationship Id="rId23" Type="http://schemas.openxmlformats.org/officeDocument/2006/relationships/slideMaster" Target="slideMasters/slideMaster20.xml"/><Relationship Id="rId1" Type="http://schemas.openxmlformats.org/officeDocument/2006/relationships/theme" Target="theme/theme1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2.xml"/><Relationship Id="rId25" Type="http://schemas.openxmlformats.org/officeDocument/2006/relationships/slide" Target="slides/slide1.xml"/><Relationship Id="rId28" Type="http://schemas.openxmlformats.org/officeDocument/2006/relationships/slide" Target="slides/slide4.xml"/><Relationship Id="rId27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5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7.xml"/><Relationship Id="rId30" Type="http://schemas.openxmlformats.org/officeDocument/2006/relationships/slide" Target="slides/slide6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9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8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1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0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12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4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3073400" y="858838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3073400" y="2197102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5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889000" y="1054102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99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889000" y="2392366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6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8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9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0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1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7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">
  <p:cSld name="Title 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78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4">
  <p:cSld name="Title 4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927100" y="774700"/>
            <a:ext cx="412750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5">
  <p:cSld name="Title 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57200" y="3957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2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1104900" y="706438"/>
            <a:ext cx="660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1104900" y="2032001"/>
            <a:ext cx="66040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7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24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0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8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15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jp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5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21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jpg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2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14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image" Target="../media/image21.jpg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20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6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1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7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1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9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23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9.jpg" id="60" name="Google Shape;6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9"/>
          <p:cNvSpPr txBox="1"/>
          <p:nvPr>
            <p:ph type="title"/>
          </p:nvPr>
        </p:nvSpPr>
        <p:spPr>
          <a:xfrm>
            <a:off x="3073400" y="858838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3073400" y="2197102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0.jpg" id="67" name="Google Shape;67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1"/>
          <p:cNvSpPr txBox="1"/>
          <p:nvPr>
            <p:ph type="title"/>
          </p:nvPr>
        </p:nvSpPr>
        <p:spPr>
          <a:xfrm>
            <a:off x="889000" y="1054102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99A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99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889000" y="2392366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3.jpg" id="74" name="Google Shape;74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3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5.jpg" id="81" name="Google Shape;81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5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6.jpg" id="88" name="Google Shape;88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7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7.jpg" id="95" name="Google Shape;95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9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29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8.jpg" id="102" name="Google Shape;102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1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.jpg" id="109" name="Google Shape;109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2.jpg" id="112" name="Google Shape;112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3.jpg" id="115" name="Google Shape;115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4.jpg" id="11" name="Google Shape;11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4.jpg" id="118" name="Google Shape;118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2.jpg" id="18" name="Google Shape;1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2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3.jpg" id="23" name="Google Shape;23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 txBox="1"/>
          <p:nvPr>
            <p:ph type="title"/>
          </p:nvPr>
        </p:nvSpPr>
        <p:spPr>
          <a:xfrm>
            <a:off x="457200" y="2078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4.jpg" id="28" name="Google Shape;28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9"/>
          <p:cNvSpPr txBox="1"/>
          <p:nvPr>
            <p:ph type="title"/>
          </p:nvPr>
        </p:nvSpPr>
        <p:spPr>
          <a:xfrm>
            <a:off x="927100" y="774700"/>
            <a:ext cx="412750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5.jpg" id="33" name="Google Shape;33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3957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294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52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6.jpg" id="38" name="Google Shape;3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3"/>
          <p:cNvSpPr txBox="1"/>
          <p:nvPr>
            <p:ph type="title"/>
          </p:nvPr>
        </p:nvSpPr>
        <p:spPr>
          <a:xfrm>
            <a:off x="1104900" y="706438"/>
            <a:ext cx="660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104900" y="2032001"/>
            <a:ext cx="66040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7.jpg"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8.jpg" id="52" name="Google Shape;52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C+M_04180_UnveilingMat8.jpg" id="53" name="Google Shape;53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1"/>
          <p:cNvSpPr txBox="1"/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WRITING TO PERSUADE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0"/>
          <p:cNvSpPr txBox="1"/>
          <p:nvPr>
            <p:ph type="title"/>
          </p:nvPr>
        </p:nvSpPr>
        <p:spPr>
          <a:xfrm>
            <a:off x="165253" y="559250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Ad-speak</a:t>
            </a:r>
            <a:endParaRPr/>
          </a:p>
        </p:txBody>
      </p:sp>
      <p:pic>
        <p:nvPicPr>
          <p:cNvPr descr="A picture containing text&#10;&#10;Description automatically generated" id="183" name="Google Shape;183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853" y="2533650"/>
            <a:ext cx="31750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0"/>
          <p:cNvSpPr txBox="1"/>
          <p:nvPr/>
        </p:nvSpPr>
        <p:spPr>
          <a:xfrm>
            <a:off x="165253" y="2051433"/>
            <a:ext cx="838988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 of language used in advertisements, frequently employing one or more of the following: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Emotional manipulation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fallacies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Hyperbole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Exaggeration or dishonesty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Vague claims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Incomplete or cherry-picked 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viewpoints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Hired actors rather than professionals or experts as spokespeople.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you are writing to persuade, you must not embellish or misrepresent yourself or your concept/solution/idea.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1"/>
          <p:cNvSpPr txBox="1"/>
          <p:nvPr>
            <p:ph type="title"/>
          </p:nvPr>
        </p:nvSpPr>
        <p:spPr>
          <a:xfrm>
            <a:off x="436094" y="695421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How to avoid ad-speak in technical descriptions</a:t>
            </a:r>
            <a:endParaRPr/>
          </a:p>
        </p:txBody>
      </p:sp>
      <p:sp>
        <p:nvSpPr>
          <p:cNvPr id="190" name="Google Shape;190;p51"/>
          <p:cNvSpPr txBox="1"/>
          <p:nvPr>
            <p:ph idx="1" type="body"/>
          </p:nvPr>
        </p:nvSpPr>
        <p:spPr>
          <a:xfrm>
            <a:off x="436094" y="2032001"/>
            <a:ext cx="4852002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Use quantifiable, objective, and measurable terms, such as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 efficient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 reliable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Avoid vague buzzwords, such as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 awesome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 unique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 excellent</a:t>
            </a:r>
            <a:endParaRPr/>
          </a:p>
        </p:txBody>
      </p:sp>
      <p:pic>
        <p:nvPicPr>
          <p:cNvPr descr="A picture containing text, toy&#10;&#10;Description automatically generated" id="191" name="Google Shape;19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0597" y="3179348"/>
            <a:ext cx="2683812" cy="214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2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In summary</a:t>
            </a:r>
            <a:endParaRPr/>
          </a:p>
        </p:txBody>
      </p:sp>
      <p:sp>
        <p:nvSpPr>
          <p:cNvPr id="197" name="Google Shape;197;p52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You will likely use a combination of the 4 rhetorical appeals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Communicate ethically by avoiding ad-speak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2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30" name="Google Shape;130;p42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Rhetorical Appeals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Communicating ethically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3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Persuasion in Technical Writing</a:t>
            </a:r>
            <a:endParaRPr/>
          </a:p>
        </p:txBody>
      </p:sp>
      <p:sp>
        <p:nvSpPr>
          <p:cNvPr id="136" name="Google Shape;136;p43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Remember that as technical writing is transactional, you are generally attempting to convince your audience that your solution/idea/concept is best.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To do this, we use rhetorical appeals.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Writing to Persuade</a:t>
            </a:r>
            <a:endParaRPr/>
          </a:p>
        </p:txBody>
      </p:sp>
      <p:sp>
        <p:nvSpPr>
          <p:cNvPr id="142" name="Google Shape;142;p44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There are 4 rhetorical appeals: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Ethos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Pathos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Logos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Kairos</a:t>
            </a:r>
            <a:endParaRPr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 all likelihood, you’ll use a combination of any number of these appeals.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5"/>
          <p:cNvSpPr txBox="1"/>
          <p:nvPr>
            <p:ph type="title"/>
          </p:nvPr>
        </p:nvSpPr>
        <p:spPr>
          <a:xfrm>
            <a:off x="264405" y="372203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Ethos: Appeal to Credibility/Authority</a:t>
            </a:r>
            <a:endParaRPr/>
          </a:p>
        </p:txBody>
      </p:sp>
      <p:pic>
        <p:nvPicPr>
          <p:cNvPr descr="A picture containing text, newspaper&#10;&#10;Description automatically generated" id="148" name="Google Shape;148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3221" y="1515203"/>
            <a:ext cx="3679638" cy="472034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5"/>
          <p:cNvSpPr txBox="1"/>
          <p:nvPr/>
        </p:nvSpPr>
        <p:spPr>
          <a:xfrm>
            <a:off x="264405" y="1641513"/>
            <a:ext cx="451691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element of persuasion involves establishing your credibility, expertise, or authority to be making the argument.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experience or expertise do you have?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knowledge or skills do you possess? What’s your role within the organization, and/or in relation to the reader?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should the reader trust you as a reliable, knowledgeable, authoritative, and ethical source of information?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/>
          <p:nvPr>
            <p:ph type="title"/>
          </p:nvPr>
        </p:nvSpPr>
        <p:spPr>
          <a:xfrm>
            <a:off x="363557" y="287797"/>
            <a:ext cx="69804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Pathos: Appeal to Emotion/Interest Values</a:t>
            </a:r>
            <a:endParaRPr/>
          </a:p>
        </p:txBody>
      </p:sp>
      <p:pic>
        <p:nvPicPr>
          <p:cNvPr descr="A person holding a dog&#10;&#10;Description automatically generated with medium confidence" id="155" name="Google Shape;155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910" y="1828800"/>
            <a:ext cx="42545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6"/>
          <p:cNvSpPr txBox="1"/>
          <p:nvPr/>
        </p:nvSpPr>
        <p:spPr>
          <a:xfrm>
            <a:off x="165253" y="1729648"/>
            <a:ext cx="4197427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element involves appealing to the emotions, values, and/or interests of the reader.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your proposal benefit them?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should they care about it? How does it relate to the goals of the organization?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you build “common ground” with your reader?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will make your reader feel “good” about your project?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you evoke emotions such as pride or outrage?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7"/>
          <p:cNvSpPr txBox="1"/>
          <p:nvPr>
            <p:ph type="title"/>
          </p:nvPr>
        </p:nvSpPr>
        <p:spPr>
          <a:xfrm>
            <a:off x="275422" y="49471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Logos: Appeal to Reason/Logic</a:t>
            </a:r>
            <a:endParaRPr/>
          </a:p>
        </p:txBody>
      </p:sp>
      <p:pic>
        <p:nvPicPr>
          <p:cNvPr id="162" name="Google Shape;162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7158" y="1668463"/>
            <a:ext cx="2691941" cy="370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7"/>
          <p:cNvSpPr txBox="1"/>
          <p:nvPr/>
        </p:nvSpPr>
        <p:spPr>
          <a:xfrm>
            <a:off x="275422" y="1637718"/>
            <a:ext cx="4836405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element involves grounding your argument in logic, reason, and evidence.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evidence supports your claims?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what facts and data is your reasoning based?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Arguments grounded in reason and evidence are often considered the strongest. Government organizations and companies alike generally like to make “evidence-based decisions.”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"/>
          <p:cNvSpPr txBox="1"/>
          <p:nvPr>
            <p:ph type="title"/>
          </p:nvPr>
        </p:nvSpPr>
        <p:spPr>
          <a:xfrm>
            <a:off x="264405" y="276780"/>
            <a:ext cx="78440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Kairos: Appeal to Timeliness/Appropriateness</a:t>
            </a:r>
            <a:endParaRPr/>
          </a:p>
        </p:txBody>
      </p:sp>
      <p:pic>
        <p:nvPicPr>
          <p:cNvPr descr="A group of people holding a sign&#10;&#10;Description automatically generated with low confidence" id="169" name="Google Shape;169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9629" y="3820538"/>
            <a:ext cx="4753859" cy="24762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8"/>
          <p:cNvSpPr txBox="1"/>
          <p:nvPr/>
        </p:nvSpPr>
        <p:spPr>
          <a:xfrm>
            <a:off x="264405" y="1339238"/>
            <a:ext cx="406522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this appeal means being aware of what is appropriate and timely in a given rhetorical situation.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Sometimes, a well-crafted argument can fail because it comes at the wrong time.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Kairos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involves knowing what is “in” or “hot” right now, what is an important topic or issue, and how best to discuss it; knowing when it is the “right time” to broach a topic or propose an idea; knowing how to use the appropriate tone, level of formality and decorum for the specific situation.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9629" y="1228955"/>
            <a:ext cx="3289300" cy="2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9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What does all this have to do with technical writing?</a:t>
            </a:r>
            <a:endParaRPr/>
          </a:p>
        </p:txBody>
      </p:sp>
      <p:sp>
        <p:nvSpPr>
          <p:cNvPr id="177" name="Google Shape;177;p49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Logos: using data and evidence to provide proof of concept, WOC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Ethos: situational ethos of using document design effectively, building credibility through research and citational practices, demonstrating expertise in your field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Pathos: proving to the client you are invested in solving their problem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Vic Edge content 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UVic Edge content 5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UVic Edge title 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UVic Edge title 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UVic Edge title 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UVic Edge content 9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UVic Edge titl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UVic Edge content 6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UVic Edge title 5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UVic Edge content 1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Vic Edge content 8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Vic Edge content 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UVic Edge content 1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UVic Edge content 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UVic Edge content 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UVic Edge content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