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  <p:sldMasterId id="2147483670" r:id="rId7"/>
    <p:sldMasterId id="2147483671" r:id="rId8"/>
    <p:sldMasterId id="2147483672" r:id="rId9"/>
    <p:sldMasterId id="2147483673" r:id="rId10"/>
    <p:sldMasterId id="2147483674" r:id="rId11"/>
    <p:sldMasterId id="2147483675" r:id="rId12"/>
    <p:sldMasterId id="2147483676" r:id="rId13"/>
    <p:sldMasterId id="2147483677" r:id="rId14"/>
    <p:sldMasterId id="2147483678" r:id="rId15"/>
    <p:sldMasterId id="2147483679" r:id="rId16"/>
    <p:sldMasterId id="2147483680" r:id="rId17"/>
    <p:sldMasterId id="2147483681" r:id="rId18"/>
    <p:sldMasterId id="2147483682" r:id="rId19"/>
    <p:sldMasterId id="2147483683" r:id="rId20"/>
    <p:sldMasterId id="2147483684" r:id="rId21"/>
    <p:sldMasterId id="2147483685" r:id="rId22"/>
    <p:sldMasterId id="2147483686" r:id="rId23"/>
    <p:sldMasterId id="2147483687" r:id="rId24"/>
  </p:sldMasterIdLst>
  <p:notesMasterIdLst>
    <p:notesMasterId r:id="rId2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B89F89-8454-4493-B813-89C6D5D16CA0}">
  <a:tblStyle styleId="{1DB89F89-8454-4493-B813-89C6D5D16C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5.xml"/><Relationship Id="rId20" Type="http://schemas.openxmlformats.org/officeDocument/2006/relationships/slideMaster" Target="slideMasters/slideMaster16.xml"/><Relationship Id="rId42" Type="http://schemas.openxmlformats.org/officeDocument/2006/relationships/slide" Target="slides/slide17.xml"/><Relationship Id="rId41" Type="http://schemas.openxmlformats.org/officeDocument/2006/relationships/slide" Target="slides/slide16.xml"/><Relationship Id="rId22" Type="http://schemas.openxmlformats.org/officeDocument/2006/relationships/slideMaster" Target="slideMasters/slideMaster18.xml"/><Relationship Id="rId44" Type="http://schemas.openxmlformats.org/officeDocument/2006/relationships/slide" Target="slides/slide19.xml"/><Relationship Id="rId21" Type="http://schemas.openxmlformats.org/officeDocument/2006/relationships/slideMaster" Target="slideMasters/slideMaster17.xml"/><Relationship Id="rId43" Type="http://schemas.openxmlformats.org/officeDocument/2006/relationships/slide" Target="slides/slide18.xml"/><Relationship Id="rId24" Type="http://schemas.openxmlformats.org/officeDocument/2006/relationships/slideMaster" Target="slideMasters/slideMaster20.xml"/><Relationship Id="rId46" Type="http://schemas.openxmlformats.org/officeDocument/2006/relationships/slide" Target="slides/slide21.xml"/><Relationship Id="rId23" Type="http://schemas.openxmlformats.org/officeDocument/2006/relationships/slideMaster" Target="slideMasters/slideMaster19.xml"/><Relationship Id="rId45" Type="http://schemas.openxmlformats.org/officeDocument/2006/relationships/slide" Target="slides/slide20.xml"/><Relationship Id="rId1" Type="http://schemas.openxmlformats.org/officeDocument/2006/relationships/theme" Target="theme/theme1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.xml"/><Relationship Id="rId48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47" Type="http://schemas.openxmlformats.org/officeDocument/2006/relationships/slide" Target="slides/slide22.xml"/><Relationship Id="rId28" Type="http://schemas.openxmlformats.org/officeDocument/2006/relationships/slide" Target="slides/slide3.xml"/><Relationship Id="rId27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4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6.xml"/><Relationship Id="rId30" Type="http://schemas.openxmlformats.org/officeDocument/2006/relationships/slide" Target="slides/slide5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8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7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10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9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12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11.xml"/><Relationship Id="rId17" Type="http://schemas.openxmlformats.org/officeDocument/2006/relationships/slideMaster" Target="slideMasters/slideMaster13.xml"/><Relationship Id="rId39" Type="http://schemas.openxmlformats.org/officeDocument/2006/relationships/slide" Target="slides/slide14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13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6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8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9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0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1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4">
  <p:cSld name="Title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5">
  <p:cSld name="Title 5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8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6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1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6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7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1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3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5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9.jpg" id="64" name="Google Shape;64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0.jpg" id="71" name="Google Shape;7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1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3.jpg" id="78" name="Google Shape;7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5.jpg" id="85" name="Google Shape;8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6.jpg" id="92" name="Google Shape;9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7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7.jpg" id="99" name="Google Shape;9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9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9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8.jpg" id="106" name="Google Shape;106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1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.jpg" id="113" name="Google Shape;113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2.jpg" id="116" name="Google Shape;116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3.jpg" id="119" name="Google Shape;119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4.jpg" id="122" name="Google Shape;12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2.jpg" id="22" name="Google Shape;2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3.jpg" id="27" name="Google Shape;2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4.jpg" id="32" name="Google Shape;3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5.jpg" id="37" name="Google Shape;3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6.jpg" id="42" name="Google Shape;4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7.jpg" id="49" name="Google Shape;4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8.jpg" id="56" name="Google Shape;5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+M_04180_UnveilingMat8.jpg" id="57" name="Google Shape;5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RHETORICAL SITUATION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our example…</a:t>
            </a:r>
            <a:endParaRPr/>
          </a:p>
        </p:txBody>
      </p:sp>
      <p:sp>
        <p:nvSpPr>
          <p:cNvPr id="181" name="Google Shape;181;p50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want to alleviate any concerns while the technical issue is resolved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remember what it was like as a student when not all the information was available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am writing as your course instructor, in a supervisory role, and ultimately responsible for the course content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Audience</a:t>
            </a:r>
            <a:endParaRPr/>
          </a:p>
        </p:txBody>
      </p:sp>
      <p:sp>
        <p:nvSpPr>
          <p:cNvPr id="187" name="Google Shape;187;p51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Consider who will be reading this document.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51"/>
          <p:cNvGraphicFramePr/>
          <p:nvPr/>
        </p:nvGraphicFramePr>
        <p:xfrm>
          <a:off x="1104900" y="30626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{1DB89F89-8454-4493-B813-89C6D5D16CA0}</a:tableStyleId>
              </a:tblPr>
              <a:tblGrid>
                <a:gridCol w="3130550"/>
                <a:gridCol w="3130550"/>
              </a:tblGrid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Audience 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for Reading 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Executives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Make decisions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Supervising Experts/Managers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Advise decision makers; direct subordinates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Experts/Co-workers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 decisions; advise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Lay People/Public/Clients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Become informed; choose options; make decisions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9image1040" id="193" name="Google Shape;193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217" y="771896"/>
            <a:ext cx="5528806" cy="49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Develop an audience profile</a:t>
            </a:r>
            <a:endParaRPr/>
          </a:p>
        </p:txBody>
      </p:sp>
      <p:sp>
        <p:nvSpPr>
          <p:cNvPr id="199" name="Google Shape;199;p53"/>
          <p:cNvSpPr txBox="1"/>
          <p:nvPr>
            <p:ph idx="1" type="body"/>
          </p:nvPr>
        </p:nvSpPr>
        <p:spPr>
          <a:xfrm>
            <a:off x="396607" y="2032001"/>
            <a:ext cx="8747393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4097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are your primary readers? (specific names and titles, or general roles)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Are they above you in the organizational hierarchy? Lateral, subordinate? Outside of your organization?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else might read this document? (secondary readers)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you know what their attitude towards the topic is?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might cultural differences affect their expectations and interpretations?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much technical background do the readers have?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much do they already know about the topic?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situation gave rise to this document?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our example…</a:t>
            </a:r>
            <a:endParaRPr/>
          </a:p>
        </p:txBody>
      </p:sp>
      <p:sp>
        <p:nvSpPr>
          <p:cNvPr id="205" name="Google Shape;205;p5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You, the students, are my audience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Our TA will also read this document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My students’ attitude is unknown, but I assume they will be interested to know why they can’t access one of their assignments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cannot assume any technical background or understanding of Brightspace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 technical snafu gave rise to the need for this document.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5"/>
          <p:cNvSpPr txBox="1"/>
          <p:nvPr>
            <p:ph type="title"/>
          </p:nvPr>
        </p:nvSpPr>
        <p:spPr>
          <a:xfrm>
            <a:off x="1082866" y="476480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Message/Tone</a:t>
            </a:r>
            <a:endParaRPr/>
          </a:p>
        </p:txBody>
      </p:sp>
      <p:sp>
        <p:nvSpPr>
          <p:cNvPr id="211" name="Google Shape;211;p55"/>
          <p:cNvSpPr txBox="1"/>
          <p:nvPr>
            <p:ph idx="1" type="body"/>
          </p:nvPr>
        </p:nvSpPr>
        <p:spPr>
          <a:xfrm>
            <a:off x="99152" y="1619480"/>
            <a:ext cx="8912646" cy="423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is the information you want to deliver? And, perhaps more importantly, what is the tone of that message?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Tone can be defined as the </a:t>
            </a:r>
            <a:r>
              <a:rPr i="1" lang="en-US"/>
              <a:t>attitude</a:t>
            </a:r>
            <a:r>
              <a:rPr lang="en-US"/>
              <a:t> conveyed by the piece of writing towards the topic and/or the reader.  Using the wrong tone can cause serious problems. 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Consider</a:t>
            </a:r>
            <a:r>
              <a:rPr lang="en-US"/>
              <a:t>: 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/>
              <a:t>a workplace is often hierarchical (implied power relationships)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/>
              <a:t>an effective workplace requires cooperation and teamwork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When thinking about what tone to adopt in a piece of writing, consider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/>
              <a:t>How will your reader(s) feel as a result of reading this? 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/>
              <a:t>How do you want your reader(s) to feel? 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Tone 🡪 Emotional Appeal</a:t>
            </a:r>
            <a:endParaRPr/>
          </a:p>
        </p:txBody>
      </p:sp>
      <p:sp>
        <p:nvSpPr>
          <p:cNvPr id="217" name="Google Shape;217;p56"/>
          <p:cNvSpPr txBox="1"/>
          <p:nvPr>
            <p:ph idx="1" type="body"/>
          </p:nvPr>
        </p:nvSpPr>
        <p:spPr>
          <a:xfrm>
            <a:off x="1104900" y="1701495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might make readers experience the following feelings, and which will result in more effective workplace :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8" name="Google Shape;2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3017" y="2957111"/>
            <a:ext cx="11125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Maintaining Positive Tone</a:t>
            </a:r>
            <a:endParaRPr/>
          </a:p>
        </p:txBody>
      </p:sp>
      <p:sp>
        <p:nvSpPr>
          <p:cNvPr id="224" name="Google Shape;224;p57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Focus on being READER-centered rather than writer-centered. 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Use positive phrasing instead of negative phrasing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Be respectful and constructive, even when giving bad news or criticism.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Focus on positive result or outcome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Be calm; be the “voice of reason”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our example…</a:t>
            </a:r>
            <a:endParaRPr/>
          </a:p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will write an email that communicates my understanding of any frustrations and provides assurances that the problem will be resolved shortly.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My tone will be respectful and professional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6" name="Google Shape;236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69" y="706438"/>
            <a:ext cx="7813861" cy="437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What is a rhetorical situation?</a:t>
            </a:r>
            <a:endParaRPr/>
          </a:p>
        </p:txBody>
      </p:sp>
      <p:sp>
        <p:nvSpPr>
          <p:cNvPr id="134" name="Google Shape;134;p42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“Describes the components of any situation in which you may want to communicate”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 two situations will ever be the same.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the situation that has created the need for the writing?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 can be affected by: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timing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location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current events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organizational or social culture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our example…</a:t>
            </a:r>
            <a:endParaRPr/>
          </a:p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This message needs to be sent as the semester has started and the technical problem needs to be resolved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 cannot simply post the sign-up sheet because of Covid-19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 screenshot of a phone&#10;&#10;Description automatically generated with medium confidence" id="255" name="Google Shape;255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623" y="0"/>
            <a:ext cx="3873653" cy="687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1" name="Google Shape;261;p6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The key concepts in undertaking any workplace communications are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Understanding the </a:t>
            </a:r>
            <a:r>
              <a:rPr b="1" lang="en-US"/>
              <a:t>PURPOSE</a:t>
            </a:r>
            <a:r>
              <a:rPr lang="en-US"/>
              <a:t> (task analysis)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Knowing your </a:t>
            </a:r>
            <a:r>
              <a:rPr b="1" lang="en-US"/>
              <a:t>AUDIENCE</a:t>
            </a:r>
            <a:r>
              <a:rPr lang="en-US"/>
              <a:t> and their needs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Presenting your ideas using the appropriate </a:t>
            </a:r>
            <a:r>
              <a:rPr b="1" lang="en-US"/>
              <a:t>TONE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Once you have done this, you can begin working on choosing the content and organization that will best suit your purpose and audience.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374" y="709976"/>
            <a:ext cx="5046184" cy="504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Before you begin writing</a:t>
            </a:r>
            <a:endParaRPr/>
          </a:p>
        </p:txBody>
      </p:sp>
      <p:sp>
        <p:nvSpPr>
          <p:cNvPr id="145" name="Google Shape;145;p4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Perform an audience analysis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Understand who you are as a writer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Have a clear purpose and message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Be sensitive to the context and culture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So for example…</a:t>
            </a:r>
            <a:endParaRPr/>
          </a:p>
        </p:txBody>
      </p:sp>
      <p:sp>
        <p:nvSpPr>
          <p:cNvPr id="151" name="Google Shape;151;p45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 want to inform you, my students, that due to a technology issue, the student presentations module is currently hidden from view but will be made available shortly once the issue is resolved. I can only communicate with my students online.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Hyman’s Problem Formulation</a:t>
            </a:r>
            <a:endParaRPr/>
          </a:p>
        </p:txBody>
      </p:sp>
      <p:sp>
        <p:nvSpPr>
          <p:cNvPr id="157" name="Google Shape;157;p46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3959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statement: recognizes and describes the need for a solution or improvement to an “unsatisfactory situation.”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Goal statement: describes what the improved situation would look like once a solution has been implemented.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Objectives: define measurable, specific outcomes that any feasible solution </a:t>
            </a:r>
            <a:r>
              <a:rPr b="1" i="1" lang="en-US"/>
              <a:t>should </a:t>
            </a:r>
            <a:r>
              <a:rPr lang="en-US"/>
              <a:t>optimize (aspects you can use to “grade” the effectiveness of the solution).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Constraints: define the limits that any feasible solution </a:t>
            </a:r>
            <a:r>
              <a:rPr b="1" i="1" lang="en-US"/>
              <a:t>must </a:t>
            </a:r>
            <a:r>
              <a:rPr lang="en-US"/>
              <a:t>adhere to in order to be acceptable (pass/fail conditions, range limits, </a:t>
            </a:r>
            <a:r>
              <a:rPr i="1" lang="en-US"/>
              <a:t>etc</a:t>
            </a:r>
            <a:r>
              <a:rPr lang="en-US"/>
              <a:t>.).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In our example…</a:t>
            </a:r>
            <a:endParaRPr/>
          </a:p>
        </p:txBody>
      </p:sp>
      <p:sp>
        <p:nvSpPr>
          <p:cNvPr id="163" name="Google Shape;163;p47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Need</a:t>
            </a:r>
            <a:r>
              <a:rPr lang="en-US"/>
              <a:t>: to inform my students about the technical foul up with the presentation module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Goal</a:t>
            </a:r>
            <a:r>
              <a:rPr lang="en-US"/>
              <a:t>: that they will know when the module is available and not to panic in the meantime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Objectives</a:t>
            </a:r>
            <a:r>
              <a:rPr lang="en-US"/>
              <a:t>: a clear message that relays the information while adhering to the 7 C’s of Technical Commuication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Constraints</a:t>
            </a:r>
            <a:r>
              <a:rPr lang="en-US"/>
              <a:t>: can only be online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69" name="Google Shape;169;p48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the function of this document?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to create a record, such as a lab report or procedures followed documentation?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to give or request information, such as an instruction manual?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to persuade, such as a proposal or a recommendation report?</a:t>
            </a:r>
            <a:endParaRPr/>
          </a:p>
          <a:p>
            <a:pPr indent="0" lvl="1" marL="191945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23994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Use the 5 Ws: (Who, What, Where, When, Why (and How)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9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Writer</a:t>
            </a:r>
            <a:endParaRPr/>
          </a:p>
        </p:txBody>
      </p:sp>
      <p:sp>
        <p:nvSpPr>
          <p:cNvPr id="175" name="Google Shape;175;p49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your motivation as a writer? 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biases, past experiences or knowledge do you bring to your writing?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your role within the larger organization as a writer?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your position relative to the target audience?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Vic Edge content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Vic Edge content 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Vic Edge title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Vic Edge content 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Vic Edge titl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Vic Edge title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Vic Edge content 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title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content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Vic Edge content 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Vic Edge content 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Vic Edge content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Vic Edge content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Vic Edge content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