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9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20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19.xml"/>
  <Override ContentType="application/vnd.openxmlformats-officedocument.theme+xml" PartName="/ppt/theme/theme3.xml"/>
  <Override ContentType="application/vnd.openxmlformats-officedocument.theme+xml" PartName="/ppt/theme/theme20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1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  <p:sldMasterId id="2147483669" r:id="rId5"/>
    <p:sldMasterId id="2147483670" r:id="rId6"/>
    <p:sldMasterId id="2147483671" r:id="rId7"/>
    <p:sldMasterId id="2147483672" r:id="rId8"/>
    <p:sldMasterId id="2147483673" r:id="rId9"/>
    <p:sldMasterId id="2147483674" r:id="rId10"/>
    <p:sldMasterId id="2147483675" r:id="rId11"/>
    <p:sldMasterId id="2147483676" r:id="rId12"/>
    <p:sldMasterId id="2147483677" r:id="rId13"/>
    <p:sldMasterId id="2147483678" r:id="rId14"/>
    <p:sldMasterId id="2147483679" r:id="rId15"/>
    <p:sldMasterId id="2147483680" r:id="rId16"/>
    <p:sldMasterId id="2147483681" r:id="rId17"/>
    <p:sldMasterId id="2147483682" r:id="rId18"/>
    <p:sldMasterId id="2147483683" r:id="rId19"/>
    <p:sldMasterId id="2147483684" r:id="rId20"/>
    <p:sldMasterId id="2147483685" r:id="rId21"/>
    <p:sldMasterId id="2147483686" r:id="rId22"/>
    <p:sldMasterId id="2147483687" r:id="rId23"/>
  </p:sldMasterIdLst>
  <p:notesMasterIdLst>
    <p:notesMasterId r:id="rId24"/>
  </p:notes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pos="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73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Master" Target="slideMasters/slideMaster17.xml"/><Relationship Id="rId22" Type="http://schemas.openxmlformats.org/officeDocument/2006/relationships/slideMaster" Target="slideMasters/slideMaster19.xml"/><Relationship Id="rId21" Type="http://schemas.openxmlformats.org/officeDocument/2006/relationships/slideMaster" Target="slideMasters/slideMaster18.xml"/><Relationship Id="rId24" Type="http://schemas.openxmlformats.org/officeDocument/2006/relationships/notesMaster" Target="notesMasters/notesMaster1.xml"/><Relationship Id="rId23" Type="http://schemas.openxmlformats.org/officeDocument/2006/relationships/slideMaster" Target="slideMasters/slideMaster20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2.xml"/><Relationship Id="rId25" Type="http://schemas.openxmlformats.org/officeDocument/2006/relationships/slide" Target="slides/slide1.xml"/><Relationship Id="rId28" Type="http://schemas.openxmlformats.org/officeDocument/2006/relationships/slide" Target="slides/slide4.xml"/><Relationship Id="rId27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5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7.xml"/><Relationship Id="rId30" Type="http://schemas.openxmlformats.org/officeDocument/2006/relationships/slide" Target="slides/slide6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9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8.xml"/><Relationship Id="rId13" Type="http://schemas.openxmlformats.org/officeDocument/2006/relationships/slideMaster" Target="slideMasters/slideMaster10.xml"/><Relationship Id="rId12" Type="http://schemas.openxmlformats.org/officeDocument/2006/relationships/slideMaster" Target="slideMasters/slideMaster9.xml"/><Relationship Id="rId34" Type="http://schemas.openxmlformats.org/officeDocument/2006/relationships/slide" Target="slides/slide10.xml"/><Relationship Id="rId15" Type="http://schemas.openxmlformats.org/officeDocument/2006/relationships/slideMaster" Target="slideMasters/slideMaster12.xml"/><Relationship Id="rId14" Type="http://schemas.openxmlformats.org/officeDocument/2006/relationships/slideMaster" Target="slideMasters/slideMaster11.xml"/><Relationship Id="rId17" Type="http://schemas.openxmlformats.org/officeDocument/2006/relationships/slideMaster" Target="slideMasters/slideMaster14.xml"/><Relationship Id="rId16" Type="http://schemas.openxmlformats.org/officeDocument/2006/relationships/slideMaster" Target="slideMasters/slideMaster13.xml"/><Relationship Id="rId19" Type="http://schemas.openxmlformats.org/officeDocument/2006/relationships/slideMaster" Target="slideMasters/slideMaster16.xml"/><Relationship Id="rId18" Type="http://schemas.openxmlformats.org/officeDocument/2006/relationships/slideMaster" Target="slideMasters/slideMaster1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 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57200" y="2039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4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3073400" y="858838"/>
            <a:ext cx="547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3073400" y="2197102"/>
            <a:ext cx="5473700" cy="339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5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type="title"/>
          </p:nvPr>
        </p:nvSpPr>
        <p:spPr>
          <a:xfrm>
            <a:off x="889000" y="1054102"/>
            <a:ext cx="547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99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889000" y="2392366"/>
            <a:ext cx="5473700" cy="339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6" type="obj">
  <p:cSld name="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8" type="obj">
  <p:cSld name="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6"/>
          <p:cNvSpPr txBox="1"/>
          <p:nvPr>
            <p:ph type="title"/>
          </p:nvPr>
        </p:nvSpPr>
        <p:spPr>
          <a:xfrm>
            <a:off x="1104900" y="1717675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" type="body"/>
          </p:nvPr>
        </p:nvSpPr>
        <p:spPr>
          <a:xfrm>
            <a:off x="1104900" y="3043238"/>
            <a:ext cx="62611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9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8"/>
          <p:cNvSpPr txBox="1"/>
          <p:nvPr>
            <p:ph type="title"/>
          </p:nvPr>
        </p:nvSpPr>
        <p:spPr>
          <a:xfrm>
            <a:off x="1104900" y="1717675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" type="body"/>
          </p:nvPr>
        </p:nvSpPr>
        <p:spPr>
          <a:xfrm>
            <a:off x="1104900" y="3043238"/>
            <a:ext cx="62611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0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 txBox="1"/>
          <p:nvPr>
            <p:ph type="title"/>
          </p:nvPr>
        </p:nvSpPr>
        <p:spPr>
          <a:xfrm>
            <a:off x="1104900" y="1196975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0"/>
          <p:cNvSpPr txBox="1"/>
          <p:nvPr>
            <p:ph idx="1" type="body"/>
          </p:nvPr>
        </p:nvSpPr>
        <p:spPr>
          <a:xfrm>
            <a:off x="1104900" y="2522538"/>
            <a:ext cx="6261100" cy="292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1" type="obj">
  <p:cSld name="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>
            <p:ph type="title"/>
          </p:nvPr>
        </p:nvSpPr>
        <p:spPr>
          <a:xfrm>
            <a:off x="1104900" y="1196975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2"/>
          <p:cNvSpPr txBox="1"/>
          <p:nvPr>
            <p:ph idx="1" type="body"/>
          </p:nvPr>
        </p:nvSpPr>
        <p:spPr>
          <a:xfrm>
            <a:off x="1104900" y="2522538"/>
            <a:ext cx="6261100" cy="292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7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Title 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3">
  <p:cSld name="Title 3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57200" y="2078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4">
  <p:cSld name="Title 4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927100" y="774700"/>
            <a:ext cx="4127500" cy="2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5">
  <p:cSld name="Title 5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457200" y="3957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52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1104900" y="706438"/>
            <a:ext cx="660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1104900" y="2032001"/>
            <a:ext cx="66040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" type="obj">
  <p:cSld name="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1104900" y="2032000"/>
            <a:ext cx="6261100" cy="41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">
  <p:cSld name="Content 3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idx="1" type="body"/>
          </p:nvPr>
        </p:nvSpPr>
        <p:spPr>
          <a:xfrm>
            <a:off x="1104900" y="2032000"/>
            <a:ext cx="6261100" cy="41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5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11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23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12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16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image" Target="../media/image17.jp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8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jpg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4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jpg"/><Relationship Id="rId2" Type="http://schemas.openxmlformats.org/officeDocument/2006/relationships/slideLayout" Target="../slideLayouts/slideLayout15.xml"/><Relationship Id="rId3" Type="http://schemas.openxmlformats.org/officeDocument/2006/relationships/theme" Target="../theme/theme2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jpg"/><Relationship Id="rId2" Type="http://schemas.openxmlformats.org/officeDocument/2006/relationships/slideLayout" Target="../slideLayouts/slideLayout16.xml"/><Relationship Id="rId3" Type="http://schemas.openxmlformats.org/officeDocument/2006/relationships/theme" Target="../theme/theme9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image" Target="../media/image21.jpg"/><Relationship Id="rId2" Type="http://schemas.openxmlformats.org/officeDocument/2006/relationships/slideLayout" Target="../slideLayouts/slideLayout17.xml"/><Relationship Id="rId3" Type="http://schemas.openxmlformats.org/officeDocument/2006/relationships/theme" Target="../theme/theme20.xml"/></Relationships>
</file>

<file path=ppt/slideMasters/_rels/slideMaster18.xml.rels><?xml version="1.0" encoding="UTF-8" standalone="yes"?><Relationships xmlns="http://schemas.openxmlformats.org/package/2006/relationships"><Relationship Id="rId1" Type="http://schemas.openxmlformats.org/officeDocument/2006/relationships/image" Target="../media/image18.jpg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15.xml"/></Relationships>
</file>

<file path=ppt/slideMasters/_rels/slideMaster19.xml.rels><?xml version="1.0" encoding="UTF-8" standalone="yes"?><Relationships xmlns="http://schemas.openxmlformats.org/package/2006/relationships"><Relationship Id="rId1" Type="http://schemas.openxmlformats.org/officeDocument/2006/relationships/image" Target="../media/image20.jpg"/><Relationship Id="rId2" Type="http://schemas.openxmlformats.org/officeDocument/2006/relationships/slideLayout" Target="../slideLayouts/slideLayout19.xml"/><Relationship Id="rId3" Type="http://schemas.openxmlformats.org/officeDocument/2006/relationships/theme" Target="../theme/theme2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4.xml"/></Relationships>
</file>

<file path=ppt/slideMasters/_rels/slideMaster20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jpg"/><Relationship Id="rId2" Type="http://schemas.openxmlformats.org/officeDocument/2006/relationships/slideLayout" Target="../slideLayouts/slideLayout20.xml"/><Relationship Id="rId3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1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22.jp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13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19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7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6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1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15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.jp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39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9.jpg" id="60" name="Google Shape;60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9"/>
          <p:cNvSpPr txBox="1"/>
          <p:nvPr>
            <p:ph type="title"/>
          </p:nvPr>
        </p:nvSpPr>
        <p:spPr>
          <a:xfrm>
            <a:off x="3073400" y="858838"/>
            <a:ext cx="547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E3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9"/>
          <p:cNvSpPr txBox="1"/>
          <p:nvPr>
            <p:ph idx="1" type="body"/>
          </p:nvPr>
        </p:nvSpPr>
        <p:spPr>
          <a:xfrm>
            <a:off x="3073400" y="2197102"/>
            <a:ext cx="5473700" cy="339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10.jpg" id="67" name="Google Shape;67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1"/>
          <p:cNvSpPr txBox="1"/>
          <p:nvPr>
            <p:ph type="title"/>
          </p:nvPr>
        </p:nvSpPr>
        <p:spPr>
          <a:xfrm>
            <a:off x="889000" y="1054102"/>
            <a:ext cx="547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599A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599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889000" y="2392366"/>
            <a:ext cx="5473700" cy="339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13.jpg" id="74" name="Google Shape;74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3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15.jpg" id="81" name="Google Shape;81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5"/>
          <p:cNvSpPr txBox="1"/>
          <p:nvPr>
            <p:ph type="title"/>
          </p:nvPr>
        </p:nvSpPr>
        <p:spPr>
          <a:xfrm>
            <a:off x="1104900" y="1717675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>
            <a:off x="1104900" y="3043238"/>
            <a:ext cx="62611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16.jpg" id="88" name="Google Shape;88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7"/>
          <p:cNvSpPr txBox="1"/>
          <p:nvPr>
            <p:ph type="title"/>
          </p:nvPr>
        </p:nvSpPr>
        <p:spPr>
          <a:xfrm>
            <a:off x="1104900" y="1717675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519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27"/>
          <p:cNvSpPr txBox="1"/>
          <p:nvPr>
            <p:ph idx="1" type="body"/>
          </p:nvPr>
        </p:nvSpPr>
        <p:spPr>
          <a:xfrm>
            <a:off x="1104900" y="3043238"/>
            <a:ext cx="62611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17.jpg" id="95" name="Google Shape;95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9"/>
          <p:cNvSpPr txBox="1"/>
          <p:nvPr>
            <p:ph type="title"/>
          </p:nvPr>
        </p:nvSpPr>
        <p:spPr>
          <a:xfrm>
            <a:off x="1104900" y="1196975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29"/>
          <p:cNvSpPr txBox="1"/>
          <p:nvPr>
            <p:ph idx="1" type="body"/>
          </p:nvPr>
        </p:nvSpPr>
        <p:spPr>
          <a:xfrm>
            <a:off x="1104900" y="2522538"/>
            <a:ext cx="6261100" cy="292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18.jpg" id="102" name="Google Shape;102;p3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1"/>
          <p:cNvSpPr txBox="1"/>
          <p:nvPr>
            <p:ph type="title"/>
          </p:nvPr>
        </p:nvSpPr>
        <p:spPr>
          <a:xfrm>
            <a:off x="1104900" y="1196975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Google Shape;104;p31"/>
          <p:cNvSpPr txBox="1"/>
          <p:nvPr>
            <p:ph idx="1" type="body"/>
          </p:nvPr>
        </p:nvSpPr>
        <p:spPr>
          <a:xfrm>
            <a:off x="1104900" y="2522538"/>
            <a:ext cx="6261100" cy="292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Pages.jpg" id="109" name="Google Shape;109;p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Pages2.jpg" id="112" name="Google Shape;112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Pages3.jpg" id="115" name="Google Shape;115;p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14.jpg" id="11" name="Google Shape;11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519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Pages4.jpg" id="118" name="Google Shape;118;p3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2.jpg" id="18" name="Google Shape;18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052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3.jpg" id="23" name="Google Shape;23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7"/>
          <p:cNvSpPr txBox="1"/>
          <p:nvPr>
            <p:ph type="title"/>
          </p:nvPr>
        </p:nvSpPr>
        <p:spPr>
          <a:xfrm>
            <a:off x="457200" y="2078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E3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4.jpg" id="28" name="Google Shape;28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9"/>
          <p:cNvSpPr txBox="1"/>
          <p:nvPr>
            <p:ph type="title"/>
          </p:nvPr>
        </p:nvSpPr>
        <p:spPr>
          <a:xfrm>
            <a:off x="927100" y="774700"/>
            <a:ext cx="4127500" cy="2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5.jpg" id="33" name="Google Shape;33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/>
          <p:nvPr>
            <p:ph type="title"/>
          </p:nvPr>
        </p:nvSpPr>
        <p:spPr>
          <a:xfrm>
            <a:off x="457200" y="3957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5294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52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6.jpg" id="38" name="Google Shape;38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3"/>
          <p:cNvSpPr txBox="1"/>
          <p:nvPr>
            <p:ph type="title"/>
          </p:nvPr>
        </p:nvSpPr>
        <p:spPr>
          <a:xfrm>
            <a:off x="1104900" y="706438"/>
            <a:ext cx="660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E3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1104900" y="2032001"/>
            <a:ext cx="66040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7.jpg" id="45" name="Google Shape;4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5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E3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1104900" y="2032000"/>
            <a:ext cx="6261100" cy="41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8.jpg" id="52" name="Google Shape;52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C+M_04180_UnveilingMat8.jpg" id="53" name="Google Shape;53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7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E3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17"/>
          <p:cNvSpPr txBox="1"/>
          <p:nvPr>
            <p:ph idx="1" type="body"/>
          </p:nvPr>
        </p:nvSpPr>
        <p:spPr>
          <a:xfrm>
            <a:off x="1104900" y="2032000"/>
            <a:ext cx="6261100" cy="41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1"/>
          <p:cNvSpPr txBox="1"/>
          <p:nvPr>
            <p:ph type="title"/>
          </p:nvPr>
        </p:nvSpPr>
        <p:spPr>
          <a:xfrm>
            <a:off x="457200" y="2039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TASK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0"/>
          <p:cNvSpPr txBox="1"/>
          <p:nvPr>
            <p:ph type="title"/>
          </p:nvPr>
        </p:nvSpPr>
        <p:spPr>
          <a:xfrm>
            <a:off x="179483" y="618303"/>
            <a:ext cx="418319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A successful task and audience analysis</a:t>
            </a:r>
            <a:endParaRPr/>
          </a:p>
        </p:txBody>
      </p:sp>
      <p:sp>
        <p:nvSpPr>
          <p:cNvPr id="180" name="Google Shape;180;p50"/>
          <p:cNvSpPr txBox="1"/>
          <p:nvPr>
            <p:ph idx="1" type="body"/>
          </p:nvPr>
        </p:nvSpPr>
        <p:spPr>
          <a:xfrm>
            <a:off x="418641" y="2032001"/>
            <a:ext cx="2985571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Provides a clear overview of your rhetorical situation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Provides a clear outline of what a successful document will achieve</a:t>
            </a:r>
            <a:endParaRPr/>
          </a:p>
        </p:txBody>
      </p:sp>
      <p:pic>
        <p:nvPicPr>
          <p:cNvPr descr="audience analysis - quickmeme" id="181" name="Google Shape;18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4915" y="870488"/>
            <a:ext cx="4060444" cy="5330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2"/>
          <p:cNvSpPr txBox="1"/>
          <p:nvPr>
            <p:ph type="title"/>
          </p:nvPr>
        </p:nvSpPr>
        <p:spPr>
          <a:xfrm>
            <a:off x="157449" y="278940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Task analysis allows you to</a:t>
            </a:r>
            <a:endParaRPr/>
          </a:p>
        </p:txBody>
      </p:sp>
      <p:sp>
        <p:nvSpPr>
          <p:cNvPr id="130" name="Google Shape;130;p42"/>
          <p:cNvSpPr txBox="1"/>
          <p:nvPr>
            <p:ph idx="1" type="body"/>
          </p:nvPr>
        </p:nvSpPr>
        <p:spPr>
          <a:xfrm>
            <a:off x="157449" y="1613360"/>
            <a:ext cx="4712006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4097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Assess your rhetorical situation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Understand what you want your document to achieve</a:t>
            </a:r>
            <a:endParaRPr/>
          </a:p>
          <a:p>
            <a:pPr indent="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This is not the same a reading through a list of assignment requirements.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If you haven’t already downloaded the “Task Analysis Worksheet” from Module 2, please do so now.</a:t>
            </a:r>
            <a:endParaRPr/>
          </a:p>
        </p:txBody>
      </p:sp>
      <p:pic>
        <p:nvPicPr>
          <p:cNvPr descr="Meme Creator - Funny But when will I ever use Task Analysis?!? Meme  Generator at MemeCreator.org!" id="131" name="Google Shape;13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1162" y="1125077"/>
            <a:ext cx="3522226" cy="4119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3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Step One: Get Familiar</a:t>
            </a:r>
            <a:endParaRPr/>
          </a:p>
        </p:txBody>
      </p:sp>
      <p:sp>
        <p:nvSpPr>
          <p:cNvPr id="137" name="Google Shape;137;p43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Have a good read through of the request for information. Are you responding to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An assignment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A request for proposals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A request for a technical description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4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Step Two: Genre</a:t>
            </a:r>
            <a:endParaRPr/>
          </a:p>
        </p:txBody>
      </p:sp>
      <p:sp>
        <p:nvSpPr>
          <p:cNvPr id="143" name="Google Shape;143;p44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What kind of a document would best fulfill this communication task?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 proposal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 20-page report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An email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 presentation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 memo?</a:t>
            </a:r>
            <a:endParaRPr/>
          </a:p>
          <a:p>
            <a:pPr indent="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Think about the particular constraints and benefits of your document choice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5"/>
          <p:cNvSpPr txBox="1"/>
          <p:nvPr>
            <p:ph type="title"/>
          </p:nvPr>
        </p:nvSpPr>
        <p:spPr>
          <a:xfrm>
            <a:off x="235880" y="682762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Step Three: Audience Analysis</a:t>
            </a:r>
            <a:endParaRPr/>
          </a:p>
        </p:txBody>
      </p:sp>
      <p:sp>
        <p:nvSpPr>
          <p:cNvPr id="149" name="Google Shape;149;p45"/>
          <p:cNvSpPr txBox="1"/>
          <p:nvPr>
            <p:ph idx="1" type="body"/>
          </p:nvPr>
        </p:nvSpPr>
        <p:spPr>
          <a:xfrm>
            <a:off x="223551" y="1849438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What is your position in relation to your target audience?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Your boss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Your employees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Your co-workers?</a:t>
            </a:r>
            <a:endParaRPr/>
          </a:p>
          <a:p>
            <a:pPr indent="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Considering your relationship with your audience, what kind of tone should you use?</a:t>
            </a:r>
            <a:endParaRPr/>
          </a:p>
        </p:txBody>
      </p:sp>
      <p:pic>
        <p:nvPicPr>
          <p:cNvPr descr="You have relationships with Supervisors; Colleagues and Team Members; Subordinates; and the public, clients, supplies, and government." id="150" name="Google Shape;15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4241" y="1583892"/>
            <a:ext cx="3559759" cy="3203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6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Step Four: Purpose</a:t>
            </a:r>
            <a:endParaRPr/>
          </a:p>
        </p:txBody>
      </p:sp>
      <p:sp>
        <p:nvSpPr>
          <p:cNvPr id="156" name="Google Shape;156;p46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Think about what the communication goal is for this document. Are you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Asking for money?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Asking for approval?</a:t>
            </a:r>
            <a:endParaRPr/>
          </a:p>
          <a:p>
            <a:pPr indent="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How will you persuade your audience? Which of the rhetorical appeals will you use?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7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Step Five: Knowledge</a:t>
            </a:r>
            <a:endParaRPr/>
          </a:p>
        </p:txBody>
      </p:sp>
      <p:sp>
        <p:nvSpPr>
          <p:cNvPr id="162" name="Google Shape;162;p47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What information and knowledge can you assume the audience already has? 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How does it compare to your level of information and knowledge?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How will you include information at the appropriate knowledge level so that the document is successful?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Literature review?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Technical description?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Weighted objectives chart?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8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Step Six: Interest</a:t>
            </a:r>
            <a:endParaRPr/>
          </a:p>
        </p:txBody>
      </p:sp>
      <p:sp>
        <p:nvSpPr>
          <p:cNvPr id="168" name="Google Shape;168;p48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How much does your audience care about what you’re about to communicate? What is their attitude towards this topic?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How will your audience’s interest effect your tone and persuasion method?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9"/>
          <p:cNvSpPr txBox="1"/>
          <p:nvPr>
            <p:ph type="title"/>
          </p:nvPr>
        </p:nvSpPr>
        <p:spPr>
          <a:xfrm>
            <a:off x="484742" y="651353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Step Seven: Needs</a:t>
            </a:r>
            <a:endParaRPr/>
          </a:p>
        </p:txBody>
      </p:sp>
      <p:sp>
        <p:nvSpPr>
          <p:cNvPr id="174" name="Google Shape;174;p49"/>
          <p:cNvSpPr txBox="1"/>
          <p:nvPr>
            <p:ph idx="1" type="body"/>
          </p:nvPr>
        </p:nvSpPr>
        <p:spPr>
          <a:xfrm>
            <a:off x="484742" y="2032001"/>
            <a:ext cx="6881258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 addition to communicating effectively, what information do you need to deliver so that your audience can make an informed decision?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After reading your document, will your audience know what the next steps are?</a:t>
            </a:r>
            <a:endParaRPr/>
          </a:p>
          <a:p>
            <a:pPr indent="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Do not assume that a reader will infer your meaning.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Vic Edge content 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UVic Edge title 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UVic Edge content 4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UVic Edge content 5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UVic Edge title 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UVic Edge content 7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UVic Edge content 6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UVic Edge content 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UVic Edge content 8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UVic Edge title 4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Vic Edge content 10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UVic Edge content 9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UVic Edge title 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UVic Edge content 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UVic Edge title 5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UVic Edge content 1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