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1" r:id="rId4"/>
    <p:sldMasterId id="2147483662" r:id="rId5"/>
    <p:sldMasterId id="2147483663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" Type="http://schemas.openxmlformats.org/officeDocument/2006/relationships/theme" Target="theme/theme4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18" Type="http://schemas.openxmlformats.org/officeDocument/2006/relationships/slide" Target="slides/slide1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fa40250d41_2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g1fa40250d41_2_5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fa40250d41_2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g1fa40250d41_2_5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fa40250d41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g1fa40250d41_2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fa40250d41_2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g1fa40250d41_2_1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fa40250d41_2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g1fa40250d41_2_2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fa40250d41_2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g1fa40250d41_2_2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fa40250d41_2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g1fa40250d41_2_3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fa40250d41_2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g1fa40250d41_2_3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fa40250d41_2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g1fa40250d41_2_4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fa40250d41_2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g1fa40250d41_2_4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1">
  <p:cSld name="Title 1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/>
          <p:nvPr>
            <p:ph type="title"/>
          </p:nvPr>
        </p:nvSpPr>
        <p:spPr>
          <a:xfrm>
            <a:off x="457200" y="1529954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7" type="obj">
  <p:cSld name="OBJEC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6"/>
          <p:cNvSpPr txBox="1"/>
          <p:nvPr>
            <p:ph type="title"/>
          </p:nvPr>
        </p:nvSpPr>
        <p:spPr>
          <a:xfrm>
            <a:off x="1104900" y="529829"/>
            <a:ext cx="62611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519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6"/>
          <p:cNvSpPr txBox="1"/>
          <p:nvPr>
            <p:ph idx="1" type="body"/>
          </p:nvPr>
        </p:nvSpPr>
        <p:spPr>
          <a:xfrm>
            <a:off x="1104900" y="1524001"/>
            <a:ext cx="6261100" cy="2867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2.xml"/><Relationship Id="rId3" Type="http://schemas.openxmlformats.org/officeDocument/2006/relationships/theme" Target="../theme/theme2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image" Target="../media/image2.jpg"/><Relationship Id="rId2" Type="http://schemas.openxmlformats.org/officeDocument/2006/relationships/slideLayout" Target="../slideLayouts/slideLayout13.xml"/><Relationship Id="rId3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C+M_04180_UnveilingMat.jpg" id="51" name="Google Shape;51;p1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6858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13"/>
          <p:cNvSpPr txBox="1"/>
          <p:nvPr>
            <p:ph type="title"/>
          </p:nvPr>
        </p:nvSpPr>
        <p:spPr>
          <a:xfrm>
            <a:off x="457200" y="1529954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C+M_04180_UnveilingMat14.jpg" id="56" name="Google Shape;56;p1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6858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5"/>
          <p:cNvSpPr txBox="1"/>
          <p:nvPr>
            <p:ph type="title"/>
          </p:nvPr>
        </p:nvSpPr>
        <p:spPr>
          <a:xfrm>
            <a:off x="1104900" y="529829"/>
            <a:ext cx="62611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005191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519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8" name="Google Shape;58;p15"/>
          <p:cNvSpPr txBox="1"/>
          <p:nvPr>
            <p:ph idx="1" type="body"/>
          </p:nvPr>
        </p:nvSpPr>
        <p:spPr>
          <a:xfrm>
            <a:off x="1104900" y="1524001"/>
            <a:ext cx="6261100" cy="2867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8300" lvl="1" marL="9144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79400" lvl="5" marL="2743200" marR="0" rtl="0" algn="l"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79400" lvl="6" marL="3200400" marR="0" rtl="0" algn="l"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79400" lvl="7" marL="3657600" marR="0" rtl="0" algn="l"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79400" lvl="8" marL="4114800" marR="0" rtl="0" algn="l"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6"/>
          <p:cNvSpPr txBox="1"/>
          <p:nvPr>
            <p:ph type="title"/>
          </p:nvPr>
        </p:nvSpPr>
        <p:spPr>
          <a:xfrm>
            <a:off x="484742" y="488515"/>
            <a:ext cx="62611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5191"/>
              </a:buClr>
              <a:buSzPts val="2800"/>
              <a:buFont typeface="Arial"/>
              <a:buNone/>
            </a:pPr>
            <a:r>
              <a:rPr lang="en"/>
              <a:t>Step Seven: Needs</a:t>
            </a:r>
            <a:endParaRPr/>
          </a:p>
        </p:txBody>
      </p:sp>
      <p:sp>
        <p:nvSpPr>
          <p:cNvPr id="122" name="Google Shape;122;p26"/>
          <p:cNvSpPr txBox="1"/>
          <p:nvPr>
            <p:ph idx="1" type="body"/>
          </p:nvPr>
        </p:nvSpPr>
        <p:spPr>
          <a:xfrm>
            <a:off x="484742" y="1524001"/>
            <a:ext cx="6881258" cy="2867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/>
              <a:t>In addition to communicating effectively, what information do you need to deliver so that your audience can make an informed decision?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/>
              <a:t>After reading your document, will your audience know what the next steps are?</a:t>
            </a:r>
            <a:endParaRPr/>
          </a:p>
          <a:p>
            <a:pPr indent="0" lvl="0" marL="143959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/>
              <a:t>Do not assume that a reader will infer your meaning.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7"/>
          <p:cNvSpPr txBox="1"/>
          <p:nvPr>
            <p:ph type="title"/>
          </p:nvPr>
        </p:nvSpPr>
        <p:spPr>
          <a:xfrm>
            <a:off x="179483" y="463727"/>
            <a:ext cx="4183197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5191"/>
              </a:buClr>
              <a:buSzPts val="2800"/>
              <a:buFont typeface="Arial"/>
              <a:buNone/>
            </a:pPr>
            <a:r>
              <a:rPr lang="en"/>
              <a:t>A successful task and audience analysis</a:t>
            </a:r>
            <a:endParaRPr/>
          </a:p>
        </p:txBody>
      </p:sp>
      <p:sp>
        <p:nvSpPr>
          <p:cNvPr id="128" name="Google Shape;128;p27"/>
          <p:cNvSpPr txBox="1"/>
          <p:nvPr>
            <p:ph idx="1" type="body"/>
          </p:nvPr>
        </p:nvSpPr>
        <p:spPr>
          <a:xfrm>
            <a:off x="418641" y="1524001"/>
            <a:ext cx="2985571" cy="2867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52400" lvl="0" marL="143959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"/>
              <a:t> Provides a clear overview of your rhetorical situation</a:t>
            </a:r>
            <a:endParaRPr/>
          </a:p>
          <a:p>
            <a:pPr indent="-152400" lvl="0" marL="143959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"/>
              <a:t> Provides a clear outline of what a successful document will achieve</a:t>
            </a:r>
            <a:endParaRPr/>
          </a:p>
        </p:txBody>
      </p:sp>
      <p:pic>
        <p:nvPicPr>
          <p:cNvPr descr="audience analysis - quickmeme" id="129" name="Google Shape;129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64915" y="652866"/>
            <a:ext cx="3045333" cy="399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8"/>
          <p:cNvSpPr txBox="1"/>
          <p:nvPr>
            <p:ph type="title"/>
          </p:nvPr>
        </p:nvSpPr>
        <p:spPr>
          <a:xfrm>
            <a:off x="457200" y="1529954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"/>
              <a:t>TASK ANALYSIS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9"/>
          <p:cNvSpPr txBox="1"/>
          <p:nvPr>
            <p:ph type="title"/>
          </p:nvPr>
        </p:nvSpPr>
        <p:spPr>
          <a:xfrm>
            <a:off x="157449" y="209205"/>
            <a:ext cx="62611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5191"/>
              </a:buClr>
              <a:buSzPts val="2800"/>
              <a:buFont typeface="Arial"/>
              <a:buNone/>
            </a:pPr>
            <a:r>
              <a:rPr lang="en"/>
              <a:t>Task analysis allows you to</a:t>
            </a:r>
            <a:endParaRPr/>
          </a:p>
        </p:txBody>
      </p:sp>
      <p:sp>
        <p:nvSpPr>
          <p:cNvPr id="78" name="Google Shape;78;p19"/>
          <p:cNvSpPr txBox="1"/>
          <p:nvPr>
            <p:ph idx="1" type="body"/>
          </p:nvPr>
        </p:nvSpPr>
        <p:spPr>
          <a:xfrm>
            <a:off x="157449" y="1210020"/>
            <a:ext cx="4712006" cy="2867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140970" lvl="0" marL="143959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"/>
              <a:t> Assess your rhetorical situation</a:t>
            </a:r>
            <a:endParaRPr/>
          </a:p>
          <a:p>
            <a:pPr indent="-140970" lvl="0" marL="143959" rtl="0" algn="l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"/>
              <a:t> Understand what you want your document to achieve</a:t>
            </a:r>
            <a:endParaRPr/>
          </a:p>
          <a:p>
            <a:pPr indent="0" lvl="0" marL="143959" rtl="0" algn="l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"/>
              <a:t>This is not the same a reading through a list of assignment requirements.</a:t>
            </a:r>
            <a:endParaRPr/>
          </a:p>
          <a:p>
            <a:pPr indent="0" lvl="0" marL="0" rtl="0" algn="l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"/>
              <a:t>If you haven’t already downloaded the “Task Analysis Worksheet” from Module 2, please do so now.</a:t>
            </a:r>
            <a:endParaRPr/>
          </a:p>
        </p:txBody>
      </p:sp>
      <p:pic>
        <p:nvPicPr>
          <p:cNvPr descr="Meme Creator - Funny But when will I ever use Task Analysis?!? Meme  Generator at MemeCreator.org!" id="79" name="Google Shape;79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31162" y="843808"/>
            <a:ext cx="2641670" cy="30896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0"/>
          <p:cNvSpPr txBox="1"/>
          <p:nvPr>
            <p:ph type="title"/>
          </p:nvPr>
        </p:nvSpPr>
        <p:spPr>
          <a:xfrm>
            <a:off x="1104900" y="529829"/>
            <a:ext cx="62611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5191"/>
              </a:buClr>
              <a:buSzPts val="2800"/>
              <a:buFont typeface="Arial"/>
              <a:buNone/>
            </a:pPr>
            <a:r>
              <a:rPr lang="en"/>
              <a:t>Step One: Get Familiar</a:t>
            </a:r>
            <a:endParaRPr/>
          </a:p>
        </p:txBody>
      </p:sp>
      <p:sp>
        <p:nvSpPr>
          <p:cNvPr id="85" name="Google Shape;85;p20"/>
          <p:cNvSpPr txBox="1"/>
          <p:nvPr>
            <p:ph idx="1" type="body"/>
          </p:nvPr>
        </p:nvSpPr>
        <p:spPr>
          <a:xfrm>
            <a:off x="1104900" y="1524001"/>
            <a:ext cx="6261100" cy="2867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/>
              <a:t>Have a good read through of the request for information. Are you responding to</a:t>
            </a:r>
            <a:endParaRPr/>
          </a:p>
          <a:p>
            <a:pPr indent="-152400" lvl="0" marL="143959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"/>
              <a:t> An assignment</a:t>
            </a:r>
            <a:endParaRPr/>
          </a:p>
          <a:p>
            <a:pPr indent="-152400" lvl="0" marL="143959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"/>
              <a:t> A request for proposals</a:t>
            </a:r>
            <a:endParaRPr/>
          </a:p>
          <a:p>
            <a:pPr indent="-152400" lvl="0" marL="143959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"/>
              <a:t> A request for a technical description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1"/>
          <p:cNvSpPr txBox="1"/>
          <p:nvPr>
            <p:ph type="title"/>
          </p:nvPr>
        </p:nvSpPr>
        <p:spPr>
          <a:xfrm>
            <a:off x="1104900" y="529829"/>
            <a:ext cx="62611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5191"/>
              </a:buClr>
              <a:buSzPts val="2800"/>
              <a:buFont typeface="Arial"/>
              <a:buNone/>
            </a:pPr>
            <a:r>
              <a:rPr lang="en"/>
              <a:t>Step Two: Genre</a:t>
            </a:r>
            <a:endParaRPr/>
          </a:p>
        </p:txBody>
      </p:sp>
      <p:sp>
        <p:nvSpPr>
          <p:cNvPr id="91" name="Google Shape;91;p21"/>
          <p:cNvSpPr txBox="1"/>
          <p:nvPr>
            <p:ph idx="1" type="body"/>
          </p:nvPr>
        </p:nvSpPr>
        <p:spPr>
          <a:xfrm>
            <a:off x="1104900" y="1524001"/>
            <a:ext cx="6261100" cy="2867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"/>
              <a:t>What kind of a document would best fulfill this communication task?</a:t>
            </a:r>
            <a:endParaRPr/>
          </a:p>
          <a:p>
            <a:pPr indent="-140970" lvl="0" marL="143959" rtl="0" algn="l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"/>
              <a:t> A proposal</a:t>
            </a:r>
            <a:endParaRPr/>
          </a:p>
          <a:p>
            <a:pPr indent="-140970" lvl="0" marL="143959" rtl="0" algn="l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"/>
              <a:t> A 20-page report</a:t>
            </a:r>
            <a:endParaRPr/>
          </a:p>
          <a:p>
            <a:pPr indent="-140970" lvl="0" marL="143959" rtl="0" algn="l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"/>
              <a:t> An email</a:t>
            </a:r>
            <a:endParaRPr/>
          </a:p>
          <a:p>
            <a:pPr indent="-140970" lvl="0" marL="143959" rtl="0" algn="l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"/>
              <a:t> A presentation</a:t>
            </a:r>
            <a:endParaRPr/>
          </a:p>
          <a:p>
            <a:pPr indent="-140970" lvl="0" marL="143959" rtl="0" algn="l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"/>
              <a:t> A memo?</a:t>
            </a:r>
            <a:endParaRPr/>
          </a:p>
          <a:p>
            <a:pPr indent="0" lvl="0" marL="143959" rtl="0" algn="l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"/>
              <a:t>Think about the particular constraints and benefits of your document choice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2"/>
          <p:cNvSpPr txBox="1"/>
          <p:nvPr>
            <p:ph type="title"/>
          </p:nvPr>
        </p:nvSpPr>
        <p:spPr>
          <a:xfrm>
            <a:off x="235880" y="512072"/>
            <a:ext cx="62611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5191"/>
              </a:buClr>
              <a:buSzPts val="2800"/>
              <a:buFont typeface="Arial"/>
              <a:buNone/>
            </a:pPr>
            <a:r>
              <a:rPr lang="en"/>
              <a:t>Step Three: Audience Analysis</a:t>
            </a:r>
            <a:endParaRPr/>
          </a:p>
        </p:txBody>
      </p:sp>
      <p:sp>
        <p:nvSpPr>
          <p:cNvPr id="97" name="Google Shape;97;p22"/>
          <p:cNvSpPr txBox="1"/>
          <p:nvPr>
            <p:ph idx="1" type="body"/>
          </p:nvPr>
        </p:nvSpPr>
        <p:spPr>
          <a:xfrm>
            <a:off x="223551" y="1387078"/>
            <a:ext cx="6261100" cy="2867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/>
              <a:t>What is your position in relation to your target audience?</a:t>
            </a:r>
            <a:endParaRPr/>
          </a:p>
          <a:p>
            <a:pPr indent="-152400" lvl="0" marL="143959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"/>
              <a:t> Your boss</a:t>
            </a:r>
            <a:endParaRPr/>
          </a:p>
          <a:p>
            <a:pPr indent="-152400" lvl="0" marL="143959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"/>
              <a:t> Your employees</a:t>
            </a:r>
            <a:endParaRPr/>
          </a:p>
          <a:p>
            <a:pPr indent="-152400" lvl="0" marL="143959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"/>
              <a:t> Your co-workers?</a:t>
            </a:r>
            <a:endParaRPr/>
          </a:p>
          <a:p>
            <a:pPr indent="0" lvl="0" marL="143959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/>
              <a:t>Considering your relationship with your audience, what kind of tone should you use?</a:t>
            </a:r>
            <a:endParaRPr/>
          </a:p>
        </p:txBody>
      </p:sp>
      <p:pic>
        <p:nvPicPr>
          <p:cNvPr descr="You have relationships with Supervisors; Colleagues and Team Members; Subordinates; and the public, clients, supplies, and government." id="98" name="Google Shape;98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84241" y="1187919"/>
            <a:ext cx="2669819" cy="24028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3"/>
          <p:cNvSpPr txBox="1"/>
          <p:nvPr>
            <p:ph type="title"/>
          </p:nvPr>
        </p:nvSpPr>
        <p:spPr>
          <a:xfrm>
            <a:off x="1104900" y="529829"/>
            <a:ext cx="62611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5191"/>
              </a:buClr>
              <a:buSzPts val="2800"/>
              <a:buFont typeface="Arial"/>
              <a:buNone/>
            </a:pPr>
            <a:r>
              <a:rPr lang="en"/>
              <a:t>Step Four: Purpose</a:t>
            </a:r>
            <a:endParaRPr/>
          </a:p>
        </p:txBody>
      </p:sp>
      <p:sp>
        <p:nvSpPr>
          <p:cNvPr id="104" name="Google Shape;104;p23"/>
          <p:cNvSpPr txBox="1"/>
          <p:nvPr>
            <p:ph idx="1" type="body"/>
          </p:nvPr>
        </p:nvSpPr>
        <p:spPr>
          <a:xfrm>
            <a:off x="1104900" y="1524001"/>
            <a:ext cx="6261100" cy="2867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/>
              <a:t>Think about what the communication goal is for this document. Are you</a:t>
            </a:r>
            <a:endParaRPr/>
          </a:p>
          <a:p>
            <a:pPr indent="-152400" lvl="0" marL="143959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"/>
              <a:t> Asking for money?</a:t>
            </a:r>
            <a:endParaRPr/>
          </a:p>
          <a:p>
            <a:pPr indent="-152400" lvl="0" marL="143959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"/>
              <a:t> Asking for approval?</a:t>
            </a:r>
            <a:endParaRPr/>
          </a:p>
          <a:p>
            <a:pPr indent="0" lvl="0" marL="143959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/>
              <a:t>How will you persuade your audience? Which of the rhetorical appeals will you use?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4"/>
          <p:cNvSpPr txBox="1"/>
          <p:nvPr>
            <p:ph type="title"/>
          </p:nvPr>
        </p:nvSpPr>
        <p:spPr>
          <a:xfrm>
            <a:off x="1104900" y="529829"/>
            <a:ext cx="62611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5191"/>
              </a:buClr>
              <a:buSzPts val="2800"/>
              <a:buFont typeface="Arial"/>
              <a:buNone/>
            </a:pPr>
            <a:r>
              <a:rPr lang="en"/>
              <a:t>Step Five: Knowledge</a:t>
            </a:r>
            <a:endParaRPr/>
          </a:p>
        </p:txBody>
      </p:sp>
      <p:sp>
        <p:nvSpPr>
          <p:cNvPr id="110" name="Google Shape;110;p24"/>
          <p:cNvSpPr txBox="1"/>
          <p:nvPr>
            <p:ph idx="1" type="body"/>
          </p:nvPr>
        </p:nvSpPr>
        <p:spPr>
          <a:xfrm>
            <a:off x="1104900" y="1524001"/>
            <a:ext cx="6261100" cy="2867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"/>
              <a:t>What information and knowledge can you assume the audience already has? </a:t>
            </a:r>
            <a:endParaRPr/>
          </a:p>
          <a:p>
            <a:pPr indent="0" lvl="0" marL="0" rtl="0" algn="l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"/>
              <a:t>How does it compare to your level of information and knowledge?</a:t>
            </a:r>
            <a:endParaRPr/>
          </a:p>
          <a:p>
            <a:pPr indent="0" lvl="0" marL="0" rtl="0" algn="l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"/>
              <a:t>How will you include information at the appropriate knowledge level so that the document is successful?</a:t>
            </a:r>
            <a:endParaRPr/>
          </a:p>
          <a:p>
            <a:pPr indent="-140970" lvl="0" marL="143959" rtl="0" algn="l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"/>
              <a:t> Literature review?</a:t>
            </a:r>
            <a:endParaRPr/>
          </a:p>
          <a:p>
            <a:pPr indent="-140970" lvl="0" marL="143959" rtl="0" algn="l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"/>
              <a:t> Technical description?</a:t>
            </a:r>
            <a:endParaRPr/>
          </a:p>
          <a:p>
            <a:pPr indent="-140970" lvl="0" marL="143959" rtl="0" algn="l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"/>
              <a:t> Weighted objectives chart?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5"/>
          <p:cNvSpPr txBox="1"/>
          <p:nvPr>
            <p:ph type="title"/>
          </p:nvPr>
        </p:nvSpPr>
        <p:spPr>
          <a:xfrm>
            <a:off x="1104900" y="529829"/>
            <a:ext cx="62611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5191"/>
              </a:buClr>
              <a:buSzPts val="2800"/>
              <a:buFont typeface="Arial"/>
              <a:buNone/>
            </a:pPr>
            <a:r>
              <a:rPr lang="en"/>
              <a:t>Step Six: Interest</a:t>
            </a:r>
            <a:endParaRPr/>
          </a:p>
        </p:txBody>
      </p:sp>
      <p:sp>
        <p:nvSpPr>
          <p:cNvPr id="116" name="Google Shape;116;p25"/>
          <p:cNvSpPr txBox="1"/>
          <p:nvPr>
            <p:ph idx="1" type="body"/>
          </p:nvPr>
        </p:nvSpPr>
        <p:spPr>
          <a:xfrm>
            <a:off x="1104900" y="1524001"/>
            <a:ext cx="6261100" cy="2867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/>
              <a:t>How much does your audience care about what you’re about to communicate? What is their attitude towards this topic?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/>
              <a:t>How will your audience’s interest effect your tone and persuasion method?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UVic Edge title 1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UVic Edge content 7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