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52D5FB-2AF6-4C15-9ADD-80DCB090E738}">
  <a:tblStyle styleId="{F552D5FB-2AF6-4C15-9ADD-80DCB090E738}" styleName="Table_0">
    <a:wholeTbl>
      <a:tcTxStyle b="off" i="off">
        <a:font>
          <a:latin typeface="Century Gothic"/>
          <a:ea typeface="Century Gothic"/>
          <a:cs typeface="Century Gothic"/>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4F3EC"/>
          </a:solidFill>
        </a:fill>
      </a:tcStyle>
    </a:band1H>
    <a:band2H>
      <a:tcTxStyle/>
    </a:band2H>
    <a:band1V>
      <a:tcTxStyle/>
      <a:tcStyle>
        <a:fill>
          <a:solidFill>
            <a:srgbClr val="F4F3EC"/>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entury Gothic"/>
          <a:ea typeface="Century Gothic"/>
          <a:cs typeface="Century Gothic"/>
        </a:font>
        <a:schemeClr val="lt1"/>
      </a:tcTxStyle>
      <a:tcStyle>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italic.fntdata"/><Relationship Id="rId10" Type="http://schemas.openxmlformats.org/officeDocument/2006/relationships/slide" Target="slides/slide4.xml"/><Relationship Id="rId32"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http://educredservices.com/blog/2015/1/6/a-time-to-re-focus-new-year-new-vision-renewed-commitment</a:t>
            </a:r>
            <a:endParaRPr/>
          </a:p>
        </p:txBody>
      </p:sp>
      <p:sp>
        <p:nvSpPr>
          <p:cNvPr id="221" name="Google Shape;2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http://www.ourclipart.com/clipart/cohesion%20clipart/#gal_cohesion-clipart_2685453.jpg</a:t>
            </a:r>
            <a:endParaRPr/>
          </a:p>
        </p:txBody>
      </p:sp>
      <p:sp>
        <p:nvSpPr>
          <p:cNvPr id="278" name="Google Shape;2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D412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D4120"/>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D4120"/>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D4120"/>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D4120"/>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CA"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D4120"/>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7" name="Shape 197"/>
        <p:cNvGrpSpPr/>
        <p:nvPr/>
      </p:nvGrpSpPr>
      <p:grpSpPr>
        <a:xfrm>
          <a:off x="0" y="0"/>
          <a:ext cx="0" cy="0"/>
          <a:chOff x="0" y="0"/>
          <a:chExt cx="0" cy="0"/>
        </a:xfrm>
      </p:grpSpPr>
      <p:sp>
        <p:nvSpPr>
          <p:cNvPr id="198" name="Google Shape;198;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200" name="Google Shape;200;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D4120"/>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8D412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D4120"/>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8D4120"/>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8D4120"/>
              </a:buClr>
              <a:buSzPts val="3600"/>
              <a:buFont typeface="Century Gothic"/>
              <a:buNone/>
              <a:defRPr b="0" i="0" sz="3600" u="none" cap="none" strike="noStrike">
                <a:solidFill>
                  <a:srgbClr val="8D4120"/>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69E8D"/>
            </a:gs>
            <a:gs pos="100000">
              <a:srgbClr val="606D4C"/>
            </a:gs>
          </a:gsLst>
          <a:lin ang="5400000" scaled="0"/>
        </a:gradFill>
      </p:bgPr>
    </p:bg>
    <p:spTree>
      <p:nvGrpSpPr>
        <p:cNvPr id="164" name="Shape 164"/>
        <p:cNvGrpSpPr/>
        <p:nvPr/>
      </p:nvGrpSpPr>
      <p:grpSpPr>
        <a:xfrm>
          <a:off x="0" y="0"/>
          <a:ext cx="0" cy="0"/>
          <a:chOff x="0" y="0"/>
          <a:chExt cx="0" cy="0"/>
        </a:xfrm>
      </p:grpSpPr>
      <p:grpSp>
        <p:nvGrpSpPr>
          <p:cNvPr id="165" name="Google Shape;165;p18"/>
          <p:cNvGrpSpPr/>
          <p:nvPr/>
        </p:nvGrpSpPr>
        <p:grpSpPr>
          <a:xfrm>
            <a:off x="1" y="228600"/>
            <a:ext cx="2851516" cy="6638628"/>
            <a:chOff x="2487613" y="285750"/>
            <a:chExt cx="2428875" cy="5654676"/>
          </a:xfrm>
        </p:grpSpPr>
        <p:sp>
          <p:nvSpPr>
            <p:cNvPr id="166" name="Google Shape;166;p1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8"/>
          <p:cNvGrpSpPr/>
          <p:nvPr/>
        </p:nvGrpSpPr>
        <p:grpSpPr>
          <a:xfrm>
            <a:off x="27221" y="157"/>
            <a:ext cx="2356674" cy="6853096"/>
            <a:chOff x="6627813" y="195610"/>
            <a:chExt cx="1952625" cy="5678141"/>
          </a:xfrm>
        </p:grpSpPr>
        <p:sp>
          <p:nvSpPr>
            <p:cNvPr id="179" name="Google Shape;179;p18"/>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8"/>
          <p:cNvSpPr/>
          <p:nvPr/>
        </p:nvSpPr>
        <p:spPr>
          <a:xfrm>
            <a:off x="0" y="0"/>
            <a:ext cx="18288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8D4120"/>
              </a:buClr>
              <a:buSzPts val="3600"/>
              <a:buFont typeface="Century Gothic"/>
              <a:buNone/>
              <a:defRPr b="0" i="0" sz="3600" u="none" cap="none" strike="noStrike">
                <a:solidFill>
                  <a:srgbClr val="8D4120"/>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93" name="Google Shape;193;p1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194" name="Google Shape;194;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5" name="Google Shape;195;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6" name="Google Shape;196;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2000" u="none">
                <a:solidFill>
                  <a:srgbClr val="FEFFFF"/>
                </a:solidFill>
                <a:latin typeface="Century Gothic"/>
                <a:ea typeface="Century Gothic"/>
                <a:cs typeface="Century Gothic"/>
                <a:sym typeface="Century Gothic"/>
              </a:defRPr>
            </a:lvl1pPr>
            <a:lvl2pPr indent="0" lvl="1" marL="0" marR="0" rtl="0" algn="r">
              <a:spcBef>
                <a:spcPts val="0"/>
              </a:spcBef>
              <a:buNone/>
              <a:defRPr b="0" sz="2000" u="none">
                <a:solidFill>
                  <a:srgbClr val="FEFFFF"/>
                </a:solidFill>
                <a:latin typeface="Century Gothic"/>
                <a:ea typeface="Century Gothic"/>
                <a:cs typeface="Century Gothic"/>
                <a:sym typeface="Century Gothic"/>
              </a:defRPr>
            </a:lvl2pPr>
            <a:lvl3pPr indent="0" lvl="2" marL="0" marR="0" rtl="0" algn="r">
              <a:spcBef>
                <a:spcPts val="0"/>
              </a:spcBef>
              <a:buNone/>
              <a:defRPr b="0" sz="2000" u="none">
                <a:solidFill>
                  <a:srgbClr val="FEFFFF"/>
                </a:solidFill>
                <a:latin typeface="Century Gothic"/>
                <a:ea typeface="Century Gothic"/>
                <a:cs typeface="Century Gothic"/>
                <a:sym typeface="Century Gothic"/>
              </a:defRPr>
            </a:lvl3pPr>
            <a:lvl4pPr indent="0" lvl="3" marL="0" marR="0" rtl="0" algn="r">
              <a:spcBef>
                <a:spcPts val="0"/>
              </a:spcBef>
              <a:buNone/>
              <a:defRPr b="0" sz="2000" u="none">
                <a:solidFill>
                  <a:srgbClr val="FEFFFF"/>
                </a:solidFill>
                <a:latin typeface="Century Gothic"/>
                <a:ea typeface="Century Gothic"/>
                <a:cs typeface="Century Gothic"/>
                <a:sym typeface="Century Gothic"/>
              </a:defRPr>
            </a:lvl4pPr>
            <a:lvl5pPr indent="0" lvl="4" marL="0" marR="0" rtl="0" algn="r">
              <a:spcBef>
                <a:spcPts val="0"/>
              </a:spcBef>
              <a:buNone/>
              <a:defRPr b="0" sz="2000" u="none">
                <a:solidFill>
                  <a:srgbClr val="FEFFFF"/>
                </a:solidFill>
                <a:latin typeface="Century Gothic"/>
                <a:ea typeface="Century Gothic"/>
                <a:cs typeface="Century Gothic"/>
                <a:sym typeface="Century Gothic"/>
              </a:defRPr>
            </a:lvl5pPr>
            <a:lvl6pPr indent="0" lvl="5" marL="0" marR="0" rtl="0" algn="r">
              <a:spcBef>
                <a:spcPts val="0"/>
              </a:spcBef>
              <a:buNone/>
              <a:defRPr b="0" sz="2000" u="none">
                <a:solidFill>
                  <a:srgbClr val="FEFFFF"/>
                </a:solidFill>
                <a:latin typeface="Century Gothic"/>
                <a:ea typeface="Century Gothic"/>
                <a:cs typeface="Century Gothic"/>
                <a:sym typeface="Century Gothic"/>
              </a:defRPr>
            </a:lvl6pPr>
            <a:lvl7pPr indent="0" lvl="6" marL="0" marR="0" rtl="0" algn="r">
              <a:spcBef>
                <a:spcPts val="0"/>
              </a:spcBef>
              <a:buNone/>
              <a:defRPr b="0" sz="2000" u="none">
                <a:solidFill>
                  <a:srgbClr val="FEFFFF"/>
                </a:solidFill>
                <a:latin typeface="Century Gothic"/>
                <a:ea typeface="Century Gothic"/>
                <a:cs typeface="Century Gothic"/>
                <a:sym typeface="Century Gothic"/>
              </a:defRPr>
            </a:lvl7pPr>
            <a:lvl8pPr indent="0" lvl="7" marL="0" marR="0" rtl="0" algn="r">
              <a:spcBef>
                <a:spcPts val="0"/>
              </a:spcBef>
              <a:buNone/>
              <a:defRPr b="0" sz="2000" u="none">
                <a:solidFill>
                  <a:srgbClr val="FEFFFF"/>
                </a:solidFill>
                <a:latin typeface="Century Gothic"/>
                <a:ea typeface="Century Gothic"/>
                <a:cs typeface="Century Gothic"/>
                <a:sym typeface="Century Gothic"/>
              </a:defRPr>
            </a:lvl8pPr>
            <a:lvl9pPr indent="0" lvl="8" marL="0" marR="0" rtl="0" algn="r">
              <a:spcBef>
                <a:spcPts val="0"/>
              </a:spcBef>
              <a:buNone/>
              <a:defRPr b="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2EAF0"/>
            </a:gs>
            <a:gs pos="100000">
              <a:srgbClr val="B8C7D3"/>
            </a:gs>
          </a:gsLst>
          <a:path path="circle">
            <a:fillToRect b="50%" l="50%" r="50%" t="50%"/>
          </a:path>
          <a:tileRect/>
        </a:gradFill>
      </p:bgPr>
    </p:bg>
    <p:spTree>
      <p:nvGrpSpPr>
        <p:cNvPr id="207" name="Shape 207"/>
        <p:cNvGrpSpPr/>
        <p:nvPr/>
      </p:nvGrpSpPr>
      <p:grpSpPr>
        <a:xfrm>
          <a:off x="0" y="0"/>
          <a:ext cx="0" cy="0"/>
          <a:chOff x="0" y="0"/>
          <a:chExt cx="0" cy="0"/>
        </a:xfrm>
      </p:grpSpPr>
      <p:sp>
        <p:nvSpPr>
          <p:cNvPr id="208" name="Google Shape;208;p20"/>
          <p:cNvSpPr txBox="1"/>
          <p:nvPr>
            <p:ph type="ctrTitle"/>
          </p:nvPr>
        </p:nvSpPr>
        <p:spPr>
          <a:xfrm>
            <a:off x="1557071" y="1584552"/>
            <a:ext cx="9099255" cy="253725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54545"/>
              </a:buClr>
              <a:buSzPct val="100000"/>
              <a:buFont typeface="Century Gothic"/>
              <a:buNone/>
            </a:pPr>
            <a:r>
              <a:rPr lang="en-CA" sz="7200">
                <a:solidFill>
                  <a:srgbClr val="454545"/>
                </a:solidFill>
              </a:rPr>
              <a:t>The 7 C’s of Effective Technical Writing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13" name="Shape 313"/>
        <p:cNvGrpSpPr/>
        <p:nvPr/>
      </p:nvGrpSpPr>
      <p:grpSpPr>
        <a:xfrm>
          <a:off x="0" y="0"/>
          <a:ext cx="0" cy="0"/>
          <a:chOff x="0" y="0"/>
          <a:chExt cx="0" cy="0"/>
        </a:xfrm>
      </p:grpSpPr>
      <p:sp>
        <p:nvSpPr>
          <p:cNvPr id="314" name="Google Shape;314;p29"/>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5" name="Google Shape;315;p29"/>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Revise the following to be more concise:</a:t>
            </a:r>
            <a:endParaRPr/>
          </a:p>
        </p:txBody>
      </p:sp>
      <p:sp>
        <p:nvSpPr>
          <p:cNvPr id="317" name="Google Shape;317;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txBox="1"/>
          <p:nvPr>
            <p:ph idx="1" type="body"/>
          </p:nvPr>
        </p:nvSpPr>
        <p:spPr>
          <a:xfrm>
            <a:off x="336884" y="2623929"/>
            <a:ext cx="11534273" cy="393729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t>Energy drinks may be consumed in many different ways.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22" name="Shape 322"/>
        <p:cNvGrpSpPr/>
        <p:nvPr/>
      </p:nvGrpSpPr>
      <p:grpSpPr>
        <a:xfrm>
          <a:off x="0" y="0"/>
          <a:ext cx="0" cy="0"/>
          <a:chOff x="0" y="0"/>
          <a:chExt cx="0" cy="0"/>
        </a:xfrm>
      </p:grpSpPr>
      <p:sp>
        <p:nvSpPr>
          <p:cNvPr id="323" name="Google Shape;323;p30"/>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4" name="Google Shape;324;p30"/>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Rethink the topic sentence: </a:t>
            </a:r>
            <a:endParaRPr/>
          </a:p>
        </p:txBody>
      </p:sp>
      <p:sp>
        <p:nvSpPr>
          <p:cNvPr id="326" name="Google Shape;326;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txBox="1"/>
          <p:nvPr>
            <p:ph idx="1" type="body"/>
          </p:nvPr>
        </p:nvSpPr>
        <p:spPr>
          <a:xfrm>
            <a:off x="336884" y="2623929"/>
            <a:ext cx="11534273" cy="393729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t>Energy drinks may be consumed in many different ways.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endParaRPr/>
          </a:p>
          <a:p>
            <a:pPr indent="-342900" lvl="0" marL="342900" rtl="0" algn="l">
              <a:spcBef>
                <a:spcPts val="1000"/>
              </a:spcBef>
              <a:spcAft>
                <a:spcPts val="0"/>
              </a:spcAft>
              <a:buSzPts val="3200"/>
              <a:buChar char="🠶"/>
            </a:pPr>
            <a:r>
              <a:rPr lang="en-CA" sz="3200">
                <a:solidFill>
                  <a:srgbClr val="FF0000"/>
                </a:solidFill>
                <a:latin typeface="Calibri"/>
                <a:ea typeface="Calibri"/>
                <a:cs typeface="Calibri"/>
                <a:sym typeface="Calibri"/>
              </a:rPr>
              <a:t>Cut meaningless padding! </a:t>
            </a:r>
            <a:endParaRPr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31" name="Shape 331"/>
        <p:cNvGrpSpPr/>
        <p:nvPr/>
      </p:nvGrpSpPr>
      <p:grpSpPr>
        <a:xfrm>
          <a:off x="0" y="0"/>
          <a:ext cx="0" cy="0"/>
          <a:chOff x="0" y="0"/>
          <a:chExt cx="0" cy="0"/>
        </a:xfrm>
      </p:grpSpPr>
      <p:sp>
        <p:nvSpPr>
          <p:cNvPr id="332" name="Google Shape;332;p31"/>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3" name="Google Shape;333;p31"/>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Cut repetition</a:t>
            </a:r>
            <a:endParaRPr/>
          </a:p>
        </p:txBody>
      </p:sp>
      <p:sp>
        <p:nvSpPr>
          <p:cNvPr id="335" name="Google Shape;335;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txBox="1"/>
          <p:nvPr>
            <p:ph idx="1" type="body"/>
          </p:nvPr>
        </p:nvSpPr>
        <p:spPr>
          <a:xfrm>
            <a:off x="336884" y="2623929"/>
            <a:ext cx="11534273" cy="393729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t>Drinking energy drinks can provide the helpful benefits of increased awareness and energy.  However, even with the enhancements that may arise from drinking an energy drink, </a:t>
            </a:r>
            <a:r>
              <a:rPr b="1" lang="en-CA" sz="3200">
                <a:solidFill>
                  <a:srgbClr val="FF0000"/>
                </a:solidFill>
              </a:rPr>
              <a:t>but</a:t>
            </a:r>
            <a:r>
              <a:rPr lang="en-CA" sz="3200">
                <a:solidFill>
                  <a:srgbClr val="FF0000"/>
                </a:solidFill>
              </a:rPr>
              <a:t> </a:t>
            </a:r>
            <a:r>
              <a:rPr lang="en-CA" sz="3200"/>
              <a:t>there may be ill effects which pose more of a threat to a person than the energy boost that a person  may receive.</a:t>
            </a:r>
            <a:endParaRPr/>
          </a:p>
          <a:p>
            <a:pPr indent="-342900" lvl="0" marL="342900" rtl="0" algn="l">
              <a:spcBef>
                <a:spcPts val="1000"/>
              </a:spcBef>
              <a:spcAft>
                <a:spcPts val="0"/>
              </a:spcAft>
              <a:buSzPts val="2800"/>
              <a:buChar char="🠶"/>
            </a:pPr>
            <a:r>
              <a:rPr lang="en-CA" sz="2800">
                <a:solidFill>
                  <a:srgbClr val="FF0000"/>
                </a:solidFill>
                <a:latin typeface="Calibri"/>
                <a:ea typeface="Calibri"/>
                <a:cs typeface="Calibri"/>
                <a:sym typeface="Calibri"/>
              </a:rPr>
              <a:t>Get to the point! Don’t waste your reader’s time.</a:t>
            </a:r>
            <a:endParaRPr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40" name="Shape 340"/>
        <p:cNvGrpSpPr/>
        <p:nvPr/>
      </p:nvGrpSpPr>
      <p:grpSpPr>
        <a:xfrm>
          <a:off x="0" y="0"/>
          <a:ext cx="0" cy="0"/>
          <a:chOff x="0" y="0"/>
          <a:chExt cx="0" cy="0"/>
        </a:xfrm>
      </p:grpSpPr>
      <p:sp>
        <p:nvSpPr>
          <p:cNvPr id="341" name="Google Shape;341;p32"/>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42" name="Google Shape;342;p32"/>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Revised versions:  </a:t>
            </a:r>
            <a:endParaRPr/>
          </a:p>
        </p:txBody>
      </p:sp>
      <p:sp>
        <p:nvSpPr>
          <p:cNvPr id="344" name="Google Shape;344;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5" name="Google Shape;345;p32"/>
          <p:cNvGraphicFramePr/>
          <p:nvPr/>
        </p:nvGraphicFramePr>
        <p:xfrm>
          <a:off x="336550" y="2624138"/>
          <a:ext cx="3000000" cy="3000000"/>
        </p:xfrm>
        <a:graphic>
          <a:graphicData uri="http://schemas.openxmlformats.org/drawingml/2006/table">
            <a:tbl>
              <a:tblPr bandRow="1" firstRow="1">
                <a:noFill/>
                <a:tableStyleId>{F552D5FB-2AF6-4C15-9ADD-80DCB090E738}</a:tableStyleId>
              </a:tblPr>
              <a:tblGrid>
                <a:gridCol w="2148750"/>
                <a:gridCol w="9386025"/>
              </a:tblGrid>
              <a:tr h="1251075">
                <a:tc>
                  <a:txBody>
                    <a:bodyPr/>
                    <a:lstStyle/>
                    <a:p>
                      <a:pPr indent="0" lvl="0" marL="0" marR="0" rtl="0" algn="l">
                        <a:spcBef>
                          <a:spcPts val="0"/>
                        </a:spcBef>
                        <a:spcAft>
                          <a:spcPts val="0"/>
                        </a:spcAft>
                        <a:buNone/>
                      </a:pPr>
                      <a:r>
                        <a:rPr lang="en-CA" sz="2400" u="none" cap="none" strike="noStrike">
                          <a:solidFill>
                            <a:schemeClr val="dk1"/>
                          </a:solidFill>
                        </a:rPr>
                        <a:t>Simple </a:t>
                      </a:r>
                      <a:endParaRPr/>
                    </a:p>
                    <a:p>
                      <a:pPr indent="0" lvl="0" marL="0" marR="0" rtl="0" algn="l">
                        <a:spcBef>
                          <a:spcPts val="0"/>
                        </a:spcBef>
                        <a:spcAft>
                          <a:spcPts val="0"/>
                        </a:spcAft>
                        <a:buNone/>
                      </a:pPr>
                      <a:r>
                        <a:rPr lang="en-CA" sz="2400">
                          <a:solidFill>
                            <a:schemeClr val="dk1"/>
                          </a:solidFill>
                        </a:rPr>
                        <a:t>Sentence:  </a:t>
                      </a:r>
                      <a:endParaRPr/>
                    </a:p>
                  </a:txBody>
                  <a:tcPr marT="45725" marB="45725" marR="91450" marL="91450"/>
                </a:tc>
                <a:tc>
                  <a:txBody>
                    <a:bodyPr/>
                    <a:lstStyle/>
                    <a:p>
                      <a:pPr indent="0" lvl="0" marL="0" marR="0" rtl="0" algn="l">
                        <a:spcBef>
                          <a:spcPts val="0"/>
                        </a:spcBef>
                        <a:spcAft>
                          <a:spcPts val="0"/>
                        </a:spcAft>
                        <a:buNone/>
                      </a:pPr>
                      <a:r>
                        <a:rPr b="0" lang="en-CA" sz="2400">
                          <a:solidFill>
                            <a:schemeClr val="dk1"/>
                          </a:solidFill>
                        </a:rPr>
                        <a:t>The negative effects of energy drinks outweigh the benefits. </a:t>
                      </a:r>
                      <a:endParaRPr b="0" sz="2400">
                        <a:solidFill>
                          <a:schemeClr val="dk1"/>
                        </a:solidFill>
                      </a:endParaRPr>
                    </a:p>
                  </a:txBody>
                  <a:tcPr marT="45725" marB="45725" marR="91450" marL="91450"/>
                </a:tc>
              </a:tr>
              <a:tr h="1251075">
                <a:tc>
                  <a:txBody>
                    <a:bodyPr/>
                    <a:lstStyle/>
                    <a:p>
                      <a:pPr indent="0" lvl="0" marL="0" marR="0" rtl="0" algn="l">
                        <a:spcBef>
                          <a:spcPts val="0"/>
                        </a:spcBef>
                        <a:spcAft>
                          <a:spcPts val="0"/>
                        </a:spcAft>
                        <a:buNone/>
                      </a:pPr>
                      <a:r>
                        <a:rPr b="1" lang="en-CA" sz="2400"/>
                        <a:t>Compound Sentence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entury Gothic"/>
                        <a:buNone/>
                      </a:pPr>
                      <a:r>
                        <a:rPr lang="en-CA" sz="2400"/>
                        <a:t>Energy drinks can increase awareness and energy; however, they can also cause harmful side effects.</a:t>
                      </a:r>
                      <a:endParaRPr/>
                    </a:p>
                    <a:p>
                      <a:pPr indent="0" lvl="0" marL="0" marR="0" rtl="0" algn="l">
                        <a:spcBef>
                          <a:spcPts val="0"/>
                        </a:spcBef>
                        <a:spcAft>
                          <a:spcPts val="0"/>
                        </a:spcAft>
                        <a:buNone/>
                      </a:pPr>
                      <a:r>
                        <a:t/>
                      </a:r>
                      <a:endParaRPr sz="2400"/>
                    </a:p>
                  </a:txBody>
                  <a:tcPr marT="45725" marB="45725" marR="91450" marL="91450"/>
                </a:tc>
              </a:tr>
              <a:tr h="1251075">
                <a:tc>
                  <a:txBody>
                    <a:bodyPr/>
                    <a:lstStyle/>
                    <a:p>
                      <a:pPr indent="0" lvl="0" marL="0" marR="0" rtl="0" algn="l">
                        <a:spcBef>
                          <a:spcPts val="0"/>
                        </a:spcBef>
                        <a:spcAft>
                          <a:spcPts val="0"/>
                        </a:spcAft>
                        <a:buNone/>
                      </a:pPr>
                      <a:r>
                        <a:rPr b="1" lang="en-CA" sz="2400"/>
                        <a:t>Complex </a:t>
                      </a:r>
                      <a:endParaRPr/>
                    </a:p>
                    <a:p>
                      <a:pPr indent="0" lvl="0" marL="0" marR="0" rtl="0" algn="l">
                        <a:spcBef>
                          <a:spcPts val="0"/>
                        </a:spcBef>
                        <a:spcAft>
                          <a:spcPts val="0"/>
                        </a:spcAft>
                        <a:buNone/>
                      </a:pPr>
                      <a:r>
                        <a:rPr b="1" lang="en-CA" sz="2400"/>
                        <a:t>Sentence</a:t>
                      </a:r>
                      <a:endParaRPr/>
                    </a:p>
                  </a:txBody>
                  <a:tcPr marT="45725" marB="45725" marR="91450" marL="91450"/>
                </a:tc>
                <a:tc>
                  <a:txBody>
                    <a:bodyPr/>
                    <a:lstStyle/>
                    <a:p>
                      <a:pPr indent="0" lvl="0" marL="0" marR="0" rtl="0" algn="l">
                        <a:spcBef>
                          <a:spcPts val="0"/>
                        </a:spcBef>
                        <a:spcAft>
                          <a:spcPts val="0"/>
                        </a:spcAft>
                        <a:buNone/>
                      </a:pPr>
                      <a:r>
                        <a:rPr lang="en-CA" sz="2400"/>
                        <a:t>Although energy drinks can increase awareness and energy, they can have negative effects that outweigh these benefits</a:t>
                      </a:r>
                      <a:endParaRPr sz="24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9" name="Shape 349"/>
        <p:cNvGrpSpPr/>
        <p:nvPr/>
      </p:nvGrpSpPr>
      <p:grpSpPr>
        <a:xfrm>
          <a:off x="0" y="0"/>
          <a:ext cx="0" cy="0"/>
          <a:chOff x="0" y="0"/>
          <a:chExt cx="0" cy="0"/>
        </a:xfrm>
      </p:grpSpPr>
      <p:sp>
        <p:nvSpPr>
          <p:cNvPr id="350" name="Google Shape;350;p33"/>
          <p:cNvSpPr/>
          <p:nvPr/>
        </p:nvSpPr>
        <p:spPr>
          <a:xfrm>
            <a:off x="0" y="-786"/>
            <a:ext cx="4619543" cy="685403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1" name="Google Shape;351;p33"/>
          <p:cNvSpPr txBox="1"/>
          <p:nvPr>
            <p:ph type="title"/>
          </p:nvPr>
        </p:nvSpPr>
        <p:spPr>
          <a:xfrm>
            <a:off x="402605" y="562708"/>
            <a:ext cx="3814334" cy="436098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entury Gothic"/>
              <a:buNone/>
            </a:pPr>
            <a:r>
              <a:rPr b="1" lang="en-CA" sz="3100" u="sng">
                <a:solidFill>
                  <a:schemeClr val="lt1"/>
                </a:solidFill>
              </a:rPr>
              <a:t>CONCRETE</a:t>
            </a:r>
            <a:r>
              <a:rPr b="1" lang="en-CA" sz="2800">
                <a:solidFill>
                  <a:schemeClr val="lt1"/>
                </a:solidFill>
              </a:rPr>
              <a:t> </a:t>
            </a:r>
            <a:r>
              <a:rPr lang="en-CA" sz="2800">
                <a:solidFill>
                  <a:schemeClr val="lt1"/>
                </a:solidFill>
              </a:rPr>
              <a:t>writing involves using specific, precise language to paint a picture for your readers so that they can more easily understand your ideas.</a:t>
            </a:r>
            <a:endParaRPr/>
          </a:p>
        </p:txBody>
      </p:sp>
      <p:pic>
        <p:nvPicPr>
          <p:cNvPr descr="Image result for precise" id="352" name="Google Shape;352;p33"/>
          <p:cNvPicPr preferRelativeResize="0"/>
          <p:nvPr/>
        </p:nvPicPr>
        <p:blipFill rotWithShape="1">
          <a:blip r:embed="rId3">
            <a:alphaModFix/>
          </a:blip>
          <a:srcRect b="0" l="3144" r="14043" t="0"/>
          <a:stretch/>
        </p:blipFill>
        <p:spPr>
          <a:xfrm>
            <a:off x="4619543" y="10"/>
            <a:ext cx="7572457" cy="6857990"/>
          </a:xfrm>
          <a:prstGeom prst="rect">
            <a:avLst/>
          </a:prstGeom>
          <a:noFill/>
          <a:ln>
            <a:noFill/>
          </a:ln>
        </p:spPr>
      </p:pic>
      <p:sp>
        <p:nvSpPr>
          <p:cNvPr id="353" name="Google Shape;353;p33"/>
          <p:cNvSpPr txBox="1"/>
          <p:nvPr>
            <p:ph idx="1" type="body"/>
          </p:nvPr>
        </p:nvSpPr>
        <p:spPr>
          <a:xfrm>
            <a:off x="0" y="5233765"/>
            <a:ext cx="5107132" cy="1032754"/>
          </a:xfrm>
          <a:prstGeom prst="rect">
            <a:avLst/>
          </a:prstGeom>
          <a:solidFill>
            <a:srgbClr val="3F739B"/>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DAD6B1"/>
              </a:buClr>
              <a:buSzPts val="2400"/>
              <a:buChar char="🠶"/>
            </a:pPr>
            <a:r>
              <a:rPr lang="en-CA" sz="2400"/>
              <a:t>How can we improve the precision of our writing?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57" name="Shape 357"/>
        <p:cNvGrpSpPr/>
        <p:nvPr/>
      </p:nvGrpSpPr>
      <p:grpSpPr>
        <a:xfrm>
          <a:off x="0" y="0"/>
          <a:ext cx="0" cy="0"/>
          <a:chOff x="0" y="0"/>
          <a:chExt cx="0" cy="0"/>
        </a:xfrm>
      </p:grpSpPr>
      <p:sp>
        <p:nvSpPr>
          <p:cNvPr id="358" name="Google Shape;358;p34"/>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59" name="Google Shape;359;p34"/>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Be Concrete by</a:t>
            </a:r>
            <a:endParaRPr/>
          </a:p>
        </p:txBody>
      </p:sp>
      <p:sp>
        <p:nvSpPr>
          <p:cNvPr id="361" name="Google Shape;361;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txBox="1"/>
          <p:nvPr>
            <p:ph idx="1" type="body"/>
          </p:nvPr>
        </p:nvSpPr>
        <p:spPr>
          <a:xfrm>
            <a:off x="1138989" y="2623930"/>
            <a:ext cx="10087811" cy="3287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latin typeface="Calibri"/>
                <a:ea typeface="Calibri"/>
                <a:cs typeface="Calibri"/>
                <a:sym typeface="Calibri"/>
              </a:rPr>
              <a:t>Avoiding abstract words – or if you must use them, define them using concrete examples </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Find the most precise word to express your idea  </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Use measurable terms whenever possible</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Choose words that create pictures in the reader’s mind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366" name="Shape 366"/>
        <p:cNvGrpSpPr/>
        <p:nvPr/>
      </p:nvGrpSpPr>
      <p:grpSpPr>
        <a:xfrm>
          <a:off x="0" y="0"/>
          <a:ext cx="0" cy="0"/>
          <a:chOff x="0" y="0"/>
          <a:chExt cx="0" cy="0"/>
        </a:xfrm>
      </p:grpSpPr>
      <p:grpSp>
        <p:nvGrpSpPr>
          <p:cNvPr id="367" name="Google Shape;367;p35"/>
          <p:cNvGrpSpPr/>
          <p:nvPr/>
        </p:nvGrpSpPr>
        <p:grpSpPr>
          <a:xfrm>
            <a:off x="9" y="228600"/>
            <a:ext cx="2851523" cy="6638625"/>
            <a:chOff x="2487613" y="285750"/>
            <a:chExt cx="2428875" cy="5654676"/>
          </a:xfrm>
        </p:grpSpPr>
        <p:sp>
          <p:nvSpPr>
            <p:cNvPr id="368" name="Google Shape;368;p3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5"/>
          <p:cNvGrpSpPr/>
          <p:nvPr/>
        </p:nvGrpSpPr>
        <p:grpSpPr>
          <a:xfrm>
            <a:off x="27224" y="157"/>
            <a:ext cx="2356675" cy="6853096"/>
            <a:chOff x="6627813" y="195610"/>
            <a:chExt cx="1952625" cy="5678141"/>
          </a:xfrm>
        </p:grpSpPr>
        <p:sp>
          <p:nvSpPr>
            <p:cNvPr id="381" name="Google Shape;381;p35"/>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5"/>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0" y="-1"/>
            <a:ext cx="12188952" cy="6858001"/>
          </a:xfrm>
          <a:prstGeom prst="rect">
            <a:avLst/>
          </a:prstGeom>
          <a:gradFill>
            <a:gsLst>
              <a:gs pos="0">
                <a:schemeClr val="lt1"/>
              </a:gs>
              <a:gs pos="100000">
                <a:srgbClr val="F6F6F6"/>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96" name="Google Shape;396;p35"/>
          <p:cNvSpPr/>
          <p:nvPr/>
        </p:nvSpPr>
        <p:spPr>
          <a:xfrm>
            <a:off x="-1" y="0"/>
            <a:ext cx="4639734" cy="6858000"/>
          </a:xfrm>
          <a:prstGeom prst="rect">
            <a:avLst/>
          </a:prstGeom>
          <a:solidFill>
            <a:srgbClr val="313829">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txBox="1"/>
          <p:nvPr>
            <p:ph type="title"/>
          </p:nvPr>
        </p:nvSpPr>
        <p:spPr>
          <a:xfrm>
            <a:off x="430430" y="228600"/>
            <a:ext cx="3874869" cy="4560306"/>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lt1"/>
              </a:buClr>
              <a:buSzPts val="2800"/>
              <a:buFont typeface="Century Gothic"/>
              <a:buNone/>
            </a:pPr>
            <a:r>
              <a:rPr b="1" lang="en-CA" sz="2800" u="sng">
                <a:solidFill>
                  <a:schemeClr val="lt1"/>
                </a:solidFill>
              </a:rPr>
              <a:t>CORRECT</a:t>
            </a:r>
            <a:r>
              <a:rPr b="1" lang="en-CA" sz="2800">
                <a:solidFill>
                  <a:schemeClr val="lt1"/>
                </a:solidFill>
              </a:rPr>
              <a:t> </a:t>
            </a:r>
            <a:r>
              <a:rPr lang="en-CA" sz="2800">
                <a:solidFill>
                  <a:schemeClr val="lt1"/>
                </a:solidFill>
              </a:rPr>
              <a:t>writing, in terms of both grammar and factual accuracy, can determine your effectiveness and credibility.</a:t>
            </a:r>
            <a:endParaRPr sz="2400">
              <a:solidFill>
                <a:schemeClr val="lt1"/>
              </a:solidFill>
              <a:latin typeface="Calibri"/>
              <a:ea typeface="Calibri"/>
              <a:cs typeface="Calibri"/>
              <a:sym typeface="Calibri"/>
            </a:endParaRPr>
          </a:p>
        </p:txBody>
      </p:sp>
      <p:sp>
        <p:nvSpPr>
          <p:cNvPr id="398" name="Google Shape;398;p35"/>
          <p:cNvSpPr/>
          <p:nvPr/>
        </p:nvSpPr>
        <p:spPr>
          <a:xfrm>
            <a:off x="0" y="5033007"/>
            <a:ext cx="5404022" cy="857047"/>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99" name="Google Shape;399;p35"/>
          <p:cNvSpPr txBox="1"/>
          <p:nvPr>
            <p:ph idx="1" type="body"/>
          </p:nvPr>
        </p:nvSpPr>
        <p:spPr>
          <a:xfrm>
            <a:off x="140045" y="5087767"/>
            <a:ext cx="4917788" cy="7707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CA" sz="2400">
                <a:solidFill>
                  <a:srgbClr val="FEFFFF"/>
                </a:solidFill>
              </a:rPr>
              <a:t>How can we improve the correctness of our writing?</a:t>
            </a:r>
            <a:endParaRPr/>
          </a:p>
        </p:txBody>
      </p:sp>
      <p:pic>
        <p:nvPicPr>
          <p:cNvPr descr="Checkmark" id="400" name="Google Shape;400;p35"/>
          <p:cNvPicPr preferRelativeResize="0"/>
          <p:nvPr/>
        </p:nvPicPr>
        <p:blipFill rotWithShape="1">
          <a:blip r:embed="rId3">
            <a:alphaModFix/>
          </a:blip>
          <a:srcRect b="0" l="0" r="0" t="0"/>
          <a:stretch/>
        </p:blipFill>
        <p:spPr>
          <a:xfrm>
            <a:off x="6331253" y="736024"/>
            <a:ext cx="4930468" cy="49304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04" name="Shape 404"/>
        <p:cNvGrpSpPr/>
        <p:nvPr/>
      </p:nvGrpSpPr>
      <p:grpSpPr>
        <a:xfrm>
          <a:off x="0" y="0"/>
          <a:ext cx="0" cy="0"/>
          <a:chOff x="0" y="0"/>
          <a:chExt cx="0" cy="0"/>
        </a:xfrm>
      </p:grpSpPr>
      <p:sp>
        <p:nvSpPr>
          <p:cNvPr id="405" name="Google Shape;405;p36"/>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06" name="Google Shape;406;p36"/>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Be Correct by</a:t>
            </a:r>
            <a:endParaRPr/>
          </a:p>
        </p:txBody>
      </p:sp>
      <p:sp>
        <p:nvSpPr>
          <p:cNvPr id="408" name="Google Shape;408;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txBox="1"/>
          <p:nvPr>
            <p:ph idx="1" type="body"/>
          </p:nvPr>
        </p:nvSpPr>
        <p:spPr>
          <a:xfrm>
            <a:off x="1138989" y="2623930"/>
            <a:ext cx="10087811" cy="3287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CA" sz="3600">
                <a:latin typeface="Calibri"/>
                <a:ea typeface="Calibri"/>
                <a:cs typeface="Calibri"/>
                <a:sym typeface="Calibri"/>
              </a:rPr>
              <a:t>Checking your facts and verifying information before passing it along</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Using reliable sources for information</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Reviewing grammar rules as necessary</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Having a peer review what you have written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413" name="Shape 413"/>
        <p:cNvGrpSpPr/>
        <p:nvPr/>
      </p:nvGrpSpPr>
      <p:grpSpPr>
        <a:xfrm>
          <a:off x="0" y="0"/>
          <a:ext cx="0" cy="0"/>
          <a:chOff x="0" y="0"/>
          <a:chExt cx="0" cy="0"/>
        </a:xfrm>
      </p:grpSpPr>
      <p:grpSp>
        <p:nvGrpSpPr>
          <p:cNvPr id="414" name="Google Shape;414;p37"/>
          <p:cNvGrpSpPr/>
          <p:nvPr/>
        </p:nvGrpSpPr>
        <p:grpSpPr>
          <a:xfrm>
            <a:off x="9" y="228600"/>
            <a:ext cx="2851523" cy="6638625"/>
            <a:chOff x="2487613" y="285750"/>
            <a:chExt cx="2428875" cy="5654676"/>
          </a:xfrm>
        </p:grpSpPr>
        <p:sp>
          <p:nvSpPr>
            <p:cNvPr id="415" name="Google Shape;415;p37"/>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37"/>
          <p:cNvGrpSpPr/>
          <p:nvPr/>
        </p:nvGrpSpPr>
        <p:grpSpPr>
          <a:xfrm>
            <a:off x="27224" y="157"/>
            <a:ext cx="2356675" cy="6853096"/>
            <a:chOff x="6627813" y="195610"/>
            <a:chExt cx="1952625" cy="5678141"/>
          </a:xfrm>
        </p:grpSpPr>
        <p:sp>
          <p:nvSpPr>
            <p:cNvPr id="428" name="Google Shape;428;p37"/>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7"/>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0" y="-1"/>
            <a:ext cx="12188952" cy="6858001"/>
          </a:xfrm>
          <a:prstGeom prst="rect">
            <a:avLst/>
          </a:prstGeom>
          <a:gradFill>
            <a:gsLst>
              <a:gs pos="0">
                <a:schemeClr val="lt1"/>
              </a:gs>
              <a:gs pos="100000">
                <a:srgbClr val="F6F6F6"/>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43" name="Google Shape;443;p37"/>
          <p:cNvSpPr/>
          <p:nvPr/>
        </p:nvSpPr>
        <p:spPr>
          <a:xfrm>
            <a:off x="-1" y="0"/>
            <a:ext cx="4639734" cy="6858000"/>
          </a:xfrm>
          <a:prstGeom prst="rect">
            <a:avLst/>
          </a:prstGeom>
          <a:solidFill>
            <a:srgbClr val="313829">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txBox="1"/>
          <p:nvPr>
            <p:ph type="title"/>
          </p:nvPr>
        </p:nvSpPr>
        <p:spPr>
          <a:xfrm>
            <a:off x="430431" y="593558"/>
            <a:ext cx="3778870" cy="4195348"/>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lt1"/>
              </a:buClr>
              <a:buSzPts val="2800"/>
              <a:buFont typeface="Century Gothic"/>
              <a:buNone/>
            </a:pPr>
            <a:r>
              <a:rPr b="1" lang="en-CA" sz="2800" u="sng">
                <a:solidFill>
                  <a:schemeClr val="lt1"/>
                </a:solidFill>
                <a:latin typeface="Century Gothic"/>
                <a:ea typeface="Century Gothic"/>
                <a:cs typeface="Century Gothic"/>
                <a:sym typeface="Century Gothic"/>
              </a:rPr>
              <a:t>Courteous</a:t>
            </a:r>
            <a:r>
              <a:rPr lang="en-CA" sz="2400">
                <a:solidFill>
                  <a:schemeClr val="lt1"/>
                </a:solidFill>
                <a:latin typeface="Century Gothic"/>
                <a:ea typeface="Century Gothic"/>
                <a:cs typeface="Century Gothic"/>
                <a:sym typeface="Century Gothic"/>
              </a:rPr>
              <a:t> communication is user-friendly, constructive, tactful, open, and honest. It is mindful of potential cultural or social differences.</a:t>
            </a:r>
            <a:endParaRPr sz="2400">
              <a:solidFill>
                <a:schemeClr val="lt1"/>
              </a:solidFill>
              <a:latin typeface="Century Gothic"/>
              <a:ea typeface="Century Gothic"/>
              <a:cs typeface="Century Gothic"/>
              <a:sym typeface="Century Gothic"/>
            </a:endParaRPr>
          </a:p>
        </p:txBody>
      </p:sp>
      <p:sp>
        <p:nvSpPr>
          <p:cNvPr id="445" name="Google Shape;445;p37"/>
          <p:cNvSpPr/>
          <p:nvPr/>
        </p:nvSpPr>
        <p:spPr>
          <a:xfrm>
            <a:off x="0" y="5033007"/>
            <a:ext cx="5404022" cy="857047"/>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6" name="Google Shape;446;p37"/>
          <p:cNvSpPr txBox="1"/>
          <p:nvPr>
            <p:ph idx="1" type="body"/>
          </p:nvPr>
        </p:nvSpPr>
        <p:spPr>
          <a:xfrm>
            <a:off x="140045" y="5087767"/>
            <a:ext cx="4917788" cy="7707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CA" sz="2400">
                <a:solidFill>
                  <a:srgbClr val="FEFFFF"/>
                </a:solidFill>
              </a:rPr>
              <a:t>How can we improve the courtesy of our writing?</a:t>
            </a:r>
            <a:endParaRPr/>
          </a:p>
        </p:txBody>
      </p:sp>
      <p:pic>
        <p:nvPicPr>
          <p:cNvPr descr="thumb image" id="447" name="Google Shape;447;p37"/>
          <p:cNvPicPr preferRelativeResize="0"/>
          <p:nvPr/>
        </p:nvPicPr>
        <p:blipFill rotWithShape="1">
          <a:blip r:embed="rId3">
            <a:alphaModFix/>
          </a:blip>
          <a:srcRect b="0" l="0" r="0" t="0"/>
          <a:stretch/>
        </p:blipFill>
        <p:spPr>
          <a:xfrm>
            <a:off x="5909936" y="1593479"/>
            <a:ext cx="5008813" cy="34395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51" name="Shape 451"/>
        <p:cNvGrpSpPr/>
        <p:nvPr/>
      </p:nvGrpSpPr>
      <p:grpSpPr>
        <a:xfrm>
          <a:off x="0" y="0"/>
          <a:ext cx="0" cy="0"/>
          <a:chOff x="0" y="0"/>
          <a:chExt cx="0" cy="0"/>
        </a:xfrm>
      </p:grpSpPr>
      <p:sp>
        <p:nvSpPr>
          <p:cNvPr id="452" name="Google Shape;452;p38"/>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53" name="Google Shape;453;p38"/>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Be Courteous by</a:t>
            </a:r>
            <a:endParaRPr/>
          </a:p>
        </p:txBody>
      </p:sp>
      <p:sp>
        <p:nvSpPr>
          <p:cNvPr id="455" name="Google Shape;455;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txBox="1"/>
          <p:nvPr>
            <p:ph idx="1" type="body"/>
          </p:nvPr>
        </p:nvSpPr>
        <p:spPr>
          <a:xfrm>
            <a:off x="1138990" y="2623929"/>
            <a:ext cx="10087810" cy="36004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latin typeface="Calibri"/>
                <a:ea typeface="Calibri"/>
                <a:cs typeface="Calibri"/>
                <a:sym typeface="Calibri"/>
              </a:rPr>
              <a:t>Taking the time to understand your audience and their needs (for content, language, style, and format)</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Designing user-friendly documents</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Being constructive, tactful, open, and honest</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Being mindful of cultural and social differences</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Using gender-neutral language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12" name="Shape 212"/>
        <p:cNvGrpSpPr/>
        <p:nvPr/>
      </p:nvGrpSpPr>
      <p:grpSpPr>
        <a:xfrm>
          <a:off x="0" y="0"/>
          <a:ext cx="0" cy="0"/>
          <a:chOff x="0" y="0"/>
          <a:chExt cx="0" cy="0"/>
        </a:xfrm>
      </p:grpSpPr>
      <p:sp>
        <p:nvSpPr>
          <p:cNvPr id="213" name="Google Shape;213;p21"/>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4" name="Google Shape;214;p21"/>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Effective Writing is </a:t>
            </a:r>
            <a:endParaRPr/>
          </a:p>
        </p:txBody>
      </p:sp>
      <p:sp>
        <p:nvSpPr>
          <p:cNvPr id="216" name="Google Shape;216;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txBox="1"/>
          <p:nvPr>
            <p:ph idx="1" type="body"/>
          </p:nvPr>
        </p:nvSpPr>
        <p:spPr>
          <a:xfrm>
            <a:off x="1843392" y="2623930"/>
            <a:ext cx="9383408" cy="328729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CA" sz="3200">
                <a:latin typeface="Calibri"/>
                <a:ea typeface="Calibri"/>
                <a:cs typeface="Calibri"/>
                <a:sym typeface="Calibri"/>
              </a:rPr>
              <a:t>Clear</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Coherent</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Concise</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Concrete </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Correct</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Courteous</a:t>
            </a:r>
            <a:endParaRPr/>
          </a:p>
          <a:p>
            <a:pPr indent="-342900" lvl="0" marL="342900" rtl="0" algn="l">
              <a:spcBef>
                <a:spcPts val="1000"/>
              </a:spcBef>
              <a:spcAft>
                <a:spcPts val="0"/>
              </a:spcAft>
              <a:buSzPct val="100000"/>
              <a:buChar char="🠶"/>
            </a:pPr>
            <a:r>
              <a:rPr lang="en-CA" sz="3200">
                <a:latin typeface="Calibri"/>
                <a:ea typeface="Calibri"/>
                <a:cs typeface="Calibri"/>
                <a:sym typeface="Calibri"/>
              </a:rPr>
              <a:t>Complete</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461" name="Shape 461"/>
        <p:cNvGrpSpPr/>
        <p:nvPr/>
      </p:nvGrpSpPr>
      <p:grpSpPr>
        <a:xfrm>
          <a:off x="0" y="0"/>
          <a:ext cx="0" cy="0"/>
          <a:chOff x="0" y="0"/>
          <a:chExt cx="0" cy="0"/>
        </a:xfrm>
      </p:grpSpPr>
      <p:grpSp>
        <p:nvGrpSpPr>
          <p:cNvPr id="462" name="Google Shape;462;p39"/>
          <p:cNvGrpSpPr/>
          <p:nvPr/>
        </p:nvGrpSpPr>
        <p:grpSpPr>
          <a:xfrm>
            <a:off x="9" y="228600"/>
            <a:ext cx="2851523" cy="6638625"/>
            <a:chOff x="2487613" y="285750"/>
            <a:chExt cx="2428875" cy="5654676"/>
          </a:xfrm>
        </p:grpSpPr>
        <p:sp>
          <p:nvSpPr>
            <p:cNvPr id="463" name="Google Shape;463;p39"/>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39"/>
          <p:cNvGrpSpPr/>
          <p:nvPr/>
        </p:nvGrpSpPr>
        <p:grpSpPr>
          <a:xfrm>
            <a:off x="27224" y="157"/>
            <a:ext cx="2356675" cy="6853096"/>
            <a:chOff x="6627813" y="195610"/>
            <a:chExt cx="1952625" cy="5678141"/>
          </a:xfrm>
        </p:grpSpPr>
        <p:sp>
          <p:nvSpPr>
            <p:cNvPr id="476" name="Google Shape;476;p39"/>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3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0" y="-1"/>
            <a:ext cx="12188952" cy="6858001"/>
          </a:xfrm>
          <a:prstGeom prst="rect">
            <a:avLst/>
          </a:prstGeom>
          <a:gradFill>
            <a:gsLst>
              <a:gs pos="0">
                <a:schemeClr val="lt1"/>
              </a:gs>
              <a:gs pos="100000">
                <a:srgbClr val="F6F6F6"/>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91" name="Google Shape;491;p39"/>
          <p:cNvSpPr/>
          <p:nvPr/>
        </p:nvSpPr>
        <p:spPr>
          <a:xfrm>
            <a:off x="-1" y="0"/>
            <a:ext cx="4639734" cy="6858000"/>
          </a:xfrm>
          <a:prstGeom prst="rect">
            <a:avLst/>
          </a:prstGeom>
          <a:solidFill>
            <a:srgbClr val="313829">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txBox="1"/>
          <p:nvPr>
            <p:ph type="title"/>
          </p:nvPr>
        </p:nvSpPr>
        <p:spPr>
          <a:xfrm>
            <a:off x="430431" y="593558"/>
            <a:ext cx="3778870" cy="4195348"/>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lt1"/>
              </a:buClr>
              <a:buSzPts val="2800"/>
              <a:buFont typeface="Century Gothic"/>
              <a:buNone/>
            </a:pPr>
            <a:r>
              <a:rPr b="1" lang="en-CA" sz="2800" u="sng">
                <a:solidFill>
                  <a:schemeClr val="lt1"/>
                </a:solidFill>
                <a:latin typeface="Century Gothic"/>
                <a:ea typeface="Century Gothic"/>
                <a:cs typeface="Century Gothic"/>
                <a:sym typeface="Century Gothic"/>
              </a:rPr>
              <a:t>Complete</a:t>
            </a:r>
            <a:r>
              <a:rPr b="1" lang="en-CA" sz="2800">
                <a:solidFill>
                  <a:schemeClr val="lt1"/>
                </a:solidFill>
                <a:latin typeface="Century Gothic"/>
                <a:ea typeface="Century Gothic"/>
                <a:cs typeface="Century Gothic"/>
                <a:sym typeface="Century Gothic"/>
              </a:rPr>
              <a:t> </a:t>
            </a:r>
            <a:r>
              <a:rPr lang="en-CA" sz="2400">
                <a:solidFill>
                  <a:schemeClr val="lt1"/>
                </a:solidFill>
                <a:latin typeface="Century Gothic"/>
                <a:ea typeface="Century Gothic"/>
                <a:cs typeface="Century Gothic"/>
                <a:sym typeface="Century Gothic"/>
              </a:rPr>
              <a:t>communication includes all requested information, meets all requirements, and answers all relevant questions.</a:t>
            </a:r>
            <a:endParaRPr sz="2400">
              <a:solidFill>
                <a:schemeClr val="lt1"/>
              </a:solidFill>
              <a:latin typeface="Century Gothic"/>
              <a:ea typeface="Century Gothic"/>
              <a:cs typeface="Century Gothic"/>
              <a:sym typeface="Century Gothic"/>
            </a:endParaRPr>
          </a:p>
        </p:txBody>
      </p:sp>
      <p:sp>
        <p:nvSpPr>
          <p:cNvPr id="493" name="Google Shape;493;p39"/>
          <p:cNvSpPr/>
          <p:nvPr/>
        </p:nvSpPr>
        <p:spPr>
          <a:xfrm>
            <a:off x="0" y="5033007"/>
            <a:ext cx="5404022" cy="857047"/>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94" name="Google Shape;494;p39"/>
          <p:cNvSpPr txBox="1"/>
          <p:nvPr>
            <p:ph idx="1" type="body"/>
          </p:nvPr>
        </p:nvSpPr>
        <p:spPr>
          <a:xfrm>
            <a:off x="140045" y="5087767"/>
            <a:ext cx="4917788" cy="7707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CA" sz="2400">
                <a:solidFill>
                  <a:srgbClr val="FEFFFF"/>
                </a:solidFill>
              </a:rPr>
              <a:t>How can we improve the completeness of our writing?</a:t>
            </a:r>
            <a:endParaRPr/>
          </a:p>
        </p:txBody>
      </p:sp>
      <p:pic>
        <p:nvPicPr>
          <p:cNvPr descr="Image result for 100% complete" id="495" name="Google Shape;495;p39"/>
          <p:cNvPicPr preferRelativeResize="0"/>
          <p:nvPr/>
        </p:nvPicPr>
        <p:blipFill rotWithShape="1">
          <a:blip r:embed="rId3">
            <a:alphaModFix/>
          </a:blip>
          <a:srcRect b="0" l="0" r="0" t="0"/>
          <a:stretch/>
        </p:blipFill>
        <p:spPr>
          <a:xfrm>
            <a:off x="6094476" y="794231"/>
            <a:ext cx="4978400" cy="497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99" name="Shape 499"/>
        <p:cNvGrpSpPr/>
        <p:nvPr/>
      </p:nvGrpSpPr>
      <p:grpSpPr>
        <a:xfrm>
          <a:off x="0" y="0"/>
          <a:ext cx="0" cy="0"/>
          <a:chOff x="0" y="0"/>
          <a:chExt cx="0" cy="0"/>
        </a:xfrm>
      </p:grpSpPr>
      <p:sp>
        <p:nvSpPr>
          <p:cNvPr id="500" name="Google Shape;500;p40"/>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01" name="Google Shape;501;p40"/>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Be Complete by</a:t>
            </a:r>
            <a:endParaRPr/>
          </a:p>
        </p:txBody>
      </p:sp>
      <p:sp>
        <p:nvSpPr>
          <p:cNvPr id="503" name="Google Shape;503;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txBox="1"/>
          <p:nvPr>
            <p:ph idx="1" type="body"/>
          </p:nvPr>
        </p:nvSpPr>
        <p:spPr>
          <a:xfrm>
            <a:off x="1138990" y="2623929"/>
            <a:ext cx="10087810" cy="36004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CA" sz="3200">
                <a:latin typeface="Calibri"/>
                <a:ea typeface="Calibri"/>
                <a:cs typeface="Calibri"/>
                <a:sym typeface="Calibri"/>
              </a:rPr>
              <a:t>Re-checking requirements and specifications before submitting work</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Asking someone to review your document for gaps you might not see</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Leaving sufficient time for review</a:t>
            </a:r>
            <a:endParaRPr/>
          </a:p>
          <a:p>
            <a:pPr indent="0" lvl="0" marL="0" rtl="0" algn="l">
              <a:spcBef>
                <a:spcPts val="1000"/>
              </a:spcBef>
              <a:spcAft>
                <a:spcPts val="0"/>
              </a:spcAft>
              <a:buSzPts val="3200"/>
              <a:buNone/>
            </a:pPr>
            <a:r>
              <a:t/>
            </a:r>
            <a:endParaRPr sz="32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8" name="Shape 508"/>
        <p:cNvGrpSpPr/>
        <p:nvPr/>
      </p:nvGrpSpPr>
      <p:grpSpPr>
        <a:xfrm>
          <a:off x="0" y="0"/>
          <a:ext cx="0" cy="0"/>
          <a:chOff x="0" y="0"/>
          <a:chExt cx="0" cy="0"/>
        </a:xfrm>
      </p:grpSpPr>
      <p:sp>
        <p:nvSpPr>
          <p:cNvPr id="509" name="Google Shape;509;p41"/>
          <p:cNvSpPr/>
          <p:nvPr/>
        </p:nvSpPr>
        <p:spPr>
          <a:xfrm>
            <a:off x="4795736" y="0"/>
            <a:ext cx="739626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10" name="Google Shape;510;p41"/>
          <p:cNvSpPr/>
          <p:nvPr/>
        </p:nvSpPr>
        <p:spPr>
          <a:xfrm>
            <a:off x="1"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11" name="Google Shape;511;p41"/>
          <p:cNvSpPr/>
          <p:nvPr/>
        </p:nvSpPr>
        <p:spPr>
          <a:xfrm>
            <a:off x="0" y="4550424"/>
            <a:ext cx="12192000" cy="23075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12" name="Google Shape;512;p41"/>
          <p:cNvSpPr txBox="1"/>
          <p:nvPr>
            <p:ph type="title"/>
          </p:nvPr>
        </p:nvSpPr>
        <p:spPr>
          <a:xfrm>
            <a:off x="1742871" y="4912467"/>
            <a:ext cx="9765023" cy="11004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en-CA">
                <a:solidFill>
                  <a:schemeClr val="lt1"/>
                </a:solidFill>
              </a:rPr>
              <a:t>Other C’s to keep in mind</a:t>
            </a:r>
            <a:endParaRPr/>
          </a:p>
        </p:txBody>
      </p:sp>
      <p:sp>
        <p:nvSpPr>
          <p:cNvPr id="513" name="Google Shape;513;p41"/>
          <p:cNvSpPr/>
          <p:nvPr/>
        </p:nvSpPr>
        <p:spPr>
          <a:xfrm flipH="1" rot="10800000">
            <a:off x="-4189" y="5019122"/>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41"/>
          <p:cNvGrpSpPr/>
          <p:nvPr/>
        </p:nvGrpSpPr>
        <p:grpSpPr>
          <a:xfrm>
            <a:off x="955931" y="1310176"/>
            <a:ext cx="10293710" cy="1930070"/>
            <a:chOff x="0" y="670096"/>
            <a:chExt cx="10293710" cy="1930070"/>
          </a:xfrm>
        </p:grpSpPr>
        <p:sp>
          <p:nvSpPr>
            <p:cNvPr id="515" name="Google Shape;515;p41"/>
            <p:cNvSpPr/>
            <p:nvPr/>
          </p:nvSpPr>
          <p:spPr>
            <a:xfrm>
              <a:off x="0" y="670096"/>
              <a:ext cx="3216784" cy="1930070"/>
            </a:xfrm>
            <a:prstGeom prst="rect">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txBox="1"/>
            <p:nvPr/>
          </p:nvSpPr>
          <p:spPr>
            <a:xfrm>
              <a:off x="0" y="670096"/>
              <a:ext cx="3216784" cy="1930070"/>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entury Gothic"/>
                <a:buNone/>
              </a:pPr>
              <a:r>
                <a:rPr lang="en-CA" sz="3200">
                  <a:solidFill>
                    <a:schemeClr val="lt1"/>
                  </a:solidFill>
                  <a:latin typeface="Century Gothic"/>
                  <a:ea typeface="Century Gothic"/>
                  <a:cs typeface="Century Gothic"/>
                  <a:sym typeface="Century Gothic"/>
                </a:rPr>
                <a:t>CREATIVE</a:t>
              </a:r>
              <a:endParaRPr sz="3200">
                <a:solidFill>
                  <a:schemeClr val="lt1"/>
                </a:solidFill>
                <a:latin typeface="Century Gothic"/>
                <a:ea typeface="Century Gothic"/>
                <a:cs typeface="Century Gothic"/>
                <a:sym typeface="Century Gothic"/>
              </a:endParaRPr>
            </a:p>
          </p:txBody>
        </p:sp>
        <p:sp>
          <p:nvSpPr>
            <p:cNvPr id="517" name="Google Shape;517;p41"/>
            <p:cNvSpPr/>
            <p:nvPr/>
          </p:nvSpPr>
          <p:spPr>
            <a:xfrm>
              <a:off x="3538463" y="670096"/>
              <a:ext cx="3216784" cy="1930070"/>
            </a:xfrm>
            <a:prstGeom prst="rect">
              <a:avLst/>
            </a:prstGeom>
            <a:gradFill>
              <a:gsLst>
                <a:gs pos="0">
                  <a:srgbClr val="B1B992"/>
                </a:gs>
                <a:gs pos="100000">
                  <a:srgbClr val="9DA675"/>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txBox="1"/>
            <p:nvPr/>
          </p:nvSpPr>
          <p:spPr>
            <a:xfrm>
              <a:off x="3538463" y="670096"/>
              <a:ext cx="3216784" cy="1930070"/>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entury Gothic"/>
                <a:buNone/>
              </a:pPr>
              <a:r>
                <a:rPr lang="en-CA" sz="3200">
                  <a:solidFill>
                    <a:schemeClr val="lt1"/>
                  </a:solidFill>
                  <a:latin typeface="Century Gothic"/>
                  <a:ea typeface="Century Gothic"/>
                  <a:cs typeface="Century Gothic"/>
                  <a:sym typeface="Century Gothic"/>
                </a:rPr>
                <a:t>CREDIBLE</a:t>
              </a:r>
              <a:endParaRPr sz="3200">
                <a:solidFill>
                  <a:schemeClr val="lt1"/>
                </a:solidFill>
                <a:latin typeface="Century Gothic"/>
                <a:ea typeface="Century Gothic"/>
                <a:cs typeface="Century Gothic"/>
                <a:sym typeface="Century Gothic"/>
              </a:endParaRPr>
            </a:p>
          </p:txBody>
        </p:sp>
        <p:sp>
          <p:nvSpPr>
            <p:cNvPr id="519" name="Google Shape;519;p41"/>
            <p:cNvSpPr/>
            <p:nvPr/>
          </p:nvSpPr>
          <p:spPr>
            <a:xfrm>
              <a:off x="7076926" y="670096"/>
              <a:ext cx="3216784" cy="1930070"/>
            </a:xfrm>
            <a:prstGeom prst="rect">
              <a:avLst/>
            </a:prstGeom>
            <a:gradFill>
              <a:gsLst>
                <a:gs pos="0">
                  <a:srgbClr val="A0A994"/>
                </a:gs>
                <a:gs pos="100000">
                  <a:srgbClr val="89957B"/>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txBox="1"/>
            <p:nvPr/>
          </p:nvSpPr>
          <p:spPr>
            <a:xfrm>
              <a:off x="7076926" y="670096"/>
              <a:ext cx="3216784" cy="1930070"/>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lt1"/>
                </a:buClr>
                <a:buSzPts val="3200"/>
                <a:buFont typeface="Century Gothic"/>
                <a:buNone/>
              </a:pPr>
              <a:r>
                <a:rPr lang="en-CA" sz="3200">
                  <a:solidFill>
                    <a:schemeClr val="lt1"/>
                  </a:solidFill>
                  <a:latin typeface="Century Gothic"/>
                  <a:ea typeface="Century Gothic"/>
                  <a:cs typeface="Century Gothic"/>
                  <a:sym typeface="Century Gothic"/>
                </a:rPr>
                <a:t>CONSTRUCTIVE</a:t>
              </a:r>
              <a:endParaRPr sz="3200">
                <a:solidFill>
                  <a:schemeClr val="lt1"/>
                </a:solidFill>
                <a:latin typeface="Century Gothic"/>
                <a:ea typeface="Century Gothic"/>
                <a:cs typeface="Century Gothic"/>
                <a:sym typeface="Century Gothic"/>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2"/>
          <p:cNvSpPr txBox="1"/>
          <p:nvPr>
            <p:ph type="title"/>
          </p:nvPr>
        </p:nvSpPr>
        <p:spPr>
          <a:xfrm>
            <a:off x="2086709" y="391313"/>
            <a:ext cx="9417904" cy="1509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D4120"/>
              </a:buClr>
              <a:buSzPts val="4000"/>
              <a:buFont typeface="Century Gothic"/>
              <a:buNone/>
            </a:pPr>
            <a:r>
              <a:rPr lang="en-CA" sz="4000"/>
              <a:t>Written work is evaluated on how well it adheres to the 7 Cs</a:t>
            </a:r>
            <a:endParaRPr/>
          </a:p>
        </p:txBody>
      </p:sp>
      <p:pic>
        <p:nvPicPr>
          <p:cNvPr id="526" name="Google Shape;526;p42"/>
          <p:cNvPicPr preferRelativeResize="0"/>
          <p:nvPr/>
        </p:nvPicPr>
        <p:blipFill rotWithShape="1">
          <a:blip r:embed="rId3">
            <a:alphaModFix/>
          </a:blip>
          <a:srcRect b="0" l="0" r="0" t="0"/>
          <a:stretch/>
        </p:blipFill>
        <p:spPr>
          <a:xfrm>
            <a:off x="2086709" y="1796975"/>
            <a:ext cx="10105291" cy="5061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530" name="Shape 530"/>
        <p:cNvGrpSpPr/>
        <p:nvPr/>
      </p:nvGrpSpPr>
      <p:grpSpPr>
        <a:xfrm>
          <a:off x="0" y="0"/>
          <a:ext cx="0" cy="0"/>
          <a:chOff x="0" y="0"/>
          <a:chExt cx="0" cy="0"/>
        </a:xfrm>
      </p:grpSpPr>
      <p:grpSp>
        <p:nvGrpSpPr>
          <p:cNvPr id="531" name="Google Shape;531;p43"/>
          <p:cNvGrpSpPr/>
          <p:nvPr/>
        </p:nvGrpSpPr>
        <p:grpSpPr>
          <a:xfrm>
            <a:off x="9" y="228600"/>
            <a:ext cx="2851523" cy="6638625"/>
            <a:chOff x="2487613" y="285750"/>
            <a:chExt cx="2428875" cy="5654676"/>
          </a:xfrm>
        </p:grpSpPr>
        <p:sp>
          <p:nvSpPr>
            <p:cNvPr id="532" name="Google Shape;532;p4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43"/>
          <p:cNvGrpSpPr/>
          <p:nvPr/>
        </p:nvGrpSpPr>
        <p:grpSpPr>
          <a:xfrm>
            <a:off x="27224" y="157"/>
            <a:ext cx="2356675" cy="6853096"/>
            <a:chOff x="6627813" y="195610"/>
            <a:chExt cx="1952625" cy="5678141"/>
          </a:xfrm>
        </p:grpSpPr>
        <p:sp>
          <p:nvSpPr>
            <p:cNvPr id="545" name="Google Shape;545;p4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43"/>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a:off x="0" y="-786"/>
            <a:ext cx="12192000" cy="6854037"/>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560" name="Google Shape;560;p43"/>
          <p:cNvGrpSpPr/>
          <p:nvPr/>
        </p:nvGrpSpPr>
        <p:grpSpPr>
          <a:xfrm>
            <a:off x="6087364" y="228600"/>
            <a:ext cx="2851523" cy="6638625"/>
            <a:chOff x="2487613" y="285750"/>
            <a:chExt cx="2428875" cy="5654676"/>
          </a:xfrm>
        </p:grpSpPr>
        <p:sp>
          <p:nvSpPr>
            <p:cNvPr id="561" name="Google Shape;561;p4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43"/>
          <p:cNvGrpSpPr/>
          <p:nvPr/>
        </p:nvGrpSpPr>
        <p:grpSpPr>
          <a:xfrm>
            <a:off x="6114579" y="-786"/>
            <a:ext cx="2356675" cy="6854040"/>
            <a:chOff x="6627813" y="194833"/>
            <a:chExt cx="1952625" cy="5678918"/>
          </a:xfrm>
        </p:grpSpPr>
        <p:sp>
          <p:nvSpPr>
            <p:cNvPr id="574" name="Google Shape;574;p43"/>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43"/>
          <p:cNvSpPr txBox="1"/>
          <p:nvPr>
            <p:ph type="title"/>
          </p:nvPr>
        </p:nvSpPr>
        <p:spPr>
          <a:xfrm>
            <a:off x="8324602" y="935646"/>
            <a:ext cx="3181597" cy="384173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D4120"/>
              </a:buClr>
              <a:buSzPts val="4400"/>
              <a:buFont typeface="Century Gothic"/>
              <a:buNone/>
            </a:pPr>
            <a:r>
              <a:rPr lang="en-CA" sz="4400"/>
              <a:t>The 7 C’s of Technical Writing</a:t>
            </a:r>
            <a:endParaRPr/>
          </a:p>
        </p:txBody>
      </p:sp>
      <p:sp>
        <p:nvSpPr>
          <p:cNvPr id="587" name="Google Shape;587;p43"/>
          <p:cNvSpPr/>
          <p:nvPr/>
        </p:nvSpPr>
        <p:spPr>
          <a:xfrm>
            <a:off x="6087355"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6087355"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43"/>
          <p:cNvCxnSpPr/>
          <p:nvPr/>
        </p:nvCxnSpPr>
        <p:spPr>
          <a:xfrm>
            <a:off x="0" y="3426234"/>
            <a:ext cx="6225966" cy="0"/>
          </a:xfrm>
          <a:prstGeom prst="straightConnector1">
            <a:avLst/>
          </a:prstGeom>
          <a:noFill/>
          <a:ln cap="flat" cmpd="sng" w="50800">
            <a:solidFill>
              <a:schemeClr val="dk2"/>
            </a:solidFill>
            <a:prstDash val="solid"/>
            <a:round/>
            <a:headEnd len="sm" w="sm" type="none"/>
            <a:tailEnd len="sm" w="sm" type="none"/>
          </a:ln>
        </p:spPr>
      </p:cxnSp>
      <p:grpSp>
        <p:nvGrpSpPr>
          <p:cNvPr id="590" name="Google Shape;590;p43"/>
          <p:cNvGrpSpPr/>
          <p:nvPr/>
        </p:nvGrpSpPr>
        <p:grpSpPr>
          <a:xfrm>
            <a:off x="151097" y="604876"/>
            <a:ext cx="5923771" cy="5808047"/>
            <a:chOff x="1328621" y="234"/>
            <a:chExt cx="5923771" cy="5808047"/>
          </a:xfrm>
        </p:grpSpPr>
        <p:sp>
          <p:nvSpPr>
            <p:cNvPr id="591" name="Google Shape;591;p43"/>
            <p:cNvSpPr/>
            <p:nvPr/>
          </p:nvSpPr>
          <p:spPr>
            <a:xfrm>
              <a:off x="1876230" y="607194"/>
              <a:ext cx="4828553" cy="4828553"/>
            </a:xfrm>
            <a:prstGeom prst="blockArc">
              <a:avLst>
                <a:gd fmla="val 13114286" name="adj1"/>
                <a:gd fmla="val 16200000" name="adj2"/>
                <a:gd fmla="val 3901" name="adj3"/>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1876230" y="607194"/>
              <a:ext cx="4828553" cy="4828553"/>
            </a:xfrm>
            <a:prstGeom prst="blockArc">
              <a:avLst>
                <a:gd fmla="val 10028571" name="adj1"/>
                <a:gd fmla="val 13114286" name="adj2"/>
                <a:gd fmla="val 3901" name="adj3"/>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1876230" y="607194"/>
              <a:ext cx="4828553" cy="4828553"/>
            </a:xfrm>
            <a:prstGeom prst="blockArc">
              <a:avLst>
                <a:gd fmla="val 6942857" name="adj1"/>
                <a:gd fmla="val 10028571" name="adj2"/>
                <a:gd fmla="val 3901" name="adj3"/>
              </a:avLst>
            </a:prstGeom>
            <a:gradFill>
              <a:gsLst>
                <a:gs pos="0">
                  <a:srgbClr val="A0AA95"/>
                </a:gs>
                <a:gs pos="100000">
                  <a:srgbClr val="89967C"/>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1876230" y="607194"/>
              <a:ext cx="4828553" cy="4828553"/>
            </a:xfrm>
            <a:prstGeom prst="blockArc">
              <a:avLst>
                <a:gd fmla="val 3857143" name="adj1"/>
                <a:gd fmla="val 6942857" name="adj2"/>
                <a:gd fmla="val 3901" name="adj3"/>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1876230" y="607194"/>
              <a:ext cx="4828553" cy="4828553"/>
            </a:xfrm>
            <a:prstGeom prst="blockArc">
              <a:avLst>
                <a:gd fmla="val 771429" name="adj1"/>
                <a:gd fmla="val 3857143" name="adj2"/>
                <a:gd fmla="val 3901" name="adj3"/>
              </a:avLst>
            </a:prstGeom>
            <a:gradFill>
              <a:gsLst>
                <a:gs pos="0">
                  <a:srgbClr val="A38F69"/>
                </a:gs>
                <a:gs pos="100000">
                  <a:srgbClr val="8F794E"/>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1876230" y="607194"/>
              <a:ext cx="4828553" cy="4828553"/>
            </a:xfrm>
            <a:prstGeom prst="blockArc">
              <a:avLst>
                <a:gd fmla="val 19285714" name="adj1"/>
                <a:gd fmla="val 771429" name="adj2"/>
                <a:gd fmla="val 3901" name="adj3"/>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1876230" y="607194"/>
              <a:ext cx="4828553" cy="4828553"/>
            </a:xfrm>
            <a:prstGeom prst="blockArc">
              <a:avLst>
                <a:gd fmla="val 16200000" name="adj1"/>
                <a:gd fmla="val 19285714" name="adj2"/>
                <a:gd fmla="val 3901" name="adj3"/>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3356148" y="2087112"/>
              <a:ext cx="1868716" cy="1868716"/>
            </a:xfrm>
            <a:prstGeom prst="ellipse">
              <a:avLst/>
            </a:prstGeom>
            <a:gradFill>
              <a:gsLst>
                <a:gs pos="0">
                  <a:srgbClr val="E59146"/>
                </a:gs>
                <a:gs pos="100000">
                  <a:srgbClr val="D2790E"/>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txBox="1"/>
            <p:nvPr/>
          </p:nvSpPr>
          <p:spPr>
            <a:xfrm>
              <a:off x="3629815" y="2360779"/>
              <a:ext cx="1321382" cy="1321382"/>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lt1"/>
                </a:buClr>
                <a:buSzPts val="2300"/>
                <a:buFont typeface="Century Gothic"/>
                <a:buNone/>
              </a:pPr>
              <a:r>
                <a:rPr lang="en-CA" sz="2300">
                  <a:solidFill>
                    <a:schemeClr val="lt1"/>
                  </a:solidFill>
                  <a:latin typeface="Century Gothic"/>
                  <a:ea typeface="Century Gothic"/>
                  <a:cs typeface="Century Gothic"/>
                  <a:sym typeface="Century Gothic"/>
                </a:rPr>
                <a:t>Credible</a:t>
              </a:r>
              <a:endParaRPr/>
            </a:p>
          </p:txBody>
        </p:sp>
        <p:sp>
          <p:nvSpPr>
            <p:cNvPr id="600" name="Google Shape;600;p43"/>
            <p:cNvSpPr/>
            <p:nvPr/>
          </p:nvSpPr>
          <p:spPr>
            <a:xfrm>
              <a:off x="3636456" y="234"/>
              <a:ext cx="1308101" cy="1308101"/>
            </a:xfrm>
            <a:prstGeom prst="ellipse">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txBox="1"/>
            <p:nvPr/>
          </p:nvSpPr>
          <p:spPr>
            <a:xfrm>
              <a:off x="3828023" y="191801"/>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Clear</a:t>
              </a:r>
              <a:endParaRPr/>
            </a:p>
          </p:txBody>
        </p:sp>
        <p:sp>
          <p:nvSpPr>
            <p:cNvPr id="602" name="Google Shape;602;p43"/>
            <p:cNvSpPr/>
            <p:nvPr/>
          </p:nvSpPr>
          <p:spPr>
            <a:xfrm>
              <a:off x="5487196" y="891504"/>
              <a:ext cx="1308101" cy="1308101"/>
            </a:xfrm>
            <a:prstGeom prst="ellipse">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txBox="1"/>
            <p:nvPr/>
          </p:nvSpPr>
          <p:spPr>
            <a:xfrm>
              <a:off x="5678763" y="1083071"/>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Coherent</a:t>
              </a:r>
              <a:endParaRPr/>
            </a:p>
          </p:txBody>
        </p:sp>
        <p:sp>
          <p:nvSpPr>
            <p:cNvPr id="604" name="Google Shape;604;p43"/>
            <p:cNvSpPr/>
            <p:nvPr/>
          </p:nvSpPr>
          <p:spPr>
            <a:xfrm>
              <a:off x="5944291" y="2894168"/>
              <a:ext cx="1308101" cy="1308101"/>
            </a:xfrm>
            <a:prstGeom prst="ellipse">
              <a:avLst/>
            </a:prstGeom>
            <a:gradFill>
              <a:gsLst>
                <a:gs pos="0">
                  <a:srgbClr val="A38F69"/>
                </a:gs>
                <a:gs pos="100000">
                  <a:srgbClr val="8F794E"/>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txBox="1"/>
            <p:nvPr/>
          </p:nvSpPr>
          <p:spPr>
            <a:xfrm>
              <a:off x="6135858" y="3085735"/>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Concise</a:t>
              </a:r>
              <a:endParaRPr/>
            </a:p>
          </p:txBody>
        </p:sp>
        <p:sp>
          <p:nvSpPr>
            <p:cNvPr id="606" name="Google Shape;606;p43"/>
            <p:cNvSpPr/>
            <p:nvPr/>
          </p:nvSpPr>
          <p:spPr>
            <a:xfrm>
              <a:off x="4663539" y="4500180"/>
              <a:ext cx="1308101" cy="1308101"/>
            </a:xfrm>
            <a:prstGeom prst="ellipse">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txBox="1"/>
            <p:nvPr/>
          </p:nvSpPr>
          <p:spPr>
            <a:xfrm>
              <a:off x="4855106" y="4691747"/>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Concrete</a:t>
              </a:r>
              <a:endParaRPr/>
            </a:p>
          </p:txBody>
        </p:sp>
        <p:sp>
          <p:nvSpPr>
            <p:cNvPr id="608" name="Google Shape;608;p43"/>
            <p:cNvSpPr/>
            <p:nvPr/>
          </p:nvSpPr>
          <p:spPr>
            <a:xfrm>
              <a:off x="2609372" y="4500180"/>
              <a:ext cx="1308101" cy="1308101"/>
            </a:xfrm>
            <a:prstGeom prst="ellipse">
              <a:avLst/>
            </a:prstGeom>
            <a:gradFill>
              <a:gsLst>
                <a:gs pos="0">
                  <a:srgbClr val="A0AA95"/>
                </a:gs>
                <a:gs pos="100000">
                  <a:srgbClr val="89967C"/>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txBox="1"/>
            <p:nvPr/>
          </p:nvSpPr>
          <p:spPr>
            <a:xfrm>
              <a:off x="2800939" y="4691747"/>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Correct</a:t>
              </a:r>
              <a:endParaRPr/>
            </a:p>
          </p:txBody>
        </p:sp>
        <p:sp>
          <p:nvSpPr>
            <p:cNvPr id="610" name="Google Shape;610;p43"/>
            <p:cNvSpPr/>
            <p:nvPr/>
          </p:nvSpPr>
          <p:spPr>
            <a:xfrm>
              <a:off x="1328621" y="2894168"/>
              <a:ext cx="1308101" cy="1308101"/>
            </a:xfrm>
            <a:prstGeom prst="ellipse">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txBox="1"/>
            <p:nvPr/>
          </p:nvSpPr>
          <p:spPr>
            <a:xfrm>
              <a:off x="1520188" y="3085735"/>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Courteous</a:t>
              </a:r>
              <a:endParaRPr/>
            </a:p>
          </p:txBody>
        </p:sp>
        <p:sp>
          <p:nvSpPr>
            <p:cNvPr id="612" name="Google Shape;612;p43"/>
            <p:cNvSpPr/>
            <p:nvPr/>
          </p:nvSpPr>
          <p:spPr>
            <a:xfrm>
              <a:off x="1785716" y="891504"/>
              <a:ext cx="1308101" cy="1308101"/>
            </a:xfrm>
            <a:prstGeom prst="ellipse">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txBox="1"/>
            <p:nvPr/>
          </p:nvSpPr>
          <p:spPr>
            <a:xfrm>
              <a:off x="1977283" y="1083071"/>
              <a:ext cx="924967" cy="924967"/>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lt1"/>
                </a:buClr>
                <a:buSzPts val="1300"/>
                <a:buFont typeface="Century Gothic"/>
                <a:buNone/>
              </a:pPr>
              <a:r>
                <a:rPr lang="en-CA" sz="1300">
                  <a:solidFill>
                    <a:schemeClr val="lt1"/>
                  </a:solidFill>
                  <a:latin typeface="Century Gothic"/>
                  <a:ea typeface="Century Gothic"/>
                  <a:cs typeface="Century Gothic"/>
                  <a:sym typeface="Century Gothic"/>
                </a:rPr>
                <a:t>Complete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22" name="Shape 222"/>
        <p:cNvGrpSpPr/>
        <p:nvPr/>
      </p:nvGrpSpPr>
      <p:grpSpPr>
        <a:xfrm>
          <a:off x="0" y="0"/>
          <a:ext cx="0" cy="0"/>
          <a:chOff x="0" y="0"/>
          <a:chExt cx="0" cy="0"/>
        </a:xfrm>
      </p:grpSpPr>
      <p:grpSp>
        <p:nvGrpSpPr>
          <p:cNvPr id="223" name="Google Shape;223;p22"/>
          <p:cNvGrpSpPr/>
          <p:nvPr/>
        </p:nvGrpSpPr>
        <p:grpSpPr>
          <a:xfrm>
            <a:off x="9" y="228600"/>
            <a:ext cx="2851523" cy="6638625"/>
            <a:chOff x="2487613" y="285750"/>
            <a:chExt cx="2428875" cy="5654676"/>
          </a:xfrm>
        </p:grpSpPr>
        <p:sp>
          <p:nvSpPr>
            <p:cNvPr id="224" name="Google Shape;224;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2"/>
          <p:cNvGrpSpPr/>
          <p:nvPr/>
        </p:nvGrpSpPr>
        <p:grpSpPr>
          <a:xfrm>
            <a:off x="27224" y="157"/>
            <a:ext cx="2356675" cy="6853096"/>
            <a:chOff x="6627813" y="195610"/>
            <a:chExt cx="1952625" cy="5678141"/>
          </a:xfrm>
        </p:grpSpPr>
        <p:sp>
          <p:nvSpPr>
            <p:cNvPr id="237" name="Google Shape;237;p22"/>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7620" y="-1"/>
            <a:ext cx="12207240" cy="6858001"/>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52" name="Google Shape;252;p22"/>
          <p:cNvSpPr/>
          <p:nvPr/>
        </p:nvSpPr>
        <p:spPr>
          <a:xfrm>
            <a:off x="0" y="0"/>
            <a:ext cx="4639734" cy="6858000"/>
          </a:xfrm>
          <a:prstGeom prst="rect">
            <a:avLst/>
          </a:prstGeom>
          <a:solidFill>
            <a:srgbClr val="313829">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txBox="1"/>
          <p:nvPr>
            <p:ph type="title"/>
          </p:nvPr>
        </p:nvSpPr>
        <p:spPr>
          <a:xfrm>
            <a:off x="556039" y="826705"/>
            <a:ext cx="3778870" cy="349454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50000"/>
              </a:lnSpc>
              <a:spcBef>
                <a:spcPts val="0"/>
              </a:spcBef>
              <a:spcAft>
                <a:spcPts val="0"/>
              </a:spcAft>
              <a:buClr>
                <a:srgbClr val="FEFFFF"/>
              </a:buClr>
              <a:buSzPct val="100000"/>
              <a:buFont typeface="Century Gothic"/>
              <a:buNone/>
            </a:pPr>
            <a:r>
              <a:rPr lang="en-CA" sz="2800">
                <a:solidFill>
                  <a:srgbClr val="FEFFFF"/>
                </a:solidFill>
              </a:rPr>
              <a:t>“</a:t>
            </a:r>
            <a:r>
              <a:rPr b="1" lang="en-CA" sz="2800" u="sng">
                <a:solidFill>
                  <a:srgbClr val="FEFFFF"/>
                </a:solidFill>
              </a:rPr>
              <a:t>CLEAR</a:t>
            </a:r>
            <a:r>
              <a:rPr lang="en-CA" sz="2800">
                <a:solidFill>
                  <a:srgbClr val="FEFFFF"/>
                </a:solidFill>
              </a:rPr>
              <a:t> writing</a:t>
            </a:r>
            <a:r>
              <a:rPr b="1" lang="en-CA" sz="2800">
                <a:solidFill>
                  <a:srgbClr val="FEFFFF"/>
                </a:solidFill>
              </a:rPr>
              <a:t> </a:t>
            </a:r>
            <a:r>
              <a:rPr lang="en-CA" sz="2800">
                <a:solidFill>
                  <a:srgbClr val="FEFFFF"/>
                </a:solidFill>
              </a:rPr>
              <a:t>conveys the purpose of the document immediately to the reader”</a:t>
            </a:r>
            <a:br>
              <a:rPr lang="en-CA" sz="2800">
                <a:solidFill>
                  <a:srgbClr val="FEFFFF"/>
                </a:solidFill>
              </a:rPr>
            </a:br>
            <a:endParaRPr b="1" sz="2800">
              <a:solidFill>
                <a:srgbClr val="FEFFFF"/>
              </a:solidFill>
            </a:endParaRPr>
          </a:p>
        </p:txBody>
      </p:sp>
      <p:pic>
        <p:nvPicPr>
          <p:cNvPr descr="Related image" id="254" name="Google Shape;254;p22"/>
          <p:cNvPicPr preferRelativeResize="0"/>
          <p:nvPr/>
        </p:nvPicPr>
        <p:blipFill rotWithShape="1">
          <a:blip r:embed="rId3">
            <a:alphaModFix/>
          </a:blip>
          <a:srcRect b="2892" l="0" r="2" t="6302"/>
          <a:stretch/>
        </p:blipFill>
        <p:spPr>
          <a:xfrm>
            <a:off x="4639732" y="16052"/>
            <a:ext cx="7552267" cy="6857990"/>
          </a:xfrm>
          <a:prstGeom prst="rect">
            <a:avLst/>
          </a:prstGeom>
          <a:noFill/>
          <a:ln>
            <a:noFill/>
          </a:ln>
        </p:spPr>
      </p:pic>
      <p:sp>
        <p:nvSpPr>
          <p:cNvPr id="255" name="Google Shape;255;p22"/>
          <p:cNvSpPr/>
          <p:nvPr/>
        </p:nvSpPr>
        <p:spPr>
          <a:xfrm>
            <a:off x="0" y="5033007"/>
            <a:ext cx="5404022" cy="857047"/>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56" name="Google Shape;256;p22"/>
          <p:cNvSpPr txBox="1"/>
          <p:nvPr>
            <p:ph idx="1" type="body"/>
          </p:nvPr>
        </p:nvSpPr>
        <p:spPr>
          <a:xfrm>
            <a:off x="22374" y="5051671"/>
            <a:ext cx="5381648" cy="8091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b="1" lang="en-CA" sz="2000">
                <a:solidFill>
                  <a:srgbClr val="FEFFFF"/>
                </a:solidFill>
              </a:rPr>
              <a:t>How do we build clarity into our writing?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60" name="Shape 260"/>
        <p:cNvGrpSpPr/>
        <p:nvPr/>
      </p:nvGrpSpPr>
      <p:grpSpPr>
        <a:xfrm>
          <a:off x="0" y="0"/>
          <a:ext cx="0" cy="0"/>
          <a:chOff x="0" y="0"/>
          <a:chExt cx="0" cy="0"/>
        </a:xfrm>
      </p:grpSpPr>
      <p:sp>
        <p:nvSpPr>
          <p:cNvPr id="261" name="Google Shape;261;p23"/>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2" name="Google Shape;262;p23"/>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Build clarity by</a:t>
            </a:r>
            <a:endParaRPr/>
          </a:p>
        </p:txBody>
      </p:sp>
      <p:sp>
        <p:nvSpPr>
          <p:cNvPr id="264" name="Google Shape;264;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txBox="1"/>
          <p:nvPr>
            <p:ph idx="1" type="body"/>
          </p:nvPr>
        </p:nvSpPr>
        <p:spPr>
          <a:xfrm>
            <a:off x="1843392" y="2623930"/>
            <a:ext cx="9383408" cy="328729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3200"/>
              <a:buChar char="🠶"/>
            </a:pPr>
            <a:r>
              <a:rPr lang="en-CA" sz="3200">
                <a:latin typeface="Calibri"/>
                <a:ea typeface="Calibri"/>
                <a:cs typeface="Calibri"/>
                <a:sym typeface="Calibri"/>
              </a:rPr>
              <a:t>Planning:  know what you want to say </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Know your audience:  understand their needs</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Match vocabulary to audience:  write to </a:t>
            </a:r>
            <a:r>
              <a:rPr b="1" lang="en-CA" sz="3200">
                <a:latin typeface="Calibri"/>
                <a:ea typeface="Calibri"/>
                <a:cs typeface="Calibri"/>
                <a:sym typeface="Calibri"/>
              </a:rPr>
              <a:t>EXPRESS</a:t>
            </a:r>
            <a:r>
              <a:rPr lang="en-CA" sz="3200">
                <a:latin typeface="Calibri"/>
                <a:ea typeface="Calibri"/>
                <a:cs typeface="Calibri"/>
                <a:sym typeface="Calibri"/>
              </a:rPr>
              <a:t>, not impress</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Choose effective sentence structures  </a:t>
            </a:r>
            <a:endParaRPr/>
          </a:p>
          <a:p>
            <a:pPr indent="-342900" lvl="0" marL="342900" rtl="0" algn="l">
              <a:spcBef>
                <a:spcPts val="1000"/>
              </a:spcBef>
              <a:spcAft>
                <a:spcPts val="0"/>
              </a:spcAft>
              <a:buSzPts val="3200"/>
              <a:buChar char="🠶"/>
            </a:pPr>
            <a:r>
              <a:rPr lang="en-CA" sz="3200">
                <a:latin typeface="Calibri"/>
                <a:ea typeface="Calibri"/>
                <a:cs typeface="Calibri"/>
                <a:sym typeface="Calibri"/>
              </a:rPr>
              <a:t>Construct unified paragraphs</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69" name="Shape 269"/>
        <p:cNvGrpSpPr/>
        <p:nvPr/>
      </p:nvGrpSpPr>
      <p:grpSpPr>
        <a:xfrm>
          <a:off x="0" y="0"/>
          <a:ext cx="0" cy="0"/>
          <a:chOff x="0" y="0"/>
          <a:chExt cx="0" cy="0"/>
        </a:xfrm>
      </p:grpSpPr>
      <p:sp>
        <p:nvSpPr>
          <p:cNvPr id="270" name="Google Shape;270;p24"/>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1" name="Google Shape;271;p24"/>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Clear Paragraph Construction:  TEEC</a:t>
            </a:r>
            <a:endParaRPr/>
          </a:p>
        </p:txBody>
      </p:sp>
      <p:sp>
        <p:nvSpPr>
          <p:cNvPr id="273" name="Google Shape;273;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txBox="1"/>
          <p:nvPr>
            <p:ph idx="1" type="body"/>
          </p:nvPr>
        </p:nvSpPr>
        <p:spPr>
          <a:xfrm>
            <a:off x="1138989" y="2623930"/>
            <a:ext cx="10087811" cy="3287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CA" sz="3600">
                <a:latin typeface="Calibri"/>
                <a:ea typeface="Calibri"/>
                <a:cs typeface="Calibri"/>
                <a:sym typeface="Calibri"/>
              </a:rPr>
              <a:t>T:    </a:t>
            </a:r>
            <a:r>
              <a:rPr b="1" lang="en-CA" sz="3600">
                <a:latin typeface="Calibri"/>
                <a:ea typeface="Calibri"/>
                <a:cs typeface="Calibri"/>
                <a:sym typeface="Calibri"/>
              </a:rPr>
              <a:t>Topic Sentence </a:t>
            </a:r>
            <a:r>
              <a:rPr lang="en-CA" sz="3600">
                <a:latin typeface="Calibri"/>
                <a:ea typeface="Calibri"/>
                <a:cs typeface="Calibri"/>
                <a:sym typeface="Calibri"/>
              </a:rPr>
              <a:t>controls the entire paragraph</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E:   </a:t>
            </a:r>
            <a:r>
              <a:rPr b="1" lang="en-CA" sz="3600">
                <a:latin typeface="Calibri"/>
                <a:ea typeface="Calibri"/>
                <a:cs typeface="Calibri"/>
                <a:sym typeface="Calibri"/>
              </a:rPr>
              <a:t>Examples</a:t>
            </a:r>
            <a:r>
              <a:rPr lang="en-CA" sz="3600">
                <a:latin typeface="Calibri"/>
                <a:ea typeface="Calibri"/>
                <a:cs typeface="Calibri"/>
                <a:sym typeface="Calibri"/>
              </a:rPr>
              <a:t> and </a:t>
            </a:r>
            <a:r>
              <a:rPr b="1" lang="en-CA" sz="3600">
                <a:latin typeface="Calibri"/>
                <a:ea typeface="Calibri"/>
                <a:cs typeface="Calibri"/>
                <a:sym typeface="Calibri"/>
              </a:rPr>
              <a:t>Evidence</a:t>
            </a:r>
            <a:r>
              <a:rPr lang="en-CA" sz="3600">
                <a:latin typeface="Calibri"/>
                <a:ea typeface="Calibri"/>
                <a:cs typeface="Calibri"/>
                <a:sym typeface="Calibri"/>
              </a:rPr>
              <a:t> to support your topic</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E:   </a:t>
            </a:r>
            <a:r>
              <a:rPr b="1" lang="en-CA" sz="3600">
                <a:latin typeface="Calibri"/>
                <a:ea typeface="Calibri"/>
                <a:cs typeface="Calibri"/>
                <a:sym typeface="Calibri"/>
              </a:rPr>
              <a:t>Explain</a:t>
            </a:r>
            <a:r>
              <a:rPr lang="en-CA" sz="3600">
                <a:latin typeface="Calibri"/>
                <a:ea typeface="Calibri"/>
                <a:cs typeface="Calibri"/>
                <a:sym typeface="Calibri"/>
              </a:rPr>
              <a:t> how your evidence supports ideas</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C:   </a:t>
            </a:r>
            <a:r>
              <a:rPr b="1" lang="en-CA" sz="3600">
                <a:latin typeface="Calibri"/>
                <a:ea typeface="Calibri"/>
                <a:cs typeface="Calibri"/>
                <a:sym typeface="Calibri"/>
              </a:rPr>
              <a:t>Conclude</a:t>
            </a:r>
            <a:r>
              <a:rPr lang="en-CA" sz="3600">
                <a:latin typeface="Calibri"/>
                <a:ea typeface="Calibri"/>
                <a:cs typeface="Calibri"/>
                <a:sym typeface="Calibri"/>
              </a:rPr>
              <a:t> logically</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25"/>
          <p:cNvSpPr/>
          <p:nvPr/>
        </p:nvSpPr>
        <p:spPr>
          <a:xfrm>
            <a:off x="0" y="-786"/>
            <a:ext cx="4619543" cy="685403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1" name="Google Shape;281;p25"/>
          <p:cNvSpPr txBox="1"/>
          <p:nvPr>
            <p:ph type="title"/>
          </p:nvPr>
        </p:nvSpPr>
        <p:spPr>
          <a:xfrm>
            <a:off x="484631" y="773350"/>
            <a:ext cx="3650279" cy="413553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entury Gothic"/>
              <a:buNone/>
            </a:pPr>
            <a:r>
              <a:rPr b="1" lang="en-CA" sz="2700" u="sng">
                <a:solidFill>
                  <a:schemeClr val="lt1"/>
                </a:solidFill>
              </a:rPr>
              <a:t>COHERENT</a:t>
            </a:r>
            <a:r>
              <a:rPr b="1" lang="en-CA" sz="2400">
                <a:solidFill>
                  <a:schemeClr val="lt1"/>
                </a:solidFill>
              </a:rPr>
              <a:t> </a:t>
            </a:r>
            <a:r>
              <a:rPr lang="en-CA" sz="2400">
                <a:solidFill>
                  <a:schemeClr val="lt1"/>
                </a:solidFill>
              </a:rPr>
              <a:t>writing ensures that the reader can easily follow your ideas and your train of thought. One idea leads logically to the next without leaving gaps that confuse the reader.</a:t>
            </a:r>
            <a:endParaRPr/>
          </a:p>
        </p:txBody>
      </p:sp>
      <p:pic>
        <p:nvPicPr>
          <p:cNvPr descr="Image result for Coherence clipart" id="282" name="Google Shape;282;p25"/>
          <p:cNvPicPr preferRelativeResize="0"/>
          <p:nvPr/>
        </p:nvPicPr>
        <p:blipFill rotWithShape="1">
          <a:blip r:embed="rId3">
            <a:alphaModFix/>
          </a:blip>
          <a:srcRect b="-1" l="23536" r="22911" t="0"/>
          <a:stretch/>
        </p:blipFill>
        <p:spPr>
          <a:xfrm>
            <a:off x="4619541" y="16052"/>
            <a:ext cx="7572459" cy="6857990"/>
          </a:xfrm>
          <a:prstGeom prst="rect">
            <a:avLst/>
          </a:prstGeom>
          <a:noFill/>
          <a:ln>
            <a:noFill/>
          </a:ln>
        </p:spPr>
      </p:pic>
      <p:sp>
        <p:nvSpPr>
          <p:cNvPr id="283" name="Google Shape;283;p25"/>
          <p:cNvSpPr txBox="1"/>
          <p:nvPr>
            <p:ph idx="1" type="body"/>
          </p:nvPr>
        </p:nvSpPr>
        <p:spPr>
          <a:xfrm>
            <a:off x="0" y="5273043"/>
            <a:ext cx="5455227" cy="939852"/>
          </a:xfrm>
          <a:prstGeom prst="rect">
            <a:avLst/>
          </a:prstGeom>
          <a:solidFill>
            <a:srgbClr val="6F7B62"/>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E9613C"/>
              </a:buClr>
              <a:buSzPts val="2400"/>
              <a:buChar char="🠶"/>
            </a:pPr>
            <a:r>
              <a:rPr lang="en-CA" sz="2400"/>
              <a:t>How do we build coherence into our writing?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87" name="Shape 287"/>
        <p:cNvGrpSpPr/>
        <p:nvPr/>
      </p:nvGrpSpPr>
      <p:grpSpPr>
        <a:xfrm>
          <a:off x="0" y="0"/>
          <a:ext cx="0" cy="0"/>
          <a:chOff x="0" y="0"/>
          <a:chExt cx="0" cy="0"/>
        </a:xfrm>
      </p:grpSpPr>
      <p:sp>
        <p:nvSpPr>
          <p:cNvPr id="288" name="Google Shape;288;p26"/>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9" name="Google Shape;289;p26"/>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Build Coherence by</a:t>
            </a:r>
            <a:endParaRPr/>
          </a:p>
        </p:txBody>
      </p:sp>
      <p:sp>
        <p:nvSpPr>
          <p:cNvPr id="291" name="Google Shape;291;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txBox="1"/>
          <p:nvPr>
            <p:ph idx="1" type="body"/>
          </p:nvPr>
        </p:nvSpPr>
        <p:spPr>
          <a:xfrm>
            <a:off x="1138989" y="2623930"/>
            <a:ext cx="10087811" cy="3287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600"/>
              <a:buChar char="🠶"/>
            </a:pPr>
            <a:r>
              <a:rPr lang="en-CA" sz="3600">
                <a:latin typeface="Calibri"/>
                <a:ea typeface="Calibri"/>
                <a:cs typeface="Calibri"/>
                <a:sym typeface="Calibri"/>
              </a:rPr>
              <a:t>Using logical transitions to link sentences</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Organizing document information logically</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Strategic repetition </a:t>
            </a:r>
            <a:endParaRPr/>
          </a:p>
          <a:p>
            <a:pPr indent="-342900" lvl="0" marL="342900" rtl="0" algn="l">
              <a:spcBef>
                <a:spcPts val="1000"/>
              </a:spcBef>
              <a:spcAft>
                <a:spcPts val="0"/>
              </a:spcAft>
              <a:buSzPts val="3600"/>
              <a:buChar char="🠶"/>
            </a:pPr>
            <a:r>
              <a:rPr lang="en-CA" sz="3600">
                <a:latin typeface="Calibri"/>
                <a:ea typeface="Calibri"/>
                <a:cs typeface="Calibri"/>
                <a:sym typeface="Calibri"/>
              </a:rPr>
              <a:t>Using parallel construction</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sp>
        <p:nvSpPr>
          <p:cNvPr id="297" name="Google Shape;297;p27"/>
          <p:cNvSpPr/>
          <p:nvPr/>
        </p:nvSpPr>
        <p:spPr>
          <a:xfrm>
            <a:off x="0" y="-786"/>
            <a:ext cx="4619543" cy="6854038"/>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98" name="Google Shape;298;p27"/>
          <p:cNvSpPr txBox="1"/>
          <p:nvPr>
            <p:ph type="title"/>
          </p:nvPr>
        </p:nvSpPr>
        <p:spPr>
          <a:xfrm>
            <a:off x="484632" y="1090864"/>
            <a:ext cx="3650279" cy="365570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libri"/>
              <a:buNone/>
            </a:pPr>
            <a:r>
              <a:rPr b="1" lang="en-CA" sz="3100" u="sng">
                <a:solidFill>
                  <a:schemeClr val="lt1"/>
                </a:solidFill>
                <a:latin typeface="Calibri"/>
                <a:ea typeface="Calibri"/>
                <a:cs typeface="Calibri"/>
                <a:sym typeface="Calibri"/>
              </a:rPr>
              <a:t>CONCISE</a:t>
            </a:r>
            <a:r>
              <a:rPr lang="en-CA" sz="3100">
                <a:solidFill>
                  <a:schemeClr val="lt1"/>
                </a:solidFill>
                <a:latin typeface="Calibri"/>
                <a:ea typeface="Calibri"/>
                <a:cs typeface="Calibri"/>
                <a:sym typeface="Calibri"/>
              </a:rPr>
              <a:t> writing uses the least words possible to convey the most meaning while still maintaining clarity.</a:t>
            </a:r>
            <a:br>
              <a:rPr lang="en-CA" sz="2400">
                <a:solidFill>
                  <a:schemeClr val="lt1"/>
                </a:solidFill>
                <a:latin typeface="Calibri"/>
                <a:ea typeface="Calibri"/>
                <a:cs typeface="Calibri"/>
                <a:sym typeface="Calibri"/>
              </a:rPr>
            </a:br>
            <a:endParaRPr sz="2400">
              <a:solidFill>
                <a:schemeClr val="lt1"/>
              </a:solidFill>
              <a:latin typeface="Calibri"/>
              <a:ea typeface="Calibri"/>
              <a:cs typeface="Calibri"/>
              <a:sym typeface="Calibri"/>
            </a:endParaRPr>
          </a:p>
        </p:txBody>
      </p:sp>
      <p:pic>
        <p:nvPicPr>
          <p:cNvPr descr="Image result for scissors" id="299" name="Google Shape;299;p27"/>
          <p:cNvPicPr preferRelativeResize="0"/>
          <p:nvPr/>
        </p:nvPicPr>
        <p:blipFill rotWithShape="1">
          <a:blip r:embed="rId3">
            <a:alphaModFix/>
          </a:blip>
          <a:srcRect b="-1" l="0" r="-1" t="9435"/>
          <a:stretch/>
        </p:blipFill>
        <p:spPr>
          <a:xfrm>
            <a:off x="4619543" y="10"/>
            <a:ext cx="7572457" cy="6857990"/>
          </a:xfrm>
          <a:prstGeom prst="rect">
            <a:avLst/>
          </a:prstGeom>
          <a:noFill/>
          <a:ln>
            <a:noFill/>
          </a:ln>
        </p:spPr>
      </p:pic>
      <p:sp>
        <p:nvSpPr>
          <p:cNvPr id="300" name="Google Shape;300;p27"/>
          <p:cNvSpPr txBox="1"/>
          <p:nvPr>
            <p:ph idx="1" type="body"/>
          </p:nvPr>
        </p:nvSpPr>
        <p:spPr>
          <a:xfrm>
            <a:off x="0" y="5385610"/>
            <a:ext cx="5216236" cy="827285"/>
          </a:xfrm>
          <a:prstGeom prst="rect">
            <a:avLst/>
          </a:prstGeom>
          <a:solidFill>
            <a:srgbClr val="A39B4E"/>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1E58"/>
              </a:buClr>
              <a:buSzPts val="2400"/>
              <a:buChar char="🠶"/>
            </a:pPr>
            <a:r>
              <a:rPr lang="en-CA" sz="2400"/>
              <a:t>How can we improve conciseness in our writing?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04" name="Shape 304"/>
        <p:cNvGrpSpPr/>
        <p:nvPr/>
      </p:nvGrpSpPr>
      <p:grpSpPr>
        <a:xfrm>
          <a:off x="0" y="0"/>
          <a:ext cx="0" cy="0"/>
          <a:chOff x="0" y="0"/>
          <a:chExt cx="0" cy="0"/>
        </a:xfrm>
      </p:grpSpPr>
      <p:sp>
        <p:nvSpPr>
          <p:cNvPr id="305" name="Google Shape;305;p28"/>
          <p:cNvSpPr/>
          <p:nvPr/>
        </p:nvSpPr>
        <p:spPr>
          <a:xfrm>
            <a:off x="1" y="0"/>
            <a:ext cx="12192000" cy="6858000"/>
          </a:xfrm>
          <a:prstGeom prst="rect">
            <a:avLst/>
          </a:prstGeom>
          <a:gradFill>
            <a:gsLst>
              <a:gs pos="0">
                <a:srgbClr val="FFFFFF"/>
              </a:gs>
              <a:gs pos="100000">
                <a:srgbClr val="C0D5E6"/>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06" name="Google Shape;306;p28"/>
          <p:cNvSpPr/>
          <p:nvPr/>
        </p:nvSpPr>
        <p:spPr>
          <a:xfrm>
            <a:off x="0" y="0"/>
            <a:ext cx="12192000" cy="2306695"/>
          </a:xfrm>
          <a:prstGeom prst="rect">
            <a:avLst/>
          </a:prstGeom>
          <a:solidFill>
            <a:srgbClr val="31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txBox="1"/>
          <p:nvPr>
            <p:ph type="title"/>
          </p:nvPr>
        </p:nvSpPr>
        <p:spPr>
          <a:xfrm>
            <a:off x="1843391" y="624110"/>
            <a:ext cx="9383408" cy="7890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1" lang="en-CA" sz="4800">
                <a:solidFill>
                  <a:schemeClr val="lt1"/>
                </a:solidFill>
                <a:latin typeface="Calibri"/>
                <a:ea typeface="Calibri"/>
                <a:cs typeface="Calibri"/>
                <a:sym typeface="Calibri"/>
              </a:rPr>
              <a:t>Be Concise by</a:t>
            </a:r>
            <a:endParaRPr/>
          </a:p>
        </p:txBody>
      </p:sp>
      <p:sp>
        <p:nvSpPr>
          <p:cNvPr id="308" name="Google Shape;308;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txBox="1"/>
          <p:nvPr>
            <p:ph idx="1" type="body"/>
          </p:nvPr>
        </p:nvSpPr>
        <p:spPr>
          <a:xfrm>
            <a:off x="1138989" y="2623930"/>
            <a:ext cx="10087811" cy="32872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CA" sz="2800">
                <a:latin typeface="Calibri"/>
                <a:ea typeface="Calibri"/>
                <a:cs typeface="Calibri"/>
                <a:sym typeface="Calibri"/>
              </a:rPr>
              <a:t>Avoiding meaningless padding and unnecessary repetition</a:t>
            </a:r>
            <a:endParaRPr/>
          </a:p>
          <a:p>
            <a:pPr indent="-342900" lvl="0" marL="342900" rtl="0" algn="l">
              <a:spcBef>
                <a:spcPts val="1000"/>
              </a:spcBef>
              <a:spcAft>
                <a:spcPts val="0"/>
              </a:spcAft>
              <a:buSzPts val="2800"/>
              <a:buChar char="🠶"/>
            </a:pPr>
            <a:r>
              <a:rPr lang="en-CA" sz="2800">
                <a:latin typeface="Calibri"/>
                <a:ea typeface="Calibri"/>
                <a:cs typeface="Calibri"/>
                <a:sym typeface="Calibri"/>
              </a:rPr>
              <a:t>Avoid vague generalities, tired clichés, and awkward phrasing (eg:  passive verb constructions)</a:t>
            </a:r>
            <a:endParaRPr/>
          </a:p>
          <a:p>
            <a:pPr indent="-342900" lvl="0" marL="342900" rtl="0" algn="l">
              <a:spcBef>
                <a:spcPts val="1000"/>
              </a:spcBef>
              <a:spcAft>
                <a:spcPts val="0"/>
              </a:spcAft>
              <a:buSzPts val="2800"/>
              <a:buChar char="🠶"/>
            </a:pPr>
            <a:r>
              <a:rPr lang="en-CA" sz="2800">
                <a:latin typeface="Calibri"/>
                <a:ea typeface="Calibri"/>
                <a:cs typeface="Calibri"/>
                <a:sym typeface="Calibri"/>
              </a:rPr>
              <a:t>Avoid stating the perfectly obvious</a:t>
            </a:r>
            <a:endParaRPr/>
          </a:p>
          <a:p>
            <a:pPr indent="-342900" lvl="0" marL="342900" rtl="0" algn="l">
              <a:spcBef>
                <a:spcPts val="1000"/>
              </a:spcBef>
              <a:spcAft>
                <a:spcPts val="0"/>
              </a:spcAft>
              <a:buSzPts val="2800"/>
              <a:buChar char="🠶"/>
            </a:pPr>
            <a:r>
              <a:rPr lang="en-CA" sz="2800">
                <a:latin typeface="Calibri"/>
                <a:ea typeface="Calibri"/>
                <a:cs typeface="Calibri"/>
                <a:sym typeface="Calibri"/>
              </a:rPr>
              <a:t>Think of your word count like a budget:  cut a word, save a buck!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