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68d78f340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068d78f340_2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68d78f340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068d78f340_2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68d78f340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068d78f340_2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68d78f340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068d78f340_2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68d78f340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068d78f340_2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68d78f340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068d78f340_2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68d78f340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068d78f340_2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68d78f340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068d78f340_2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68d78f340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068d78f340_2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68d78f340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068d78f340_2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68d78f34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068d78f340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68d78f340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068d78f340_2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68d78f340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068d78f340_2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68d78f34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068d78f340_2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68d78f34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068d78f340_2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8d78f34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068d78f340_2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68d78f340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068d78f340_2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8d78f34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068d78f340_2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68d78f340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068d78f340_2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68d78f34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068d78f340_2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152995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7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.jpg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152995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4.jpg" id="56" name="Google Shape;5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x.doi.org/10.1091%2Fmbc.E20-09-061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jstor.org/stable/j.ctvr33d50.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245584" y="212215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How to cite an article (online journal)</a:t>
            </a:r>
            <a:endParaRPr/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2" name="Google Shape;1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84" y="871163"/>
            <a:ext cx="5808644" cy="3667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6"/>
          <p:cNvSpPr txBox="1"/>
          <p:nvPr/>
        </p:nvSpPr>
        <p:spPr>
          <a:xfrm>
            <a:off x="245584" y="1280711"/>
            <a:ext cx="17374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 Title</a:t>
            </a:r>
            <a:endParaRPr/>
          </a:p>
        </p:txBody>
      </p:sp>
      <p:sp>
        <p:nvSpPr>
          <p:cNvPr id="124" name="Google Shape;124;p26"/>
          <p:cNvSpPr txBox="1"/>
          <p:nvPr/>
        </p:nvSpPr>
        <p:spPr>
          <a:xfrm>
            <a:off x="4867939" y="1668272"/>
            <a:ext cx="34347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Year, Volume/Issue, pages</a:t>
            </a:r>
            <a:endParaRPr/>
          </a:p>
        </p:txBody>
      </p:sp>
      <p:sp>
        <p:nvSpPr>
          <p:cNvPr id="125" name="Google Shape;125;p26"/>
          <p:cNvSpPr txBox="1"/>
          <p:nvPr/>
        </p:nvSpPr>
        <p:spPr>
          <a:xfrm>
            <a:off x="4572000" y="2072182"/>
            <a:ext cx="12032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916058" y="2425612"/>
            <a:ext cx="24454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Article Title</a:t>
            </a:r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4151149" y="2618433"/>
            <a:ext cx="16399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187287" y="32384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How to cite an article (online journal)</a:t>
            </a:r>
            <a:endParaRPr/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187287" y="1524001"/>
            <a:ext cx="8747393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[1] 	R. Peterson, “We need to address ableism in science,” </a:t>
            </a:r>
            <a:r>
              <a:rPr i="1" lang="en"/>
              <a:t>Mol 			Biol Cell</a:t>
            </a:r>
            <a:r>
              <a:rPr lang="en"/>
              <a:t>., vol. 32, no. 7, pp. 507-510. Apr. 2021, doi: 							</a:t>
            </a:r>
            <a:r>
              <a:rPr lang="en" u="sng">
                <a:solidFill>
                  <a:schemeClr val="hlink"/>
                </a:solidFill>
                <a:hlinkClick r:id="rId3"/>
              </a:rPr>
              <a:t>10.1091/mbc.E20-09-0616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414899" y="236748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How to cite a book chapter (ebook)</a:t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76" y="1107768"/>
            <a:ext cx="4775813" cy="340816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/>
        </p:nvSpPr>
        <p:spPr>
          <a:xfrm>
            <a:off x="7182998" y="884104"/>
            <a:ext cx="19610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 title</a:t>
            </a:r>
            <a:endParaRPr/>
          </a:p>
        </p:txBody>
      </p:sp>
      <p:sp>
        <p:nvSpPr>
          <p:cNvPr id="142" name="Google Shape;142;p28"/>
          <p:cNvSpPr txBox="1"/>
          <p:nvPr/>
        </p:nvSpPr>
        <p:spPr>
          <a:xfrm>
            <a:off x="7462609" y="2090450"/>
            <a:ext cx="13508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7998649" y="2367449"/>
            <a:ext cx="969081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 Date</a:t>
            </a:r>
            <a:endParaRPr/>
          </a:p>
        </p:txBody>
      </p:sp>
      <p:sp>
        <p:nvSpPr>
          <p:cNvPr id="144" name="Google Shape;144;p28"/>
          <p:cNvSpPr txBox="1"/>
          <p:nvPr/>
        </p:nvSpPr>
        <p:spPr>
          <a:xfrm>
            <a:off x="7799942" y="3299467"/>
            <a:ext cx="13440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Publisher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8454"/>
            <a:ext cx="6329190" cy="376180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3594949" y="330506"/>
            <a:ext cx="25965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title</a:t>
            </a:r>
            <a:endParaRPr/>
          </a:p>
        </p:txBody>
      </p:sp>
      <p:sp>
        <p:nvSpPr>
          <p:cNvPr id="152" name="Google Shape;152;p29"/>
          <p:cNvSpPr txBox="1"/>
          <p:nvPr/>
        </p:nvSpPr>
        <p:spPr>
          <a:xfrm>
            <a:off x="4710409" y="859316"/>
            <a:ext cx="16353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Pages</a:t>
            </a:r>
            <a:endParaRPr/>
          </a:p>
        </p:txBody>
      </p:sp>
      <p:sp>
        <p:nvSpPr>
          <p:cNvPr id="153" name="Google Shape;153;p29"/>
          <p:cNvSpPr txBox="1"/>
          <p:nvPr/>
        </p:nvSpPr>
        <p:spPr>
          <a:xfrm>
            <a:off x="5142071" y="1524001"/>
            <a:ext cx="1589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How to cite a chapter (ebook)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187287" y="1524001"/>
            <a:ext cx="8769425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[2]     J. Dolmage, “Introduction: The Approach,” in </a:t>
            </a:r>
            <a:r>
              <a:rPr i="1" lang="en"/>
              <a:t>Academic 						Ableism</a:t>
            </a:r>
            <a:r>
              <a:rPr lang="en"/>
              <a:t>. Ann Arbor, MI, USA: University of Michigan 							Press, 2017, pp. 1-40. [Online]. Available: 														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https://www.jstor.org/stable/j.ctvr33d50.3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212532" y="169566"/>
            <a:ext cx="731198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How to cite a document from Brightspace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673" y="1026816"/>
            <a:ext cx="5874745" cy="3409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121186" y="529829"/>
            <a:ext cx="8516038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How to cite a document from our Brightspace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121185" y="1387078"/>
            <a:ext cx="9132984" cy="3003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[3]		K. Skipsey. “ENGR 120 Design and Communication II 						Syllabus.” ENGR 120 (A01-A06-A12) Communications 						with Dr. Skipsey: General Course Resources.											https://bright.uvic.ca/d2l/le/lessons/184069/lessons/1487620 		(accessed March 4, 2022).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How we cite (in-text)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Use [ ] brackets with a number that corresponds to the document in the reference page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Cite immediately after author’s name or quotation (be consistent)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Cite at end of paraphrase if you haven’t used a signal phrase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How we cite (in-text)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Dolmage argues that “institutions (and their geographies) are powerfully rhetorical, and this rhetorical power shapes the bodies within these spaces” [2, p.7].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Dolmage [2] argues that universities occupy a rhetorical space that affects those who study and work there. He continues by exploring how these spaces exclude disabled students and faculty.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/>
        </p:nvSpPr>
        <p:spPr>
          <a:xfrm>
            <a:off x="7157750" y="3306299"/>
            <a:ext cx="1762699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Paraphrase using signal phrase doesn’t need citation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IEEE Exercise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In small groups, revise one of the “IEEE Worksheet” citations. You’ll present the fixed citation to the class.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Steps: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/>
              <a:t>Indicate what’s wrong with the citation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/>
              <a:t>Fix it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/>
              <a:t>Explain it to the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57200" y="152995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INTRO TO IEEE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Each kind of document has its own citation requirements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Citations should be organized in ascending order based on when they appear in the document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If in doubt, cite! Failure to cite is plagiarism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Further information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TWE Chapter 6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IEEE Reference Guide 2020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Why we cite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Basics of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/>
              <a:t> citation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/>
              <a:t> in-text citation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IEEE practice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17730" y="488515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Why we cite</a:t>
            </a:r>
            <a:endParaRPr/>
          </a:p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317730" y="1424849"/>
            <a:ext cx="234338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Breadcrumbs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Research replication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Credit where credit’s due</a:t>
            </a:r>
            <a:endParaRPr/>
          </a:p>
        </p:txBody>
      </p:sp>
      <p:pic>
        <p:nvPicPr>
          <p:cNvPr descr="Text&#10;&#10;Description automatically generated" id="85" name="Google Shape;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839" y="160128"/>
            <a:ext cx="3815856" cy="4823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1390650" y="30939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" sz="3600"/>
              <a:t>Failure to cite is </a:t>
            </a:r>
            <a:r>
              <a:rPr lang="en" sz="3600">
                <a:solidFill>
                  <a:srgbClr val="D50F14"/>
                </a:solidFill>
              </a:rPr>
              <a:t>plagiarism</a:t>
            </a:r>
            <a:endParaRPr/>
          </a:p>
        </p:txBody>
      </p:sp>
      <p:pic>
        <p:nvPicPr>
          <p:cNvPr descr="Citing Podcasts and Websites | Grammar Girl" id="91" name="Google Shape;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746" y="871725"/>
            <a:ext cx="6046883" cy="3401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title"/>
          </p:nvPr>
        </p:nvSpPr>
        <p:spPr>
          <a:xfrm>
            <a:off x="443888" y="368994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The Basics</a:t>
            </a:r>
            <a:endParaRPr/>
          </a:p>
        </p:txBody>
      </p:sp>
      <p:pic>
        <p:nvPicPr>
          <p:cNvPr id="97" name="Google Shape;9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" y="1226244"/>
            <a:ext cx="9144007" cy="134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732210"/>
            <a:ext cx="6858000" cy="1345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What are you citing?</a:t>
            </a:r>
            <a:endParaRPr/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Article from an online journal?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Book chapter from an ebook?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Document from Brightspace?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How we cite (reference page)</a:t>
            </a:r>
            <a:endParaRPr/>
          </a:p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Documents listed in ascending numerical order based on when they appear in the text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Each document assigned a specific number in [ ] brackets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Use hanging indents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List all authors (up to 5) by first initial and last name (K. Skipsey).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02" y="1304926"/>
            <a:ext cx="6758849" cy="178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Vic Edge content 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Vic Edge titl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