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 id="214748367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y="5143500" cx="9144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84108C-D1CB-4C6C-9D9C-ECFC10AEC459}">
  <a:tblStyle styleId="{9B84108C-D1CB-4C6C-9D9C-ECFC10AEC459}" styleName="Table_0">
    <a:wholeTbl>
      <a:tcTxStyle b="off" i="off">
        <a:font>
          <a:latin typeface="Century Gothic"/>
          <a:ea typeface="Century Gothic"/>
          <a:cs typeface="Century Gothic"/>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4F3EC"/>
          </a:solidFill>
        </a:fill>
      </a:tcStyle>
    </a:band1H>
    <a:band2H>
      <a:tcTxStyle/>
    </a:band2H>
    <a:band1V>
      <a:tcTxStyle/>
      <a:tcStyle>
        <a:fill>
          <a:solidFill>
            <a:srgbClr val="F4F3EC"/>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entury Gothic"/>
          <a:ea typeface="Century Gothic"/>
          <a:cs typeface="Century Gothic"/>
        </a:font>
        <a:schemeClr val="lt1"/>
      </a:tcTxStyle>
      <a:tcStyle>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font" Target="fonts/CenturyGothic-bold.fntdata"/><Relationship Id="rId12" Type="http://schemas.openxmlformats.org/officeDocument/2006/relationships/slide" Target="slides/slide4.xml"/><Relationship Id="rId34" Type="http://schemas.openxmlformats.org/officeDocument/2006/relationships/font" Target="fonts/CenturyGothic-regular.fntdata"/><Relationship Id="rId15" Type="http://schemas.openxmlformats.org/officeDocument/2006/relationships/slide" Target="slides/slide7.xml"/><Relationship Id="rId37" Type="http://schemas.openxmlformats.org/officeDocument/2006/relationships/font" Target="fonts/CenturyGothic-boldItalic.fntdata"/><Relationship Id="rId14" Type="http://schemas.openxmlformats.org/officeDocument/2006/relationships/slide" Target="slides/slide6.xml"/><Relationship Id="rId36" Type="http://schemas.openxmlformats.org/officeDocument/2006/relationships/font" Target="fonts/CenturyGothic-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a4e991bbe_1_2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fa4e991bbe_1_2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a4e991bbe_1_2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1fa4e991bbe_1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a4e991bbe_1_3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fa4e991bbe_1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fa4e991bbe_1_30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fa4e991bbe_1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fa4e991bbe_1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fa4e991bbe_1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fa4e991bbe_1_3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fa4e991bbe_1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fa4e991bbe_1_3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1fa4e991bbe_1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fa4e991bbe_1_3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1fa4e991bbe_1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fa4e991bbe_1_3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1fa4e991bbe_1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fa4e991bbe_1_3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1fa4e991bbe_1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a4e991bbe_1_15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fa4e991bbe_1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a4e991bbe_1_4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1fa4e991bbe_1_4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fa4e991bbe_1_4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1fa4e991bbe_1_4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1fa4e991bbe_1_4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fa4e991bbe_1_4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1fa4e991bbe_1_4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fa4e991bbe_1_4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1fa4e991bbe_1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fa4e991bbe_1_49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1fa4e991bbe_1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fa4e991bbe_1_4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1fa4e991bbe_1_4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a4e991bbe_1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fa4e991bbe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a4e991bbe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fa4e991bbe_1_1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http://educredservices.com/blog/2015/1/6/a-time-to-re-focus-new-year-new-vision-renewed-commitment</a:t>
            </a:r>
            <a:endParaRPr/>
          </a:p>
        </p:txBody>
      </p:sp>
      <p:sp>
        <p:nvSpPr>
          <p:cNvPr id="268" name="Google Shape;268;g1fa4e991bbe_1_1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a4e991bbe_1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1fa4e991bbe_1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fa4e991bbe_1_2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fa4e991bbe_1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a4e991bbe_1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1fa4e991bbe_1_2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http://www.ourclipart.com/clipart/cohesion%20clipart/#gal_cohesion-clipart_2685453.jpg</a:t>
            </a:r>
            <a:endParaRPr/>
          </a:p>
        </p:txBody>
      </p:sp>
      <p:sp>
        <p:nvSpPr>
          <p:cNvPr id="325" name="Google Shape;325;g1fa4e991bbe_1_2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a4e991bbe_1_27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fa4e991bbe_1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a4e991bbe_1_2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fa4e991bbe_1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4"/>
          <p:cNvSpPr txBox="1"/>
          <p:nvPr>
            <p:ph type="ctrTitle"/>
          </p:nvPr>
        </p:nvSpPr>
        <p:spPr>
          <a:xfrm>
            <a:off x="1941910" y="1885950"/>
            <a:ext cx="6686549" cy="169708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8D4120"/>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4"/>
          <p:cNvSpPr txBox="1"/>
          <p:nvPr>
            <p:ph idx="1" type="subTitle"/>
          </p:nvPr>
        </p:nvSpPr>
        <p:spPr>
          <a:xfrm>
            <a:off x="1941910" y="3583034"/>
            <a:ext cx="6686549" cy="844712"/>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86" name="Google Shape;86;p1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4"/>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9" name="Google Shape;89;p14"/>
          <p:cNvSpPr txBox="1"/>
          <p:nvPr>
            <p:ph idx="12" type="sldNum"/>
          </p:nvPr>
        </p:nvSpPr>
        <p:spPr>
          <a:xfrm>
            <a:off x="398859" y="339715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15"/>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5"/>
          <p:cNvSpPr txBox="1"/>
          <p:nvPr>
            <p:ph idx="1" type="body"/>
          </p:nvPr>
        </p:nvSpPr>
        <p:spPr>
          <a:xfrm>
            <a:off x="1941909" y="1600200"/>
            <a:ext cx="6686550"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3" name="Google Shape;93;p1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5"/>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5"/>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6"/>
          <p:cNvSpPr txBox="1"/>
          <p:nvPr>
            <p:ph type="title"/>
          </p:nvPr>
        </p:nvSpPr>
        <p:spPr>
          <a:xfrm>
            <a:off x="1941909" y="1544063"/>
            <a:ext cx="6686549" cy="1101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8D4120"/>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6"/>
          <p:cNvSpPr txBox="1"/>
          <p:nvPr>
            <p:ph idx="1" type="body"/>
          </p:nvPr>
        </p:nvSpPr>
        <p:spPr>
          <a:xfrm>
            <a:off x="1941909" y="2647597"/>
            <a:ext cx="6686549"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0" name="Google Shape;100;p1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6"/>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7"/>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7"/>
          <p:cNvSpPr txBox="1"/>
          <p:nvPr>
            <p:ph idx="1" type="body"/>
          </p:nvPr>
        </p:nvSpPr>
        <p:spPr>
          <a:xfrm>
            <a:off x="1941909" y="1600200"/>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7" name="Google Shape;107;p17"/>
          <p:cNvSpPr txBox="1"/>
          <p:nvPr>
            <p:ph idx="2" type="body"/>
          </p:nvPr>
        </p:nvSpPr>
        <p:spPr>
          <a:xfrm>
            <a:off x="5393060" y="1594667"/>
            <a:ext cx="3235398"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08" name="Google Shape;108;p1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7"/>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1" name="Google Shape;111;p17"/>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2" name="Shape 112"/>
        <p:cNvGrpSpPr/>
        <p:nvPr/>
      </p:nvGrpSpPr>
      <p:grpSpPr>
        <a:xfrm>
          <a:off x="0" y="0"/>
          <a:ext cx="0" cy="0"/>
          <a:chOff x="0" y="0"/>
          <a:chExt cx="0" cy="0"/>
        </a:xfrm>
      </p:grpSpPr>
      <p:sp>
        <p:nvSpPr>
          <p:cNvPr id="113" name="Google Shape;113;p1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18"/>
          <p:cNvSpPr txBox="1"/>
          <p:nvPr>
            <p:ph idx="1" type="body"/>
          </p:nvPr>
        </p:nvSpPr>
        <p:spPr>
          <a:xfrm>
            <a:off x="2204530" y="1479527"/>
            <a:ext cx="29945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5" name="Google Shape;115;p18"/>
          <p:cNvSpPr txBox="1"/>
          <p:nvPr>
            <p:ph idx="2" type="body"/>
          </p:nvPr>
        </p:nvSpPr>
        <p:spPr>
          <a:xfrm>
            <a:off x="1941909" y="1911725"/>
            <a:ext cx="3257170"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6" name="Google Shape;116;p18"/>
          <p:cNvSpPr txBox="1"/>
          <p:nvPr>
            <p:ph idx="3" type="body"/>
          </p:nvPr>
        </p:nvSpPr>
        <p:spPr>
          <a:xfrm>
            <a:off x="5629972" y="1477106"/>
            <a:ext cx="299925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117" name="Google Shape;117;p18"/>
          <p:cNvSpPr txBox="1"/>
          <p:nvPr>
            <p:ph idx="4" type="body"/>
          </p:nvPr>
        </p:nvSpPr>
        <p:spPr>
          <a:xfrm>
            <a:off x="5375218" y="1909304"/>
            <a:ext cx="3254005" cy="2515545"/>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8" name="Google Shape;118;p1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1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1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1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9"/>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0"/>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0"/>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0"/>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1941909" y="334566"/>
            <a:ext cx="2628899" cy="7322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8D4120"/>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1"/>
          <p:cNvSpPr txBox="1"/>
          <p:nvPr>
            <p:ph idx="1" type="body"/>
          </p:nvPr>
        </p:nvSpPr>
        <p:spPr>
          <a:xfrm>
            <a:off x="4742259" y="334566"/>
            <a:ext cx="3886200" cy="4061222"/>
          </a:xfrm>
          <a:prstGeom prst="rect">
            <a:avLst/>
          </a:prstGeom>
          <a:noFill/>
          <a:ln>
            <a:noFill/>
          </a:ln>
        </p:spPr>
        <p:txBody>
          <a:bodyPr anchorCtr="0" anchor="ctr"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6" name="Google Shape;136;p21"/>
          <p:cNvSpPr txBox="1"/>
          <p:nvPr>
            <p:ph idx="2" type="body"/>
          </p:nvPr>
        </p:nvSpPr>
        <p:spPr>
          <a:xfrm>
            <a:off x="1941909" y="1198960"/>
            <a:ext cx="2628899" cy="319682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37" name="Google Shape;137;p21"/>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1"/>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0" name="Google Shape;140;p2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22"/>
          <p:cNvSpPr txBox="1"/>
          <p:nvPr>
            <p:ph type="title"/>
          </p:nvPr>
        </p:nvSpPr>
        <p:spPr>
          <a:xfrm>
            <a:off x="1941910" y="3600450"/>
            <a:ext cx="6686550"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8D4120"/>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2"/>
          <p:cNvSpPr/>
          <p:nvPr>
            <p:ph idx="2" type="pic"/>
          </p:nvPr>
        </p:nvSpPr>
        <p:spPr>
          <a:xfrm>
            <a:off x="1941909" y="476224"/>
            <a:ext cx="6686550" cy="2891227"/>
          </a:xfrm>
          <a:prstGeom prst="rect">
            <a:avLst/>
          </a:prstGeom>
          <a:noFill/>
          <a:ln>
            <a:noFill/>
          </a:ln>
        </p:spPr>
      </p:sp>
      <p:sp>
        <p:nvSpPr>
          <p:cNvPr id="144" name="Google Shape;144;p22"/>
          <p:cNvSpPr txBox="1"/>
          <p:nvPr>
            <p:ph idx="1" type="body"/>
          </p:nvPr>
        </p:nvSpPr>
        <p:spPr>
          <a:xfrm>
            <a:off x="1941910" y="4025503"/>
            <a:ext cx="6686550"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45" name="Google Shape;145;p22"/>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2"/>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2"/>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8" name="Google Shape;148;p22"/>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9" name="Shape 149"/>
        <p:cNvGrpSpPr/>
        <p:nvPr/>
      </p:nvGrpSpPr>
      <p:grpSpPr>
        <a:xfrm>
          <a:off x="0" y="0"/>
          <a:ext cx="0" cy="0"/>
          <a:chOff x="0" y="0"/>
          <a:chExt cx="0" cy="0"/>
        </a:xfrm>
      </p:grpSpPr>
      <p:sp>
        <p:nvSpPr>
          <p:cNvPr id="150" name="Google Shape;150;p23"/>
          <p:cNvSpPr txBox="1"/>
          <p:nvPr>
            <p:ph type="title"/>
          </p:nvPr>
        </p:nvSpPr>
        <p:spPr>
          <a:xfrm>
            <a:off x="1941909" y="457200"/>
            <a:ext cx="6686549" cy="233778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8D4120"/>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3"/>
          <p:cNvSpPr txBox="1"/>
          <p:nvPr>
            <p:ph idx="1"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52" name="Google Shape;152;p2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3"/>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3"/>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6" name="Shape 156"/>
        <p:cNvGrpSpPr/>
        <p:nvPr/>
      </p:nvGrpSpPr>
      <p:grpSpPr>
        <a:xfrm>
          <a:off x="0" y="0"/>
          <a:ext cx="0" cy="0"/>
          <a:chOff x="0" y="0"/>
          <a:chExt cx="0" cy="0"/>
        </a:xfrm>
      </p:grpSpPr>
      <p:sp>
        <p:nvSpPr>
          <p:cNvPr id="157" name="Google Shape;157;p24"/>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8D4120"/>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4"/>
          <p:cNvSpPr txBox="1"/>
          <p:nvPr>
            <p:ph idx="1" type="body"/>
          </p:nvPr>
        </p:nvSpPr>
        <p:spPr>
          <a:xfrm>
            <a:off x="2456259" y="2628900"/>
            <a:ext cx="5652416"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9" name="Google Shape;159;p24"/>
          <p:cNvSpPr txBox="1"/>
          <p:nvPr>
            <p:ph idx="2" type="body"/>
          </p:nvPr>
        </p:nvSpPr>
        <p:spPr>
          <a:xfrm>
            <a:off x="1941909" y="3265535"/>
            <a:ext cx="6686549" cy="1166898"/>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60" name="Google Shape;160;p24"/>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4"/>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4"/>
          <p:cNvSpPr/>
          <p:nvPr/>
        </p:nvSpPr>
        <p:spPr>
          <a:xfrm flipH="1" rot="10800000">
            <a:off x="-3142" y="238363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3" name="Google Shape;163;p24"/>
          <p:cNvSpPr txBox="1"/>
          <p:nvPr>
            <p:ph idx="12" type="sldNum"/>
          </p:nvPr>
        </p:nvSpPr>
        <p:spPr>
          <a:xfrm>
            <a:off x="398859" y="2433104"/>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4"/>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65" name="Google Shape;165;p24"/>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6" name="Shape 166"/>
        <p:cNvGrpSpPr/>
        <p:nvPr/>
      </p:nvGrpSpPr>
      <p:grpSpPr>
        <a:xfrm>
          <a:off x="0" y="0"/>
          <a:ext cx="0" cy="0"/>
          <a:chOff x="0" y="0"/>
          <a:chExt cx="0" cy="0"/>
        </a:xfrm>
      </p:grpSpPr>
      <p:sp>
        <p:nvSpPr>
          <p:cNvPr id="167" name="Google Shape;167;p25"/>
          <p:cNvSpPr txBox="1"/>
          <p:nvPr>
            <p:ph type="title"/>
          </p:nvPr>
        </p:nvSpPr>
        <p:spPr>
          <a:xfrm>
            <a:off x="1941910" y="1828800"/>
            <a:ext cx="6686550" cy="204363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8D4120"/>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25"/>
          <p:cNvSpPr txBox="1"/>
          <p:nvPr>
            <p:ph idx="1"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69" name="Google Shape;169;p25"/>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5"/>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5"/>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25"/>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73" name="Shape 173"/>
        <p:cNvGrpSpPr/>
        <p:nvPr/>
      </p:nvGrpSpPr>
      <p:grpSpPr>
        <a:xfrm>
          <a:off x="0" y="0"/>
          <a:ext cx="0" cy="0"/>
          <a:chOff x="0" y="0"/>
          <a:chExt cx="0" cy="0"/>
        </a:xfrm>
      </p:grpSpPr>
      <p:sp>
        <p:nvSpPr>
          <p:cNvPr id="174" name="Google Shape;174;p26"/>
          <p:cNvSpPr txBox="1"/>
          <p:nvPr>
            <p:ph type="title"/>
          </p:nvPr>
        </p:nvSpPr>
        <p:spPr>
          <a:xfrm>
            <a:off x="2137462" y="457200"/>
            <a:ext cx="6295445" cy="21717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8D4120"/>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6"/>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6" name="Google Shape;176;p26"/>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77" name="Google Shape;177;p26"/>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6"/>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6"/>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6"/>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6"/>
          <p:cNvSpPr txBox="1"/>
          <p:nvPr/>
        </p:nvSpPr>
        <p:spPr>
          <a:xfrm>
            <a:off x="1850739" y="48600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
        <p:nvSpPr>
          <p:cNvPr id="182" name="Google Shape;182;p26"/>
          <p:cNvSpPr txBox="1"/>
          <p:nvPr/>
        </p:nvSpPr>
        <p:spPr>
          <a:xfrm>
            <a:off x="8336139" y="2178980"/>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83" name="Shape 183"/>
        <p:cNvGrpSpPr/>
        <p:nvPr/>
      </p:nvGrpSpPr>
      <p:grpSpPr>
        <a:xfrm>
          <a:off x="0" y="0"/>
          <a:ext cx="0" cy="0"/>
          <a:chOff x="0" y="0"/>
          <a:chExt cx="0" cy="0"/>
        </a:xfrm>
      </p:grpSpPr>
      <p:sp>
        <p:nvSpPr>
          <p:cNvPr id="184" name="Google Shape;184;p27"/>
          <p:cNvSpPr txBox="1"/>
          <p:nvPr>
            <p:ph type="title"/>
          </p:nvPr>
        </p:nvSpPr>
        <p:spPr>
          <a:xfrm>
            <a:off x="1941909" y="470555"/>
            <a:ext cx="6686549" cy="2160015"/>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8D4120"/>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27"/>
          <p:cNvSpPr txBox="1"/>
          <p:nvPr>
            <p:ph idx="1" type="body"/>
          </p:nvPr>
        </p:nvSpPr>
        <p:spPr>
          <a:xfrm>
            <a:off x="1941909" y="3257550"/>
            <a:ext cx="6686550" cy="62865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6" name="Google Shape;186;p27"/>
          <p:cNvSpPr txBox="1"/>
          <p:nvPr>
            <p:ph idx="2" type="body"/>
          </p:nvPr>
        </p:nvSpPr>
        <p:spPr>
          <a:xfrm>
            <a:off x="1941910" y="3886200"/>
            <a:ext cx="6686550" cy="547217"/>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87" name="Google Shape;187;p27"/>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27"/>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7"/>
          <p:cNvSpPr/>
          <p:nvPr/>
        </p:nvSpPr>
        <p:spPr>
          <a:xfrm flipH="1" rot="10800000">
            <a:off x="-3142" y="3683794"/>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0" name="Google Shape;190;p27"/>
          <p:cNvSpPr txBox="1"/>
          <p:nvPr>
            <p:ph idx="12" type="sldNum"/>
          </p:nvPr>
        </p:nvSpPr>
        <p:spPr>
          <a:xfrm>
            <a:off x="398859" y="3737315"/>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1" name="Shape 191"/>
        <p:cNvGrpSpPr/>
        <p:nvPr/>
      </p:nvGrpSpPr>
      <p:grpSpPr>
        <a:xfrm>
          <a:off x="0" y="0"/>
          <a:ext cx="0" cy="0"/>
          <a:chOff x="0" y="0"/>
          <a:chExt cx="0" cy="0"/>
        </a:xfrm>
      </p:grpSpPr>
      <p:sp>
        <p:nvSpPr>
          <p:cNvPr id="192" name="Google Shape;192;p28"/>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8"/>
          <p:cNvSpPr txBox="1"/>
          <p:nvPr>
            <p:ph idx="1" type="body"/>
          </p:nvPr>
        </p:nvSpPr>
        <p:spPr>
          <a:xfrm rot="5400000">
            <a:off x="3827859" y="-285750"/>
            <a:ext cx="2914650" cy="66865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94" name="Google Shape;194;p28"/>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8"/>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6" name="Google Shape;196;p28"/>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28"/>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29"/>
          <p:cNvSpPr txBox="1"/>
          <p:nvPr>
            <p:ph type="title"/>
          </p:nvPr>
        </p:nvSpPr>
        <p:spPr>
          <a:xfrm rot="5400000">
            <a:off x="5817528" y="1624135"/>
            <a:ext cx="3962863" cy="1655701"/>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9"/>
          <p:cNvSpPr txBox="1"/>
          <p:nvPr>
            <p:ph idx="1" type="body"/>
          </p:nvPr>
        </p:nvSpPr>
        <p:spPr>
          <a:xfrm rot="5400000">
            <a:off x="2389353" y="23110"/>
            <a:ext cx="3962863" cy="4857750"/>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201" name="Google Shape;201;p29"/>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29"/>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2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29"/>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8" name="Shape 238"/>
        <p:cNvGrpSpPr/>
        <p:nvPr/>
      </p:nvGrpSpPr>
      <p:grpSpPr>
        <a:xfrm>
          <a:off x="0" y="0"/>
          <a:ext cx="0" cy="0"/>
          <a:chOff x="0" y="0"/>
          <a:chExt cx="0" cy="0"/>
        </a:xfrm>
      </p:grpSpPr>
      <p:sp>
        <p:nvSpPr>
          <p:cNvPr id="239" name="Google Shape;239;p31"/>
          <p:cNvSpPr txBox="1"/>
          <p:nvPr>
            <p:ph type="title"/>
          </p:nvPr>
        </p:nvSpPr>
        <p:spPr>
          <a:xfrm>
            <a:off x="1944694" y="468083"/>
            <a:ext cx="6683765" cy="960668"/>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rgbClr val="8D4120"/>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0" name="Google Shape;240;p31"/>
          <p:cNvSpPr txBox="1"/>
          <p:nvPr>
            <p:ph idx="1" type="body"/>
          </p:nvPr>
        </p:nvSpPr>
        <p:spPr>
          <a:xfrm>
            <a:off x="1941909" y="1600200"/>
            <a:ext cx="6686550" cy="2833217"/>
          </a:xfrm>
          <a:prstGeom prst="rect">
            <a:avLst/>
          </a:prstGeom>
          <a:noFill/>
          <a:ln>
            <a:noFill/>
          </a:ln>
        </p:spPr>
        <p:txBody>
          <a:bodyPr anchorCtr="0" anchor="t" bIns="34275" lIns="68575" spcFirstLastPara="1" rIns="68575" wrap="square" tIns="34275">
            <a:norm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241" name="Google Shape;241;p31"/>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31"/>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3" name="Google Shape;243;p3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31"/>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2.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50" name="Shape 50"/>
        <p:cNvGrpSpPr/>
        <p:nvPr/>
      </p:nvGrpSpPr>
      <p:grpSpPr>
        <a:xfrm>
          <a:off x="0" y="0"/>
          <a:ext cx="0" cy="0"/>
          <a:chOff x="0" y="0"/>
          <a:chExt cx="0" cy="0"/>
        </a:xfrm>
      </p:grpSpPr>
      <p:grpSp>
        <p:nvGrpSpPr>
          <p:cNvPr id="51" name="Google Shape;51;p13"/>
          <p:cNvGrpSpPr/>
          <p:nvPr/>
        </p:nvGrpSpPr>
        <p:grpSpPr>
          <a:xfrm>
            <a:off x="1" y="171450"/>
            <a:ext cx="2138637" cy="4978971"/>
            <a:chOff x="2487613" y="285750"/>
            <a:chExt cx="2428875" cy="5654676"/>
          </a:xfrm>
        </p:grpSpPr>
        <p:sp>
          <p:nvSpPr>
            <p:cNvPr id="52" name="Google Shape;52;p1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 name="Google Shape;63;p1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4" name="Google Shape;64;p13"/>
          <p:cNvGrpSpPr/>
          <p:nvPr/>
        </p:nvGrpSpPr>
        <p:grpSpPr>
          <a:xfrm>
            <a:off x="20416" y="118"/>
            <a:ext cx="1767506" cy="5139822"/>
            <a:chOff x="6627813" y="195610"/>
            <a:chExt cx="1952625" cy="5678141"/>
          </a:xfrm>
        </p:grpSpPr>
        <p:sp>
          <p:nvSpPr>
            <p:cNvPr id="65" name="Google Shape;65;p13"/>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 name="Google Shape;73;p1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7" name="Google Shape;77;p13"/>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3"/>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rgbClr val="8D4120"/>
              </a:buClr>
              <a:buSzPts val="2700"/>
              <a:buFont typeface="Century Gothic"/>
              <a:buNone/>
              <a:defRPr b="0" i="0" sz="2700" u="none" cap="none" strike="noStrike">
                <a:solidFill>
                  <a:srgbClr val="8D4120"/>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9" name="Google Shape;79;p13"/>
          <p:cNvSpPr txBox="1"/>
          <p:nvPr>
            <p:ph idx="1" type="body"/>
          </p:nvPr>
        </p:nvSpPr>
        <p:spPr>
          <a:xfrm>
            <a:off x="1941909" y="1600200"/>
            <a:ext cx="6686550" cy="2914650"/>
          </a:xfrm>
          <a:prstGeom prst="rect">
            <a:avLst/>
          </a:prstGeom>
          <a:noFill/>
          <a:ln>
            <a:noFill/>
          </a:ln>
        </p:spPr>
        <p:txBody>
          <a:bodyPr anchorCtr="0" anchor="t" bIns="34275" lIns="68575" spcFirstLastPara="1" rIns="68575" wrap="square" tIns="34275">
            <a:norm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0" name="Google Shape;80;p13"/>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1" name="Google Shape;81;p13"/>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2" name="Google Shape;82;p13"/>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69E8D"/>
            </a:gs>
            <a:gs pos="100000">
              <a:srgbClr val="606D4C"/>
            </a:gs>
          </a:gsLst>
          <a:lin ang="5400000" scaled="0"/>
        </a:gradFill>
      </p:bgPr>
    </p:bg>
    <p:spTree>
      <p:nvGrpSpPr>
        <p:cNvPr id="205" name="Shape 205"/>
        <p:cNvGrpSpPr/>
        <p:nvPr/>
      </p:nvGrpSpPr>
      <p:grpSpPr>
        <a:xfrm>
          <a:off x="0" y="0"/>
          <a:ext cx="0" cy="0"/>
          <a:chOff x="0" y="0"/>
          <a:chExt cx="0" cy="0"/>
        </a:xfrm>
      </p:grpSpPr>
      <p:grpSp>
        <p:nvGrpSpPr>
          <p:cNvPr id="206" name="Google Shape;206;p30"/>
          <p:cNvGrpSpPr/>
          <p:nvPr/>
        </p:nvGrpSpPr>
        <p:grpSpPr>
          <a:xfrm>
            <a:off x="1" y="171450"/>
            <a:ext cx="2138637" cy="4978971"/>
            <a:chOff x="2487613" y="285750"/>
            <a:chExt cx="2428875" cy="5654676"/>
          </a:xfrm>
        </p:grpSpPr>
        <p:sp>
          <p:nvSpPr>
            <p:cNvPr id="207" name="Google Shape;207;p3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3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0" name="Google Shape;210;p3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3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3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3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4" name="Google Shape;214;p3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5" name="Google Shape;215;p3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6" name="Google Shape;216;p3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7" name="Google Shape;217;p3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8" name="Google Shape;218;p3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219" name="Google Shape;219;p30"/>
          <p:cNvGrpSpPr/>
          <p:nvPr/>
        </p:nvGrpSpPr>
        <p:grpSpPr>
          <a:xfrm>
            <a:off x="20416" y="118"/>
            <a:ext cx="1767506" cy="5139822"/>
            <a:chOff x="6627813" y="195610"/>
            <a:chExt cx="1952625" cy="5678141"/>
          </a:xfrm>
        </p:grpSpPr>
        <p:sp>
          <p:nvSpPr>
            <p:cNvPr id="220" name="Google Shape;220;p30"/>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1" name="Google Shape;221;p3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2" name="Google Shape;222;p3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3" name="Google Shape;223;p3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4" name="Google Shape;224;p3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5" name="Google Shape;225;p3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6" name="Google Shape;226;p3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7" name="Google Shape;227;p3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8" name="Google Shape;228;p3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3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3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 name="Google Shape;231;p3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32" name="Google Shape;232;p30"/>
          <p:cNvSpPr/>
          <p:nvPr/>
        </p:nvSpPr>
        <p:spPr>
          <a:xfrm>
            <a:off x="0" y="0"/>
            <a:ext cx="137160" cy="5143500"/>
          </a:xfrm>
          <a:prstGeom prst="rect">
            <a:avLst/>
          </a:prstGeom>
          <a:solidFill>
            <a:schemeClr val="l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3" name="Google Shape;233;p30"/>
          <p:cNvSpPr txBox="1"/>
          <p:nvPr>
            <p:ph type="title"/>
          </p:nvPr>
        </p:nvSpPr>
        <p:spPr>
          <a:xfrm>
            <a:off x="1944693" y="468083"/>
            <a:ext cx="6683765" cy="960668"/>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Clr>
                <a:srgbClr val="8D4120"/>
              </a:buClr>
              <a:buSzPts val="2700"/>
              <a:buFont typeface="Century Gothic"/>
              <a:buNone/>
              <a:defRPr b="0" i="0" sz="2700" u="none" cap="none" strike="noStrike">
                <a:solidFill>
                  <a:srgbClr val="8D4120"/>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234" name="Google Shape;234;p30"/>
          <p:cNvSpPr txBox="1"/>
          <p:nvPr>
            <p:ph idx="1" type="body"/>
          </p:nvPr>
        </p:nvSpPr>
        <p:spPr>
          <a:xfrm>
            <a:off x="1941909" y="1600200"/>
            <a:ext cx="6686550" cy="2914650"/>
          </a:xfrm>
          <a:prstGeom prst="rect">
            <a:avLst/>
          </a:prstGeom>
          <a:noFill/>
          <a:ln>
            <a:noFill/>
          </a:ln>
        </p:spPr>
        <p:txBody>
          <a:bodyPr anchorCtr="0" anchor="t" bIns="34275" lIns="68575" spcFirstLastPara="1" rIns="68575" wrap="square" tIns="34275">
            <a:norm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FEFEFE"/>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FEFEFE"/>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FEFEFE"/>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FEFEFE"/>
                </a:solidFill>
                <a:latin typeface="Century Gothic"/>
                <a:ea typeface="Century Gothic"/>
                <a:cs typeface="Century Gothic"/>
                <a:sym typeface="Century Gothic"/>
              </a:defRPr>
            </a:lvl9pPr>
          </a:lstStyle>
          <a:p/>
        </p:txBody>
      </p:sp>
      <p:sp>
        <p:nvSpPr>
          <p:cNvPr id="235" name="Google Shape;235;p30"/>
          <p:cNvSpPr txBox="1"/>
          <p:nvPr>
            <p:ph idx="10" type="dt"/>
          </p:nvPr>
        </p:nvSpPr>
        <p:spPr>
          <a:xfrm>
            <a:off x="7771209" y="4597828"/>
            <a:ext cx="859712" cy="277797"/>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236" name="Google Shape;236;p30"/>
          <p:cNvSpPr txBox="1"/>
          <p:nvPr>
            <p:ph idx="11" type="ftr"/>
          </p:nvPr>
        </p:nvSpPr>
        <p:spPr>
          <a:xfrm>
            <a:off x="1941909" y="4601856"/>
            <a:ext cx="571499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237" name="Google Shape;237;p30"/>
          <p:cNvSpPr txBox="1"/>
          <p:nvPr>
            <p:ph idx="12" type="sldNum"/>
          </p:nvPr>
        </p:nvSpPr>
        <p:spPr>
          <a:xfrm>
            <a:off x="398859" y="590837"/>
            <a:ext cx="584825"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1500" u="none">
                <a:solidFill>
                  <a:srgbClr val="FEFFFF"/>
                </a:solidFill>
                <a:latin typeface="Century Gothic"/>
                <a:ea typeface="Century Gothic"/>
                <a:cs typeface="Century Gothic"/>
                <a:sym typeface="Century Gothic"/>
              </a:defRPr>
            </a:lvl1pPr>
            <a:lvl2pPr indent="0" lvl="1" marL="0" marR="0" rtl="0" algn="r">
              <a:spcBef>
                <a:spcPts val="0"/>
              </a:spcBef>
              <a:buNone/>
              <a:defRPr b="0" sz="1500" u="none">
                <a:solidFill>
                  <a:srgbClr val="FEFFFF"/>
                </a:solidFill>
                <a:latin typeface="Century Gothic"/>
                <a:ea typeface="Century Gothic"/>
                <a:cs typeface="Century Gothic"/>
                <a:sym typeface="Century Gothic"/>
              </a:defRPr>
            </a:lvl2pPr>
            <a:lvl3pPr indent="0" lvl="2" marL="0" marR="0" rtl="0" algn="r">
              <a:spcBef>
                <a:spcPts val="0"/>
              </a:spcBef>
              <a:buNone/>
              <a:defRPr b="0" sz="1500" u="none">
                <a:solidFill>
                  <a:srgbClr val="FEFFFF"/>
                </a:solidFill>
                <a:latin typeface="Century Gothic"/>
                <a:ea typeface="Century Gothic"/>
                <a:cs typeface="Century Gothic"/>
                <a:sym typeface="Century Gothic"/>
              </a:defRPr>
            </a:lvl3pPr>
            <a:lvl4pPr indent="0" lvl="3" marL="0" marR="0" rtl="0" algn="r">
              <a:spcBef>
                <a:spcPts val="0"/>
              </a:spcBef>
              <a:buNone/>
              <a:defRPr b="0" sz="1500" u="none">
                <a:solidFill>
                  <a:srgbClr val="FEFFFF"/>
                </a:solidFill>
                <a:latin typeface="Century Gothic"/>
                <a:ea typeface="Century Gothic"/>
                <a:cs typeface="Century Gothic"/>
                <a:sym typeface="Century Gothic"/>
              </a:defRPr>
            </a:lvl4pPr>
            <a:lvl5pPr indent="0" lvl="4" marL="0" marR="0" rtl="0" algn="r">
              <a:spcBef>
                <a:spcPts val="0"/>
              </a:spcBef>
              <a:buNone/>
              <a:defRPr b="0" sz="1500" u="none">
                <a:solidFill>
                  <a:srgbClr val="FEFFFF"/>
                </a:solidFill>
                <a:latin typeface="Century Gothic"/>
                <a:ea typeface="Century Gothic"/>
                <a:cs typeface="Century Gothic"/>
                <a:sym typeface="Century Gothic"/>
              </a:defRPr>
            </a:lvl5pPr>
            <a:lvl6pPr indent="0" lvl="5" marL="0" marR="0" rtl="0" algn="r">
              <a:spcBef>
                <a:spcPts val="0"/>
              </a:spcBef>
              <a:buNone/>
              <a:defRPr b="0" sz="1500" u="none">
                <a:solidFill>
                  <a:srgbClr val="FEFFFF"/>
                </a:solidFill>
                <a:latin typeface="Century Gothic"/>
                <a:ea typeface="Century Gothic"/>
                <a:cs typeface="Century Gothic"/>
                <a:sym typeface="Century Gothic"/>
              </a:defRPr>
            </a:lvl6pPr>
            <a:lvl7pPr indent="0" lvl="6" marL="0" marR="0" rtl="0" algn="r">
              <a:spcBef>
                <a:spcPts val="0"/>
              </a:spcBef>
              <a:buNone/>
              <a:defRPr b="0" sz="1500" u="none">
                <a:solidFill>
                  <a:srgbClr val="FEFFFF"/>
                </a:solidFill>
                <a:latin typeface="Century Gothic"/>
                <a:ea typeface="Century Gothic"/>
                <a:cs typeface="Century Gothic"/>
                <a:sym typeface="Century Gothic"/>
              </a:defRPr>
            </a:lvl7pPr>
            <a:lvl8pPr indent="0" lvl="7" marL="0" marR="0" rtl="0" algn="r">
              <a:spcBef>
                <a:spcPts val="0"/>
              </a:spcBef>
              <a:buNone/>
              <a:defRPr b="0" sz="1500" u="none">
                <a:solidFill>
                  <a:srgbClr val="FEFFFF"/>
                </a:solidFill>
                <a:latin typeface="Century Gothic"/>
                <a:ea typeface="Century Gothic"/>
                <a:cs typeface="Century Gothic"/>
                <a:sym typeface="Century Gothic"/>
              </a:defRPr>
            </a:lvl8pPr>
            <a:lvl9pPr indent="0" lvl="8" marL="0" marR="0" rtl="0" algn="r">
              <a:spcBef>
                <a:spcPts val="0"/>
              </a:spcBef>
              <a:buNone/>
              <a:defRPr b="0" sz="15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50" name="Google Shape;250;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51" name="Shape 351"/>
        <p:cNvGrpSpPr/>
        <p:nvPr/>
      </p:nvGrpSpPr>
      <p:grpSpPr>
        <a:xfrm>
          <a:off x="0" y="0"/>
          <a:ext cx="0" cy="0"/>
          <a:chOff x="0" y="0"/>
          <a:chExt cx="0" cy="0"/>
        </a:xfrm>
      </p:grpSpPr>
      <p:sp>
        <p:nvSpPr>
          <p:cNvPr id="352" name="Google Shape;352;p41"/>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53" name="Google Shape;353;p41"/>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4" name="Google Shape;354;p41"/>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Be Concise by</a:t>
            </a:r>
            <a:endParaRPr/>
          </a:p>
        </p:txBody>
      </p:sp>
      <p:sp>
        <p:nvSpPr>
          <p:cNvPr id="355" name="Google Shape;355;p4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6" name="Google Shape;356;p41"/>
          <p:cNvSpPr txBox="1"/>
          <p:nvPr>
            <p:ph idx="1" type="body"/>
          </p:nvPr>
        </p:nvSpPr>
        <p:spPr>
          <a:xfrm>
            <a:off x="854242" y="1967948"/>
            <a:ext cx="7565858" cy="2465469"/>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SzPts val="2100"/>
              <a:buChar char="🠶"/>
            </a:pPr>
            <a:r>
              <a:rPr lang="en" sz="2100">
                <a:latin typeface="Calibri"/>
                <a:ea typeface="Calibri"/>
                <a:cs typeface="Calibri"/>
                <a:sym typeface="Calibri"/>
              </a:rPr>
              <a:t>Avoiding meaningless padding and unnecessary repetition</a:t>
            </a:r>
            <a:endParaRPr/>
          </a:p>
          <a:p>
            <a:pPr indent="-247650" lvl="0" marL="254000" rtl="0" algn="l">
              <a:spcBef>
                <a:spcPts val="800"/>
              </a:spcBef>
              <a:spcAft>
                <a:spcPts val="0"/>
              </a:spcAft>
              <a:buSzPts val="2100"/>
              <a:buChar char="🠶"/>
            </a:pPr>
            <a:r>
              <a:rPr lang="en" sz="2100">
                <a:latin typeface="Calibri"/>
                <a:ea typeface="Calibri"/>
                <a:cs typeface="Calibri"/>
                <a:sym typeface="Calibri"/>
              </a:rPr>
              <a:t>Avoid vague generalities, tired clichés, and awkward phrasing (eg:  passive verb constructions)</a:t>
            </a:r>
            <a:endParaRPr/>
          </a:p>
          <a:p>
            <a:pPr indent="-247650" lvl="0" marL="254000" rtl="0" algn="l">
              <a:spcBef>
                <a:spcPts val="800"/>
              </a:spcBef>
              <a:spcAft>
                <a:spcPts val="0"/>
              </a:spcAft>
              <a:buSzPts val="2100"/>
              <a:buChar char="🠶"/>
            </a:pPr>
            <a:r>
              <a:rPr lang="en" sz="2100">
                <a:latin typeface="Calibri"/>
                <a:ea typeface="Calibri"/>
                <a:cs typeface="Calibri"/>
                <a:sym typeface="Calibri"/>
              </a:rPr>
              <a:t>Avoid stating the perfectly obvious</a:t>
            </a:r>
            <a:endParaRPr/>
          </a:p>
          <a:p>
            <a:pPr indent="-247650" lvl="0" marL="254000" rtl="0" algn="l">
              <a:spcBef>
                <a:spcPts val="800"/>
              </a:spcBef>
              <a:spcAft>
                <a:spcPts val="0"/>
              </a:spcAft>
              <a:buSzPts val="2100"/>
              <a:buChar char="🠶"/>
            </a:pPr>
            <a:r>
              <a:rPr lang="en" sz="2100">
                <a:latin typeface="Calibri"/>
                <a:ea typeface="Calibri"/>
                <a:cs typeface="Calibri"/>
                <a:sym typeface="Calibri"/>
              </a:rPr>
              <a:t>Think of your word count like a budget:  cut a word, save a buck!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60" name="Shape 360"/>
        <p:cNvGrpSpPr/>
        <p:nvPr/>
      </p:nvGrpSpPr>
      <p:grpSpPr>
        <a:xfrm>
          <a:off x="0" y="0"/>
          <a:ext cx="0" cy="0"/>
          <a:chOff x="0" y="0"/>
          <a:chExt cx="0" cy="0"/>
        </a:xfrm>
      </p:grpSpPr>
      <p:sp>
        <p:nvSpPr>
          <p:cNvPr id="361" name="Google Shape;361;p42"/>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62" name="Google Shape;362;p42"/>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3" name="Google Shape;363;p42"/>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Revise the following to be more concise:</a:t>
            </a:r>
            <a:endParaRPr/>
          </a:p>
        </p:txBody>
      </p:sp>
      <p:sp>
        <p:nvSpPr>
          <p:cNvPr id="364" name="Google Shape;364;p42"/>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5" name="Google Shape;365;p42"/>
          <p:cNvSpPr txBox="1"/>
          <p:nvPr>
            <p:ph idx="1" type="body"/>
          </p:nvPr>
        </p:nvSpPr>
        <p:spPr>
          <a:xfrm>
            <a:off x="252663" y="1967947"/>
            <a:ext cx="8650705" cy="2952968"/>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t>Energy drinks may be consumed in many different ways.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69" name="Shape 369"/>
        <p:cNvGrpSpPr/>
        <p:nvPr/>
      </p:nvGrpSpPr>
      <p:grpSpPr>
        <a:xfrm>
          <a:off x="0" y="0"/>
          <a:ext cx="0" cy="0"/>
          <a:chOff x="0" y="0"/>
          <a:chExt cx="0" cy="0"/>
        </a:xfrm>
      </p:grpSpPr>
      <p:sp>
        <p:nvSpPr>
          <p:cNvPr id="370" name="Google Shape;370;p43"/>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71" name="Google Shape;371;p43"/>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2" name="Google Shape;372;p43"/>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Rethink the topic sentence: </a:t>
            </a:r>
            <a:endParaRPr/>
          </a:p>
        </p:txBody>
      </p:sp>
      <p:sp>
        <p:nvSpPr>
          <p:cNvPr id="373" name="Google Shape;373;p43"/>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4" name="Google Shape;374;p43"/>
          <p:cNvSpPr txBox="1"/>
          <p:nvPr>
            <p:ph idx="1" type="body"/>
          </p:nvPr>
        </p:nvSpPr>
        <p:spPr>
          <a:xfrm>
            <a:off x="252663" y="1967947"/>
            <a:ext cx="8650705" cy="2952968"/>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t>Energy drinks may be consumed in many different ways.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endParaRPr/>
          </a:p>
          <a:p>
            <a:pPr indent="-254000" lvl="0" marL="254000" rtl="0" algn="l">
              <a:spcBef>
                <a:spcPts val="800"/>
              </a:spcBef>
              <a:spcAft>
                <a:spcPts val="0"/>
              </a:spcAft>
              <a:buSzPts val="2400"/>
              <a:buChar char="🠶"/>
            </a:pPr>
            <a:r>
              <a:rPr lang="en" sz="2400">
                <a:solidFill>
                  <a:srgbClr val="FF0000"/>
                </a:solidFill>
                <a:latin typeface="Calibri"/>
                <a:ea typeface="Calibri"/>
                <a:cs typeface="Calibri"/>
                <a:sym typeface="Calibri"/>
              </a:rPr>
              <a:t>Cut meaningless padding! </a:t>
            </a:r>
            <a:endParaRPr sz="21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78" name="Shape 378"/>
        <p:cNvGrpSpPr/>
        <p:nvPr/>
      </p:nvGrpSpPr>
      <p:grpSpPr>
        <a:xfrm>
          <a:off x="0" y="0"/>
          <a:ext cx="0" cy="0"/>
          <a:chOff x="0" y="0"/>
          <a:chExt cx="0" cy="0"/>
        </a:xfrm>
      </p:grpSpPr>
      <p:sp>
        <p:nvSpPr>
          <p:cNvPr id="379" name="Google Shape;379;p44"/>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80" name="Google Shape;380;p44"/>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1" name="Google Shape;381;p44"/>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Cut repetition</a:t>
            </a:r>
            <a:endParaRPr/>
          </a:p>
        </p:txBody>
      </p:sp>
      <p:sp>
        <p:nvSpPr>
          <p:cNvPr id="382" name="Google Shape;382;p44"/>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3" name="Google Shape;383;p44"/>
          <p:cNvSpPr txBox="1"/>
          <p:nvPr>
            <p:ph idx="1" type="body"/>
          </p:nvPr>
        </p:nvSpPr>
        <p:spPr>
          <a:xfrm>
            <a:off x="252663" y="1967947"/>
            <a:ext cx="8650705" cy="2952968"/>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t>Drinking energy drinks can provide the helpful benefits of increased awareness and energy.  However, even with the enhancements that may arise from drinking an energy drink, </a:t>
            </a:r>
            <a:r>
              <a:rPr b="1" lang="en" sz="2400">
                <a:solidFill>
                  <a:srgbClr val="FF0000"/>
                </a:solidFill>
              </a:rPr>
              <a:t>but</a:t>
            </a:r>
            <a:r>
              <a:rPr lang="en" sz="2400">
                <a:solidFill>
                  <a:srgbClr val="FF0000"/>
                </a:solidFill>
              </a:rPr>
              <a:t> </a:t>
            </a:r>
            <a:r>
              <a:rPr lang="en" sz="2400"/>
              <a:t>there may be ill effects which pose more of a threat to a person than the energy boost that a person  may receive.</a:t>
            </a:r>
            <a:endParaRPr/>
          </a:p>
          <a:p>
            <a:pPr indent="-247650" lvl="0" marL="254000" rtl="0" algn="l">
              <a:spcBef>
                <a:spcPts val="800"/>
              </a:spcBef>
              <a:spcAft>
                <a:spcPts val="0"/>
              </a:spcAft>
              <a:buSzPts val="2100"/>
              <a:buChar char="🠶"/>
            </a:pPr>
            <a:r>
              <a:rPr lang="en" sz="2100">
                <a:solidFill>
                  <a:srgbClr val="FF0000"/>
                </a:solidFill>
                <a:latin typeface="Calibri"/>
                <a:ea typeface="Calibri"/>
                <a:cs typeface="Calibri"/>
                <a:sym typeface="Calibri"/>
              </a:rPr>
              <a:t>Get to the point! Don’t waste your reader’s time.</a:t>
            </a:r>
            <a:endParaRPr sz="21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87" name="Shape 387"/>
        <p:cNvGrpSpPr/>
        <p:nvPr/>
      </p:nvGrpSpPr>
      <p:grpSpPr>
        <a:xfrm>
          <a:off x="0" y="0"/>
          <a:ext cx="0" cy="0"/>
          <a:chOff x="0" y="0"/>
          <a:chExt cx="0" cy="0"/>
        </a:xfrm>
      </p:grpSpPr>
      <p:sp>
        <p:nvSpPr>
          <p:cNvPr id="388" name="Google Shape;388;p45"/>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89" name="Google Shape;389;p45"/>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0" name="Google Shape;390;p45"/>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Revised versions:  </a:t>
            </a:r>
            <a:endParaRPr/>
          </a:p>
        </p:txBody>
      </p:sp>
      <p:sp>
        <p:nvSpPr>
          <p:cNvPr id="391" name="Google Shape;391;p45"/>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aphicFrame>
        <p:nvGraphicFramePr>
          <p:cNvPr id="392" name="Google Shape;392;p45"/>
          <p:cNvGraphicFramePr/>
          <p:nvPr/>
        </p:nvGraphicFramePr>
        <p:xfrm>
          <a:off x="252413" y="1968104"/>
          <a:ext cx="3000000" cy="3000000"/>
        </p:xfrm>
        <a:graphic>
          <a:graphicData uri="http://schemas.openxmlformats.org/drawingml/2006/table">
            <a:tbl>
              <a:tblPr bandRow="1" firstRow="1">
                <a:noFill/>
                <a:tableStyleId>{9B84108C-D1CB-4C6C-9D9C-ECFC10AEC459}</a:tableStyleId>
              </a:tblPr>
              <a:tblGrid>
                <a:gridCol w="1611550"/>
                <a:gridCol w="7039500"/>
              </a:tblGrid>
              <a:tr h="938300">
                <a:tc>
                  <a:txBody>
                    <a:bodyPr/>
                    <a:lstStyle/>
                    <a:p>
                      <a:pPr indent="0" lvl="0" marL="0" marR="0" rtl="0" algn="l">
                        <a:spcBef>
                          <a:spcPts val="0"/>
                        </a:spcBef>
                        <a:spcAft>
                          <a:spcPts val="0"/>
                        </a:spcAft>
                        <a:buNone/>
                      </a:pPr>
                      <a:r>
                        <a:rPr lang="en" sz="1800" u="none" cap="none" strike="noStrike">
                          <a:solidFill>
                            <a:schemeClr val="dk1"/>
                          </a:solidFill>
                        </a:rPr>
                        <a:t>Simple </a:t>
                      </a:r>
                      <a:endParaRPr sz="1100"/>
                    </a:p>
                    <a:p>
                      <a:pPr indent="0" lvl="0" marL="0" marR="0" rtl="0" algn="l">
                        <a:spcBef>
                          <a:spcPts val="0"/>
                        </a:spcBef>
                        <a:spcAft>
                          <a:spcPts val="0"/>
                        </a:spcAft>
                        <a:buNone/>
                      </a:pPr>
                      <a:r>
                        <a:rPr lang="en" sz="1800">
                          <a:solidFill>
                            <a:schemeClr val="dk1"/>
                          </a:solidFill>
                        </a:rPr>
                        <a:t>Sentence:  </a:t>
                      </a:r>
                      <a:endParaRPr sz="1100"/>
                    </a:p>
                  </a:txBody>
                  <a:tcPr marT="34300" marB="34300" marR="68600" marL="68600"/>
                </a:tc>
                <a:tc>
                  <a:txBody>
                    <a:bodyPr/>
                    <a:lstStyle/>
                    <a:p>
                      <a:pPr indent="0" lvl="0" marL="0" marR="0" rtl="0" algn="l">
                        <a:spcBef>
                          <a:spcPts val="0"/>
                        </a:spcBef>
                        <a:spcAft>
                          <a:spcPts val="0"/>
                        </a:spcAft>
                        <a:buNone/>
                      </a:pPr>
                      <a:r>
                        <a:rPr b="0" lang="en" sz="1800">
                          <a:solidFill>
                            <a:schemeClr val="dk1"/>
                          </a:solidFill>
                        </a:rPr>
                        <a:t>The negative effects of energy drinks outweigh the benefits. </a:t>
                      </a:r>
                      <a:endParaRPr b="0" sz="1800">
                        <a:solidFill>
                          <a:schemeClr val="dk1"/>
                        </a:solidFill>
                      </a:endParaRPr>
                    </a:p>
                  </a:txBody>
                  <a:tcPr marT="34300" marB="34300" marR="68600" marL="68600"/>
                </a:tc>
              </a:tr>
              <a:tr h="938300">
                <a:tc>
                  <a:txBody>
                    <a:bodyPr/>
                    <a:lstStyle/>
                    <a:p>
                      <a:pPr indent="0" lvl="0" marL="0" marR="0" rtl="0" algn="l">
                        <a:spcBef>
                          <a:spcPts val="0"/>
                        </a:spcBef>
                        <a:spcAft>
                          <a:spcPts val="0"/>
                        </a:spcAft>
                        <a:buNone/>
                      </a:pPr>
                      <a:r>
                        <a:rPr b="1" lang="en" sz="1800"/>
                        <a:t>Compound Sentence</a:t>
                      </a:r>
                      <a:endParaRPr sz="1100"/>
                    </a:p>
                  </a:txBody>
                  <a:tcPr marT="34300" marB="34300" marR="68600" marL="68600"/>
                </a:tc>
                <a:tc>
                  <a:txBody>
                    <a:bodyPr/>
                    <a:lstStyle/>
                    <a:p>
                      <a:pPr indent="0" lvl="0" marL="0" marR="0" rtl="0" algn="l">
                        <a:lnSpc>
                          <a:spcPct val="100000"/>
                        </a:lnSpc>
                        <a:spcBef>
                          <a:spcPts val="0"/>
                        </a:spcBef>
                        <a:spcAft>
                          <a:spcPts val="0"/>
                        </a:spcAft>
                        <a:buClr>
                          <a:schemeClr val="dk1"/>
                        </a:buClr>
                        <a:buSzPts val="1800"/>
                        <a:buFont typeface="Century Gothic"/>
                        <a:buNone/>
                      </a:pPr>
                      <a:r>
                        <a:rPr lang="en" sz="1800"/>
                        <a:t>Energy drinks can increase awareness and energy; however, they can also cause harmful side effects.</a:t>
                      </a:r>
                      <a:endParaRPr sz="1100"/>
                    </a:p>
                    <a:p>
                      <a:pPr indent="0" lvl="0" marL="0" marR="0" rtl="0" algn="l">
                        <a:spcBef>
                          <a:spcPts val="0"/>
                        </a:spcBef>
                        <a:spcAft>
                          <a:spcPts val="0"/>
                        </a:spcAft>
                        <a:buNone/>
                      </a:pPr>
                      <a:r>
                        <a:t/>
                      </a:r>
                      <a:endParaRPr sz="1800"/>
                    </a:p>
                  </a:txBody>
                  <a:tcPr marT="34300" marB="34300" marR="68600" marL="68600"/>
                </a:tc>
              </a:tr>
              <a:tr h="938300">
                <a:tc>
                  <a:txBody>
                    <a:bodyPr/>
                    <a:lstStyle/>
                    <a:p>
                      <a:pPr indent="0" lvl="0" marL="0" marR="0" rtl="0" algn="l">
                        <a:spcBef>
                          <a:spcPts val="0"/>
                        </a:spcBef>
                        <a:spcAft>
                          <a:spcPts val="0"/>
                        </a:spcAft>
                        <a:buNone/>
                      </a:pPr>
                      <a:r>
                        <a:rPr b="1" lang="en" sz="1800"/>
                        <a:t>Complex </a:t>
                      </a:r>
                      <a:endParaRPr sz="1100"/>
                    </a:p>
                    <a:p>
                      <a:pPr indent="0" lvl="0" marL="0" marR="0" rtl="0" algn="l">
                        <a:spcBef>
                          <a:spcPts val="0"/>
                        </a:spcBef>
                        <a:spcAft>
                          <a:spcPts val="0"/>
                        </a:spcAft>
                        <a:buNone/>
                      </a:pPr>
                      <a:r>
                        <a:rPr b="1" lang="en" sz="1800"/>
                        <a:t>Sentence</a:t>
                      </a:r>
                      <a:endParaRPr sz="1100"/>
                    </a:p>
                  </a:txBody>
                  <a:tcPr marT="34300" marB="34300" marR="68600" marL="68600"/>
                </a:tc>
                <a:tc>
                  <a:txBody>
                    <a:bodyPr/>
                    <a:lstStyle/>
                    <a:p>
                      <a:pPr indent="0" lvl="0" marL="0" marR="0" rtl="0" algn="l">
                        <a:spcBef>
                          <a:spcPts val="0"/>
                        </a:spcBef>
                        <a:spcAft>
                          <a:spcPts val="0"/>
                        </a:spcAft>
                        <a:buNone/>
                      </a:pPr>
                      <a:r>
                        <a:rPr lang="en" sz="1800"/>
                        <a:t>Although energy drinks can increase awareness and energy, they can have negative effects that outweigh these benefits</a:t>
                      </a:r>
                      <a:endParaRPr sz="1800"/>
                    </a:p>
                  </a:txBody>
                  <a:tcPr marT="34300" marB="34300" marR="68600" marL="686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6" name="Shape 396"/>
        <p:cNvGrpSpPr/>
        <p:nvPr/>
      </p:nvGrpSpPr>
      <p:grpSpPr>
        <a:xfrm>
          <a:off x="0" y="0"/>
          <a:ext cx="0" cy="0"/>
          <a:chOff x="0" y="0"/>
          <a:chExt cx="0" cy="0"/>
        </a:xfrm>
      </p:grpSpPr>
      <p:sp>
        <p:nvSpPr>
          <p:cNvPr id="397" name="Google Shape;397;p46"/>
          <p:cNvSpPr/>
          <p:nvPr/>
        </p:nvSpPr>
        <p:spPr>
          <a:xfrm>
            <a:off x="0" y="-590"/>
            <a:ext cx="3464657" cy="5140529"/>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98" name="Google Shape;398;p46"/>
          <p:cNvSpPr txBox="1"/>
          <p:nvPr>
            <p:ph type="title"/>
          </p:nvPr>
        </p:nvSpPr>
        <p:spPr>
          <a:xfrm>
            <a:off x="301954" y="422031"/>
            <a:ext cx="2860750" cy="3270738"/>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50000"/>
              </a:lnSpc>
              <a:spcBef>
                <a:spcPts val="0"/>
              </a:spcBef>
              <a:spcAft>
                <a:spcPts val="0"/>
              </a:spcAft>
              <a:buClr>
                <a:schemeClr val="lt1"/>
              </a:buClr>
              <a:buSzPct val="100000"/>
              <a:buFont typeface="Century Gothic"/>
              <a:buNone/>
            </a:pPr>
            <a:r>
              <a:rPr b="1" lang="en" sz="2300" u="sng">
                <a:solidFill>
                  <a:schemeClr val="lt1"/>
                </a:solidFill>
              </a:rPr>
              <a:t>CONCRETE</a:t>
            </a:r>
            <a:r>
              <a:rPr b="1" lang="en" sz="2100">
                <a:solidFill>
                  <a:schemeClr val="lt1"/>
                </a:solidFill>
              </a:rPr>
              <a:t> </a:t>
            </a:r>
            <a:r>
              <a:rPr lang="en" sz="2100">
                <a:solidFill>
                  <a:schemeClr val="lt1"/>
                </a:solidFill>
              </a:rPr>
              <a:t>writing involves using specific, precise language to paint a picture for your readers so that they can more easily understand your ideas.</a:t>
            </a:r>
            <a:endParaRPr/>
          </a:p>
        </p:txBody>
      </p:sp>
      <p:pic>
        <p:nvPicPr>
          <p:cNvPr descr="Image result for precise" id="399" name="Google Shape;399;p46"/>
          <p:cNvPicPr preferRelativeResize="0"/>
          <p:nvPr/>
        </p:nvPicPr>
        <p:blipFill rotWithShape="1">
          <a:blip r:embed="rId3">
            <a:alphaModFix/>
          </a:blip>
          <a:srcRect b="0" l="3144" r="14043" t="0"/>
          <a:stretch/>
        </p:blipFill>
        <p:spPr>
          <a:xfrm>
            <a:off x="3464657" y="8"/>
            <a:ext cx="5679343" cy="5143492"/>
          </a:xfrm>
          <a:prstGeom prst="rect">
            <a:avLst/>
          </a:prstGeom>
          <a:noFill/>
          <a:ln>
            <a:noFill/>
          </a:ln>
        </p:spPr>
      </p:pic>
      <p:sp>
        <p:nvSpPr>
          <p:cNvPr id="400" name="Google Shape;400;p46"/>
          <p:cNvSpPr txBox="1"/>
          <p:nvPr>
            <p:ph idx="1" type="body"/>
          </p:nvPr>
        </p:nvSpPr>
        <p:spPr>
          <a:xfrm>
            <a:off x="0" y="3925324"/>
            <a:ext cx="3830349" cy="774565"/>
          </a:xfrm>
          <a:prstGeom prst="rect">
            <a:avLst/>
          </a:prstGeom>
          <a:solidFill>
            <a:srgbClr val="3F739B"/>
          </a:solidFill>
          <a:ln>
            <a:noFill/>
          </a:ln>
        </p:spPr>
        <p:txBody>
          <a:bodyPr anchorCtr="0" anchor="t" bIns="34275" lIns="68575" spcFirstLastPara="1" rIns="68575" wrap="square" tIns="34275">
            <a:normAutofit/>
          </a:bodyPr>
          <a:lstStyle/>
          <a:p>
            <a:pPr indent="-254000" lvl="0" marL="254000" rtl="0" algn="l">
              <a:spcBef>
                <a:spcPts val="0"/>
              </a:spcBef>
              <a:spcAft>
                <a:spcPts val="0"/>
              </a:spcAft>
              <a:buClr>
                <a:srgbClr val="DAD6B1"/>
              </a:buClr>
              <a:buSzPts val="1800"/>
              <a:buChar char="🠶"/>
            </a:pPr>
            <a:r>
              <a:rPr lang="en" sz="1800"/>
              <a:t>How can we improve the precision of our writing?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04" name="Shape 404"/>
        <p:cNvGrpSpPr/>
        <p:nvPr/>
      </p:nvGrpSpPr>
      <p:grpSpPr>
        <a:xfrm>
          <a:off x="0" y="0"/>
          <a:ext cx="0" cy="0"/>
          <a:chOff x="0" y="0"/>
          <a:chExt cx="0" cy="0"/>
        </a:xfrm>
      </p:grpSpPr>
      <p:sp>
        <p:nvSpPr>
          <p:cNvPr id="405" name="Google Shape;405;p47"/>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406" name="Google Shape;406;p47"/>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47"/>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Be Concrete by</a:t>
            </a:r>
            <a:endParaRPr/>
          </a:p>
        </p:txBody>
      </p:sp>
      <p:sp>
        <p:nvSpPr>
          <p:cNvPr id="408" name="Google Shape;408;p47"/>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9" name="Google Shape;409;p47"/>
          <p:cNvSpPr txBox="1"/>
          <p:nvPr>
            <p:ph idx="1" type="body"/>
          </p:nvPr>
        </p:nvSpPr>
        <p:spPr>
          <a:xfrm>
            <a:off x="854242" y="1967948"/>
            <a:ext cx="7565858" cy="2465469"/>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latin typeface="Calibri"/>
                <a:ea typeface="Calibri"/>
                <a:cs typeface="Calibri"/>
                <a:sym typeface="Calibri"/>
              </a:rPr>
              <a:t>Avoiding abstract words – or if you must use them, define them using concrete examples </a:t>
            </a:r>
            <a:endParaRPr/>
          </a:p>
          <a:p>
            <a:pPr indent="-254000" lvl="0" marL="254000" rtl="0" algn="l">
              <a:spcBef>
                <a:spcPts val="800"/>
              </a:spcBef>
              <a:spcAft>
                <a:spcPts val="0"/>
              </a:spcAft>
              <a:buSzPts val="2400"/>
              <a:buChar char="🠶"/>
            </a:pPr>
            <a:r>
              <a:rPr lang="en" sz="2400">
                <a:latin typeface="Calibri"/>
                <a:ea typeface="Calibri"/>
                <a:cs typeface="Calibri"/>
                <a:sym typeface="Calibri"/>
              </a:rPr>
              <a:t>Find the most precise word to express your idea  </a:t>
            </a:r>
            <a:endParaRPr/>
          </a:p>
          <a:p>
            <a:pPr indent="-254000" lvl="0" marL="254000" rtl="0" algn="l">
              <a:spcBef>
                <a:spcPts val="800"/>
              </a:spcBef>
              <a:spcAft>
                <a:spcPts val="0"/>
              </a:spcAft>
              <a:buSzPts val="2400"/>
              <a:buChar char="🠶"/>
            </a:pPr>
            <a:r>
              <a:rPr lang="en" sz="2400">
                <a:latin typeface="Calibri"/>
                <a:ea typeface="Calibri"/>
                <a:cs typeface="Calibri"/>
                <a:sym typeface="Calibri"/>
              </a:rPr>
              <a:t>Use measurable terms whenever possible</a:t>
            </a:r>
            <a:endParaRPr/>
          </a:p>
          <a:p>
            <a:pPr indent="-254000" lvl="0" marL="254000" rtl="0" algn="l">
              <a:spcBef>
                <a:spcPts val="800"/>
              </a:spcBef>
              <a:spcAft>
                <a:spcPts val="0"/>
              </a:spcAft>
              <a:buSzPts val="2400"/>
              <a:buChar char="🠶"/>
            </a:pPr>
            <a:r>
              <a:rPr lang="en" sz="2400">
                <a:latin typeface="Calibri"/>
                <a:ea typeface="Calibri"/>
                <a:cs typeface="Calibri"/>
                <a:sym typeface="Calibri"/>
              </a:rPr>
              <a:t>Choose words that create pictures in the reader’s mind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413" name="Shape 413"/>
        <p:cNvGrpSpPr/>
        <p:nvPr/>
      </p:nvGrpSpPr>
      <p:grpSpPr>
        <a:xfrm>
          <a:off x="0" y="0"/>
          <a:ext cx="0" cy="0"/>
          <a:chOff x="0" y="0"/>
          <a:chExt cx="0" cy="0"/>
        </a:xfrm>
      </p:grpSpPr>
      <p:grpSp>
        <p:nvGrpSpPr>
          <p:cNvPr id="414" name="Google Shape;414;p48"/>
          <p:cNvGrpSpPr/>
          <p:nvPr/>
        </p:nvGrpSpPr>
        <p:grpSpPr>
          <a:xfrm>
            <a:off x="7" y="171450"/>
            <a:ext cx="2138642" cy="4978969"/>
            <a:chOff x="2487613" y="285750"/>
            <a:chExt cx="2428875" cy="5654676"/>
          </a:xfrm>
        </p:grpSpPr>
        <p:sp>
          <p:nvSpPr>
            <p:cNvPr id="415" name="Google Shape;415;p4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6" name="Google Shape;416;p4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7" name="Google Shape;417;p4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8" name="Google Shape;418;p4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9" name="Google Shape;419;p4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0" name="Google Shape;420;p4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1" name="Google Shape;421;p4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2" name="Google Shape;422;p4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3" name="Google Shape;423;p4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4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4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6" name="Google Shape;426;p4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427" name="Google Shape;427;p48"/>
          <p:cNvGrpSpPr/>
          <p:nvPr/>
        </p:nvGrpSpPr>
        <p:grpSpPr>
          <a:xfrm>
            <a:off x="20418" y="118"/>
            <a:ext cx="1767506" cy="5139822"/>
            <a:chOff x="6627813" y="195610"/>
            <a:chExt cx="1952625" cy="5678141"/>
          </a:xfrm>
        </p:grpSpPr>
        <p:sp>
          <p:nvSpPr>
            <p:cNvPr id="428" name="Google Shape;428;p48"/>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9" name="Google Shape;429;p4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0" name="Google Shape;430;p4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1" name="Google Shape;431;p4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2" name="Google Shape;432;p4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3" name="Google Shape;433;p4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4" name="Google Shape;434;p4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5" name="Google Shape;435;p4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6" name="Google Shape;436;p4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7" name="Google Shape;437;p4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8" name="Google Shape;438;p4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9" name="Google Shape;439;p4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40" name="Google Shape;440;p48"/>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48"/>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2" name="Google Shape;442;p48"/>
          <p:cNvSpPr/>
          <p:nvPr/>
        </p:nvSpPr>
        <p:spPr>
          <a:xfrm>
            <a:off x="0" y="-1"/>
            <a:ext cx="9141714" cy="5143501"/>
          </a:xfrm>
          <a:prstGeom prst="rect">
            <a:avLst/>
          </a:prstGeom>
          <a:gradFill>
            <a:gsLst>
              <a:gs pos="0">
                <a:schemeClr val="lt1"/>
              </a:gs>
              <a:gs pos="100000">
                <a:srgbClr val="F6F6F6"/>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443" name="Google Shape;443;p48"/>
          <p:cNvSpPr/>
          <p:nvPr/>
        </p:nvSpPr>
        <p:spPr>
          <a:xfrm>
            <a:off x="-1" y="0"/>
            <a:ext cx="3479800" cy="5143500"/>
          </a:xfrm>
          <a:prstGeom prst="rect">
            <a:avLst/>
          </a:prstGeom>
          <a:solidFill>
            <a:srgbClr val="313829">
              <a:alpha val="8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4" name="Google Shape;444;p48"/>
          <p:cNvSpPr txBox="1"/>
          <p:nvPr>
            <p:ph type="title"/>
          </p:nvPr>
        </p:nvSpPr>
        <p:spPr>
          <a:xfrm>
            <a:off x="322822" y="171450"/>
            <a:ext cx="2906152" cy="3420230"/>
          </a:xfrm>
          <a:prstGeom prst="rect">
            <a:avLst/>
          </a:prstGeom>
          <a:noFill/>
          <a:ln>
            <a:noFill/>
          </a:ln>
        </p:spPr>
        <p:txBody>
          <a:bodyPr anchorCtr="0" anchor="b" bIns="34275" lIns="68575" spcFirstLastPara="1" rIns="68575" wrap="square" tIns="34275">
            <a:noAutofit/>
          </a:bodyPr>
          <a:lstStyle/>
          <a:p>
            <a:pPr indent="0" lvl="0" marL="0" rtl="0" algn="l">
              <a:lnSpc>
                <a:spcPct val="150000"/>
              </a:lnSpc>
              <a:spcBef>
                <a:spcPts val="0"/>
              </a:spcBef>
              <a:spcAft>
                <a:spcPts val="0"/>
              </a:spcAft>
              <a:buClr>
                <a:schemeClr val="lt1"/>
              </a:buClr>
              <a:buSzPts val="2100"/>
              <a:buFont typeface="Century Gothic"/>
              <a:buNone/>
            </a:pPr>
            <a:r>
              <a:rPr b="1" lang="en" sz="2100" u="sng">
                <a:solidFill>
                  <a:schemeClr val="lt1"/>
                </a:solidFill>
              </a:rPr>
              <a:t>CORRECT</a:t>
            </a:r>
            <a:r>
              <a:rPr b="1" lang="en" sz="2100">
                <a:solidFill>
                  <a:schemeClr val="lt1"/>
                </a:solidFill>
              </a:rPr>
              <a:t> </a:t>
            </a:r>
            <a:r>
              <a:rPr lang="en" sz="2100">
                <a:solidFill>
                  <a:schemeClr val="lt1"/>
                </a:solidFill>
              </a:rPr>
              <a:t>writing, in terms of both grammar and factual accuracy, can determine your effectiveness and credibility.</a:t>
            </a:r>
            <a:endParaRPr sz="1800">
              <a:solidFill>
                <a:schemeClr val="lt1"/>
              </a:solidFill>
              <a:latin typeface="Calibri"/>
              <a:ea typeface="Calibri"/>
              <a:cs typeface="Calibri"/>
              <a:sym typeface="Calibri"/>
            </a:endParaRPr>
          </a:p>
        </p:txBody>
      </p:sp>
      <p:sp>
        <p:nvSpPr>
          <p:cNvPr id="445" name="Google Shape;445;p48"/>
          <p:cNvSpPr/>
          <p:nvPr/>
        </p:nvSpPr>
        <p:spPr>
          <a:xfrm>
            <a:off x="0" y="3774755"/>
            <a:ext cx="4053017" cy="642785"/>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446" name="Google Shape;446;p48"/>
          <p:cNvSpPr txBox="1"/>
          <p:nvPr>
            <p:ph idx="1" type="body"/>
          </p:nvPr>
        </p:nvSpPr>
        <p:spPr>
          <a:xfrm>
            <a:off x="105034" y="3815825"/>
            <a:ext cx="3688341" cy="57805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800"/>
              <a:buNone/>
            </a:pPr>
            <a:r>
              <a:rPr lang="en" sz="1800">
                <a:solidFill>
                  <a:srgbClr val="FEFFFF"/>
                </a:solidFill>
              </a:rPr>
              <a:t>How can we improve the correctness of our writing?</a:t>
            </a:r>
            <a:endParaRPr/>
          </a:p>
        </p:txBody>
      </p:sp>
      <p:pic>
        <p:nvPicPr>
          <p:cNvPr descr="Checkmark" id="447" name="Google Shape;447;p48"/>
          <p:cNvPicPr preferRelativeResize="0"/>
          <p:nvPr/>
        </p:nvPicPr>
        <p:blipFill rotWithShape="1">
          <a:blip r:embed="rId3">
            <a:alphaModFix/>
          </a:blip>
          <a:srcRect b="0" l="0" r="0" t="0"/>
          <a:stretch/>
        </p:blipFill>
        <p:spPr>
          <a:xfrm>
            <a:off x="4748440" y="552018"/>
            <a:ext cx="3697851" cy="3697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51" name="Shape 451"/>
        <p:cNvGrpSpPr/>
        <p:nvPr/>
      </p:nvGrpSpPr>
      <p:grpSpPr>
        <a:xfrm>
          <a:off x="0" y="0"/>
          <a:ext cx="0" cy="0"/>
          <a:chOff x="0" y="0"/>
          <a:chExt cx="0" cy="0"/>
        </a:xfrm>
      </p:grpSpPr>
      <p:sp>
        <p:nvSpPr>
          <p:cNvPr id="452" name="Google Shape;452;p49"/>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453" name="Google Shape;453;p49"/>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4" name="Google Shape;454;p49"/>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Be Correct by</a:t>
            </a:r>
            <a:endParaRPr/>
          </a:p>
        </p:txBody>
      </p:sp>
      <p:sp>
        <p:nvSpPr>
          <p:cNvPr id="455" name="Google Shape;455;p4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6" name="Google Shape;456;p49"/>
          <p:cNvSpPr txBox="1"/>
          <p:nvPr>
            <p:ph idx="1" type="body"/>
          </p:nvPr>
        </p:nvSpPr>
        <p:spPr>
          <a:xfrm>
            <a:off x="854242" y="1967948"/>
            <a:ext cx="7565858" cy="2465469"/>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SzPts val="2700"/>
              <a:buChar char="🠶"/>
            </a:pPr>
            <a:r>
              <a:rPr lang="en" sz="2700">
                <a:latin typeface="Calibri"/>
                <a:ea typeface="Calibri"/>
                <a:cs typeface="Calibri"/>
                <a:sym typeface="Calibri"/>
              </a:rPr>
              <a:t>Checking your facts and verifying information before passing it along</a:t>
            </a:r>
            <a:endParaRPr/>
          </a:p>
          <a:p>
            <a:pPr indent="-247650" lvl="0" marL="254000" rtl="0" algn="l">
              <a:spcBef>
                <a:spcPts val="800"/>
              </a:spcBef>
              <a:spcAft>
                <a:spcPts val="0"/>
              </a:spcAft>
              <a:buSzPts val="2700"/>
              <a:buChar char="🠶"/>
            </a:pPr>
            <a:r>
              <a:rPr lang="en" sz="2700">
                <a:latin typeface="Calibri"/>
                <a:ea typeface="Calibri"/>
                <a:cs typeface="Calibri"/>
                <a:sym typeface="Calibri"/>
              </a:rPr>
              <a:t>Using reliable sources for information</a:t>
            </a:r>
            <a:endParaRPr/>
          </a:p>
          <a:p>
            <a:pPr indent="-247650" lvl="0" marL="254000" rtl="0" algn="l">
              <a:spcBef>
                <a:spcPts val="800"/>
              </a:spcBef>
              <a:spcAft>
                <a:spcPts val="0"/>
              </a:spcAft>
              <a:buSzPts val="2700"/>
              <a:buChar char="🠶"/>
            </a:pPr>
            <a:r>
              <a:rPr lang="en" sz="2700">
                <a:latin typeface="Calibri"/>
                <a:ea typeface="Calibri"/>
                <a:cs typeface="Calibri"/>
                <a:sym typeface="Calibri"/>
              </a:rPr>
              <a:t>Reviewing grammar rules as necessary</a:t>
            </a:r>
            <a:endParaRPr/>
          </a:p>
          <a:p>
            <a:pPr indent="-247650" lvl="0" marL="254000" rtl="0" algn="l">
              <a:spcBef>
                <a:spcPts val="800"/>
              </a:spcBef>
              <a:spcAft>
                <a:spcPts val="0"/>
              </a:spcAft>
              <a:buSzPts val="2700"/>
              <a:buChar char="🠶"/>
            </a:pPr>
            <a:r>
              <a:rPr lang="en" sz="2700">
                <a:latin typeface="Calibri"/>
                <a:ea typeface="Calibri"/>
                <a:cs typeface="Calibri"/>
                <a:sym typeface="Calibri"/>
              </a:rPr>
              <a:t>Having a peer review what you have written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460" name="Shape 460"/>
        <p:cNvGrpSpPr/>
        <p:nvPr/>
      </p:nvGrpSpPr>
      <p:grpSpPr>
        <a:xfrm>
          <a:off x="0" y="0"/>
          <a:ext cx="0" cy="0"/>
          <a:chOff x="0" y="0"/>
          <a:chExt cx="0" cy="0"/>
        </a:xfrm>
      </p:grpSpPr>
      <p:grpSp>
        <p:nvGrpSpPr>
          <p:cNvPr id="461" name="Google Shape;461;p50"/>
          <p:cNvGrpSpPr/>
          <p:nvPr/>
        </p:nvGrpSpPr>
        <p:grpSpPr>
          <a:xfrm>
            <a:off x="7" y="171450"/>
            <a:ext cx="2138642" cy="4978969"/>
            <a:chOff x="2487613" y="285750"/>
            <a:chExt cx="2428875" cy="5654676"/>
          </a:xfrm>
        </p:grpSpPr>
        <p:sp>
          <p:nvSpPr>
            <p:cNvPr id="462" name="Google Shape;462;p5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5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4" name="Google Shape;464;p5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5" name="Google Shape;465;p5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6" name="Google Shape;466;p5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7" name="Google Shape;467;p5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8" name="Google Shape;468;p5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9" name="Google Shape;469;p5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0" name="Google Shape;470;p5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1" name="Google Shape;471;p5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2" name="Google Shape;472;p5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3" name="Google Shape;473;p5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474" name="Google Shape;474;p50"/>
          <p:cNvGrpSpPr/>
          <p:nvPr/>
        </p:nvGrpSpPr>
        <p:grpSpPr>
          <a:xfrm>
            <a:off x="20418" y="118"/>
            <a:ext cx="1767506" cy="5139822"/>
            <a:chOff x="6627813" y="195610"/>
            <a:chExt cx="1952625" cy="5678141"/>
          </a:xfrm>
        </p:grpSpPr>
        <p:sp>
          <p:nvSpPr>
            <p:cNvPr id="475" name="Google Shape;475;p50"/>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6" name="Google Shape;476;p5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7" name="Google Shape;477;p5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5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9" name="Google Shape;479;p5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0" name="Google Shape;480;p5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1" name="Google Shape;481;p5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2" name="Google Shape;482;p5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3" name="Google Shape;483;p5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4" name="Google Shape;484;p5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5" name="Google Shape;485;p5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6" name="Google Shape;486;p5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487" name="Google Shape;487;p50"/>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8" name="Google Shape;488;p50"/>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9" name="Google Shape;489;p50"/>
          <p:cNvSpPr/>
          <p:nvPr/>
        </p:nvSpPr>
        <p:spPr>
          <a:xfrm>
            <a:off x="0" y="-1"/>
            <a:ext cx="9141714" cy="5143501"/>
          </a:xfrm>
          <a:prstGeom prst="rect">
            <a:avLst/>
          </a:prstGeom>
          <a:gradFill>
            <a:gsLst>
              <a:gs pos="0">
                <a:schemeClr val="lt1"/>
              </a:gs>
              <a:gs pos="100000">
                <a:srgbClr val="F6F6F6"/>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490" name="Google Shape;490;p50"/>
          <p:cNvSpPr/>
          <p:nvPr/>
        </p:nvSpPr>
        <p:spPr>
          <a:xfrm>
            <a:off x="-1" y="0"/>
            <a:ext cx="3479800" cy="5143500"/>
          </a:xfrm>
          <a:prstGeom prst="rect">
            <a:avLst/>
          </a:prstGeom>
          <a:solidFill>
            <a:srgbClr val="313829">
              <a:alpha val="8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1" name="Google Shape;491;p50"/>
          <p:cNvSpPr txBox="1"/>
          <p:nvPr>
            <p:ph type="title"/>
          </p:nvPr>
        </p:nvSpPr>
        <p:spPr>
          <a:xfrm>
            <a:off x="322823" y="445168"/>
            <a:ext cx="2834153" cy="3146511"/>
          </a:xfrm>
          <a:prstGeom prst="rect">
            <a:avLst/>
          </a:prstGeom>
          <a:noFill/>
          <a:ln>
            <a:noFill/>
          </a:ln>
        </p:spPr>
        <p:txBody>
          <a:bodyPr anchorCtr="0" anchor="b" bIns="34275" lIns="68575" spcFirstLastPara="1" rIns="68575" wrap="square" tIns="34275">
            <a:noAutofit/>
          </a:bodyPr>
          <a:lstStyle/>
          <a:p>
            <a:pPr indent="0" lvl="0" marL="0" rtl="0" algn="l">
              <a:lnSpc>
                <a:spcPct val="150000"/>
              </a:lnSpc>
              <a:spcBef>
                <a:spcPts val="0"/>
              </a:spcBef>
              <a:spcAft>
                <a:spcPts val="0"/>
              </a:spcAft>
              <a:buClr>
                <a:schemeClr val="lt1"/>
              </a:buClr>
              <a:buSzPts val="2100"/>
              <a:buFont typeface="Century Gothic"/>
              <a:buNone/>
            </a:pPr>
            <a:r>
              <a:rPr b="1" lang="en" sz="2100" u="sng">
                <a:solidFill>
                  <a:schemeClr val="lt1"/>
                </a:solidFill>
                <a:latin typeface="Century Gothic"/>
                <a:ea typeface="Century Gothic"/>
                <a:cs typeface="Century Gothic"/>
                <a:sym typeface="Century Gothic"/>
              </a:rPr>
              <a:t>Courteous</a:t>
            </a:r>
            <a:r>
              <a:rPr lang="en" sz="1800">
                <a:solidFill>
                  <a:schemeClr val="lt1"/>
                </a:solidFill>
                <a:latin typeface="Century Gothic"/>
                <a:ea typeface="Century Gothic"/>
                <a:cs typeface="Century Gothic"/>
                <a:sym typeface="Century Gothic"/>
              </a:rPr>
              <a:t> communication is user-friendly, constructive, tactful, open, and honest. It is mindful of potential cultural or social differences.</a:t>
            </a:r>
            <a:endParaRPr sz="1800">
              <a:solidFill>
                <a:schemeClr val="lt1"/>
              </a:solidFill>
              <a:latin typeface="Century Gothic"/>
              <a:ea typeface="Century Gothic"/>
              <a:cs typeface="Century Gothic"/>
              <a:sym typeface="Century Gothic"/>
            </a:endParaRPr>
          </a:p>
        </p:txBody>
      </p:sp>
      <p:sp>
        <p:nvSpPr>
          <p:cNvPr id="492" name="Google Shape;492;p50"/>
          <p:cNvSpPr/>
          <p:nvPr/>
        </p:nvSpPr>
        <p:spPr>
          <a:xfrm>
            <a:off x="0" y="3774755"/>
            <a:ext cx="4053017" cy="642785"/>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493" name="Google Shape;493;p50"/>
          <p:cNvSpPr txBox="1"/>
          <p:nvPr>
            <p:ph idx="1" type="body"/>
          </p:nvPr>
        </p:nvSpPr>
        <p:spPr>
          <a:xfrm>
            <a:off x="105034" y="3815825"/>
            <a:ext cx="3688341" cy="57805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800"/>
              <a:buNone/>
            </a:pPr>
            <a:r>
              <a:rPr lang="en" sz="1800">
                <a:solidFill>
                  <a:srgbClr val="FEFFFF"/>
                </a:solidFill>
              </a:rPr>
              <a:t>How can we improve the courtesy of our writing?</a:t>
            </a:r>
            <a:endParaRPr/>
          </a:p>
        </p:txBody>
      </p:sp>
      <p:pic>
        <p:nvPicPr>
          <p:cNvPr descr="thumb image" id="494" name="Google Shape;494;p50"/>
          <p:cNvPicPr preferRelativeResize="0"/>
          <p:nvPr/>
        </p:nvPicPr>
        <p:blipFill rotWithShape="1">
          <a:blip r:embed="rId3">
            <a:alphaModFix/>
          </a:blip>
          <a:srcRect b="0" l="0" r="0" t="0"/>
          <a:stretch/>
        </p:blipFill>
        <p:spPr>
          <a:xfrm>
            <a:off x="4432452" y="1195109"/>
            <a:ext cx="3756610" cy="25796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2EAF0"/>
            </a:gs>
            <a:gs pos="100000">
              <a:srgbClr val="B8C7D3"/>
            </a:gs>
          </a:gsLst>
          <a:path path="circle">
            <a:fillToRect b="50%" l="50%" r="50%" t="50%"/>
          </a:path>
          <a:tileRect/>
        </a:gradFill>
      </p:bgPr>
    </p:bg>
    <p:spTree>
      <p:nvGrpSpPr>
        <p:cNvPr id="254" name="Shape 254"/>
        <p:cNvGrpSpPr/>
        <p:nvPr/>
      </p:nvGrpSpPr>
      <p:grpSpPr>
        <a:xfrm>
          <a:off x="0" y="0"/>
          <a:ext cx="0" cy="0"/>
          <a:chOff x="0" y="0"/>
          <a:chExt cx="0" cy="0"/>
        </a:xfrm>
      </p:grpSpPr>
      <p:sp>
        <p:nvSpPr>
          <p:cNvPr id="255" name="Google Shape;255;p33"/>
          <p:cNvSpPr txBox="1"/>
          <p:nvPr>
            <p:ph type="ctrTitle"/>
          </p:nvPr>
        </p:nvSpPr>
        <p:spPr>
          <a:xfrm>
            <a:off x="1167803" y="1188414"/>
            <a:ext cx="6824441" cy="1902938"/>
          </a:xfrm>
          <a:prstGeom prst="rect">
            <a:avLst/>
          </a:prstGeom>
          <a:noFill/>
          <a:ln>
            <a:noFill/>
          </a:ln>
        </p:spPr>
        <p:txBody>
          <a:bodyPr anchorCtr="0" anchor="ctr" bIns="34275" lIns="68575" spcFirstLastPara="1" rIns="68575" wrap="square" tIns="34275">
            <a:normAutofit fontScale="90000"/>
          </a:bodyPr>
          <a:lstStyle/>
          <a:p>
            <a:pPr indent="0" lvl="0" marL="0" rtl="0" algn="ctr">
              <a:spcBef>
                <a:spcPts val="0"/>
              </a:spcBef>
              <a:spcAft>
                <a:spcPts val="0"/>
              </a:spcAft>
              <a:buClr>
                <a:srgbClr val="454545"/>
              </a:buClr>
              <a:buSzPct val="100000"/>
              <a:buFont typeface="Century Gothic"/>
              <a:buNone/>
            </a:pPr>
            <a:r>
              <a:rPr lang="en" sz="5400">
                <a:solidFill>
                  <a:srgbClr val="454545"/>
                </a:solidFill>
              </a:rPr>
              <a:t>The 7 C’s of Effective Technical Writing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498" name="Shape 498"/>
        <p:cNvGrpSpPr/>
        <p:nvPr/>
      </p:nvGrpSpPr>
      <p:grpSpPr>
        <a:xfrm>
          <a:off x="0" y="0"/>
          <a:ext cx="0" cy="0"/>
          <a:chOff x="0" y="0"/>
          <a:chExt cx="0" cy="0"/>
        </a:xfrm>
      </p:grpSpPr>
      <p:sp>
        <p:nvSpPr>
          <p:cNvPr id="499" name="Google Shape;499;p51"/>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00" name="Google Shape;500;p51"/>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1" name="Google Shape;501;p51"/>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Be Courteous by</a:t>
            </a:r>
            <a:endParaRPr/>
          </a:p>
        </p:txBody>
      </p:sp>
      <p:sp>
        <p:nvSpPr>
          <p:cNvPr id="502" name="Google Shape;502;p51"/>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3" name="Google Shape;503;p51"/>
          <p:cNvSpPr txBox="1"/>
          <p:nvPr>
            <p:ph idx="1" type="body"/>
          </p:nvPr>
        </p:nvSpPr>
        <p:spPr>
          <a:xfrm>
            <a:off x="854243" y="1967947"/>
            <a:ext cx="7565858" cy="2700305"/>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latin typeface="Calibri"/>
                <a:ea typeface="Calibri"/>
                <a:cs typeface="Calibri"/>
                <a:sym typeface="Calibri"/>
              </a:rPr>
              <a:t>Taking the time to understand your audience and their needs (for content, language, style, and format)</a:t>
            </a:r>
            <a:endParaRPr/>
          </a:p>
          <a:p>
            <a:pPr indent="-254000" lvl="0" marL="254000" rtl="0" algn="l">
              <a:spcBef>
                <a:spcPts val="800"/>
              </a:spcBef>
              <a:spcAft>
                <a:spcPts val="0"/>
              </a:spcAft>
              <a:buSzPts val="2400"/>
              <a:buChar char="🠶"/>
            </a:pPr>
            <a:r>
              <a:rPr lang="en" sz="2400">
                <a:latin typeface="Calibri"/>
                <a:ea typeface="Calibri"/>
                <a:cs typeface="Calibri"/>
                <a:sym typeface="Calibri"/>
              </a:rPr>
              <a:t>Designing user-friendly documents</a:t>
            </a:r>
            <a:endParaRPr/>
          </a:p>
          <a:p>
            <a:pPr indent="-254000" lvl="0" marL="254000" rtl="0" algn="l">
              <a:spcBef>
                <a:spcPts val="800"/>
              </a:spcBef>
              <a:spcAft>
                <a:spcPts val="0"/>
              </a:spcAft>
              <a:buSzPts val="2400"/>
              <a:buChar char="🠶"/>
            </a:pPr>
            <a:r>
              <a:rPr lang="en" sz="2400">
                <a:latin typeface="Calibri"/>
                <a:ea typeface="Calibri"/>
                <a:cs typeface="Calibri"/>
                <a:sym typeface="Calibri"/>
              </a:rPr>
              <a:t>Being constructive, tactful, open, and honest</a:t>
            </a:r>
            <a:endParaRPr/>
          </a:p>
          <a:p>
            <a:pPr indent="-254000" lvl="0" marL="254000" rtl="0" algn="l">
              <a:spcBef>
                <a:spcPts val="800"/>
              </a:spcBef>
              <a:spcAft>
                <a:spcPts val="0"/>
              </a:spcAft>
              <a:buSzPts val="2400"/>
              <a:buChar char="🠶"/>
            </a:pPr>
            <a:r>
              <a:rPr lang="en" sz="2400">
                <a:latin typeface="Calibri"/>
                <a:ea typeface="Calibri"/>
                <a:cs typeface="Calibri"/>
                <a:sym typeface="Calibri"/>
              </a:rPr>
              <a:t>Being mindful of cultural and social differences</a:t>
            </a:r>
            <a:endParaRPr/>
          </a:p>
          <a:p>
            <a:pPr indent="-254000" lvl="0" marL="254000" rtl="0" algn="l">
              <a:spcBef>
                <a:spcPts val="800"/>
              </a:spcBef>
              <a:spcAft>
                <a:spcPts val="0"/>
              </a:spcAft>
              <a:buSzPts val="2400"/>
              <a:buChar char="🠶"/>
            </a:pPr>
            <a:r>
              <a:rPr lang="en" sz="2400">
                <a:latin typeface="Calibri"/>
                <a:ea typeface="Calibri"/>
                <a:cs typeface="Calibri"/>
                <a:sym typeface="Calibri"/>
              </a:rPr>
              <a:t>Using gender-neutral language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6F6F6"/>
            </a:gs>
          </a:gsLst>
          <a:path path="circle">
            <a:fillToRect b="100%" r="100%"/>
          </a:path>
          <a:tileRect l="-100%" t="-100%"/>
        </a:gradFill>
      </p:bgPr>
    </p:bg>
    <p:spTree>
      <p:nvGrpSpPr>
        <p:cNvPr id="508" name="Shape 508"/>
        <p:cNvGrpSpPr/>
        <p:nvPr/>
      </p:nvGrpSpPr>
      <p:grpSpPr>
        <a:xfrm>
          <a:off x="0" y="0"/>
          <a:ext cx="0" cy="0"/>
          <a:chOff x="0" y="0"/>
          <a:chExt cx="0" cy="0"/>
        </a:xfrm>
      </p:grpSpPr>
      <p:grpSp>
        <p:nvGrpSpPr>
          <p:cNvPr id="509" name="Google Shape;509;p52"/>
          <p:cNvGrpSpPr/>
          <p:nvPr/>
        </p:nvGrpSpPr>
        <p:grpSpPr>
          <a:xfrm>
            <a:off x="7" y="171450"/>
            <a:ext cx="2138642" cy="4978969"/>
            <a:chOff x="2487613" y="285750"/>
            <a:chExt cx="2428875" cy="5654676"/>
          </a:xfrm>
        </p:grpSpPr>
        <p:sp>
          <p:nvSpPr>
            <p:cNvPr id="510" name="Google Shape;510;p5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1" name="Google Shape;511;p5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2" name="Google Shape;512;p5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3" name="Google Shape;513;p5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4" name="Google Shape;514;p5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5" name="Google Shape;515;p5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6" name="Google Shape;516;p5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5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8" name="Google Shape;518;p5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9" name="Google Shape;519;p5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5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5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22" name="Google Shape;522;p52"/>
          <p:cNvGrpSpPr/>
          <p:nvPr/>
        </p:nvGrpSpPr>
        <p:grpSpPr>
          <a:xfrm>
            <a:off x="20418" y="118"/>
            <a:ext cx="1767506" cy="5139822"/>
            <a:chOff x="6627813" y="195610"/>
            <a:chExt cx="1952625" cy="5678141"/>
          </a:xfrm>
        </p:grpSpPr>
        <p:sp>
          <p:nvSpPr>
            <p:cNvPr id="523" name="Google Shape;523;p52"/>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4" name="Google Shape;524;p5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5" name="Google Shape;525;p5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6" name="Google Shape;526;p5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7" name="Google Shape;527;p5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8" name="Google Shape;528;p5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9" name="Google Shape;529;p5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0" name="Google Shape;530;p5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1" name="Google Shape;531;p5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2" name="Google Shape;532;p5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5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4" name="Google Shape;534;p5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535" name="Google Shape;535;p52"/>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6" name="Google Shape;536;p52"/>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7" name="Google Shape;537;p52"/>
          <p:cNvSpPr/>
          <p:nvPr/>
        </p:nvSpPr>
        <p:spPr>
          <a:xfrm>
            <a:off x="0" y="-1"/>
            <a:ext cx="9141714" cy="5143501"/>
          </a:xfrm>
          <a:prstGeom prst="rect">
            <a:avLst/>
          </a:prstGeom>
          <a:gradFill>
            <a:gsLst>
              <a:gs pos="0">
                <a:schemeClr val="lt1"/>
              </a:gs>
              <a:gs pos="100000">
                <a:srgbClr val="F6F6F6"/>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38" name="Google Shape;538;p52"/>
          <p:cNvSpPr/>
          <p:nvPr/>
        </p:nvSpPr>
        <p:spPr>
          <a:xfrm>
            <a:off x="-1" y="0"/>
            <a:ext cx="3479800" cy="5143500"/>
          </a:xfrm>
          <a:prstGeom prst="rect">
            <a:avLst/>
          </a:prstGeom>
          <a:solidFill>
            <a:srgbClr val="313829">
              <a:alpha val="8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9" name="Google Shape;539;p52"/>
          <p:cNvSpPr txBox="1"/>
          <p:nvPr>
            <p:ph type="title"/>
          </p:nvPr>
        </p:nvSpPr>
        <p:spPr>
          <a:xfrm>
            <a:off x="322823" y="445168"/>
            <a:ext cx="2834153" cy="3146511"/>
          </a:xfrm>
          <a:prstGeom prst="rect">
            <a:avLst/>
          </a:prstGeom>
          <a:noFill/>
          <a:ln>
            <a:noFill/>
          </a:ln>
        </p:spPr>
        <p:txBody>
          <a:bodyPr anchorCtr="0" anchor="b" bIns="34275" lIns="68575" spcFirstLastPara="1" rIns="68575" wrap="square" tIns="34275">
            <a:noAutofit/>
          </a:bodyPr>
          <a:lstStyle/>
          <a:p>
            <a:pPr indent="0" lvl="0" marL="0" rtl="0" algn="l">
              <a:lnSpc>
                <a:spcPct val="150000"/>
              </a:lnSpc>
              <a:spcBef>
                <a:spcPts val="0"/>
              </a:spcBef>
              <a:spcAft>
                <a:spcPts val="0"/>
              </a:spcAft>
              <a:buClr>
                <a:schemeClr val="lt1"/>
              </a:buClr>
              <a:buSzPts val="2100"/>
              <a:buFont typeface="Century Gothic"/>
              <a:buNone/>
            </a:pPr>
            <a:r>
              <a:rPr b="1" lang="en" sz="2100" u="sng">
                <a:solidFill>
                  <a:schemeClr val="lt1"/>
                </a:solidFill>
                <a:latin typeface="Century Gothic"/>
                <a:ea typeface="Century Gothic"/>
                <a:cs typeface="Century Gothic"/>
                <a:sym typeface="Century Gothic"/>
              </a:rPr>
              <a:t>Complete</a:t>
            </a:r>
            <a:r>
              <a:rPr b="1" lang="en" sz="2100">
                <a:solidFill>
                  <a:schemeClr val="lt1"/>
                </a:solidFill>
                <a:latin typeface="Century Gothic"/>
                <a:ea typeface="Century Gothic"/>
                <a:cs typeface="Century Gothic"/>
                <a:sym typeface="Century Gothic"/>
              </a:rPr>
              <a:t> </a:t>
            </a:r>
            <a:r>
              <a:rPr lang="en" sz="1800">
                <a:solidFill>
                  <a:schemeClr val="lt1"/>
                </a:solidFill>
                <a:latin typeface="Century Gothic"/>
                <a:ea typeface="Century Gothic"/>
                <a:cs typeface="Century Gothic"/>
                <a:sym typeface="Century Gothic"/>
              </a:rPr>
              <a:t>communication includes all requested information, meets all requirements, and answers all relevant questions.</a:t>
            </a:r>
            <a:endParaRPr sz="1800">
              <a:solidFill>
                <a:schemeClr val="lt1"/>
              </a:solidFill>
              <a:latin typeface="Century Gothic"/>
              <a:ea typeface="Century Gothic"/>
              <a:cs typeface="Century Gothic"/>
              <a:sym typeface="Century Gothic"/>
            </a:endParaRPr>
          </a:p>
        </p:txBody>
      </p:sp>
      <p:sp>
        <p:nvSpPr>
          <p:cNvPr id="540" name="Google Shape;540;p52"/>
          <p:cNvSpPr/>
          <p:nvPr/>
        </p:nvSpPr>
        <p:spPr>
          <a:xfrm>
            <a:off x="0" y="3774755"/>
            <a:ext cx="4053017" cy="642785"/>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541" name="Google Shape;541;p52"/>
          <p:cNvSpPr txBox="1"/>
          <p:nvPr>
            <p:ph idx="1" type="body"/>
          </p:nvPr>
        </p:nvSpPr>
        <p:spPr>
          <a:xfrm>
            <a:off x="105034" y="3815825"/>
            <a:ext cx="3688341" cy="57805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800"/>
              <a:buNone/>
            </a:pPr>
            <a:r>
              <a:rPr lang="en" sz="1800">
                <a:solidFill>
                  <a:srgbClr val="FEFFFF"/>
                </a:solidFill>
              </a:rPr>
              <a:t>How can we improve the completeness of our writing?</a:t>
            </a:r>
            <a:endParaRPr/>
          </a:p>
        </p:txBody>
      </p:sp>
      <p:pic>
        <p:nvPicPr>
          <p:cNvPr descr="Image result for 100% complete" id="542" name="Google Shape;542;p52"/>
          <p:cNvPicPr preferRelativeResize="0"/>
          <p:nvPr/>
        </p:nvPicPr>
        <p:blipFill rotWithShape="1">
          <a:blip r:embed="rId3">
            <a:alphaModFix/>
          </a:blip>
          <a:srcRect b="0" l="0" r="0" t="0"/>
          <a:stretch/>
        </p:blipFill>
        <p:spPr>
          <a:xfrm>
            <a:off x="4570857" y="595673"/>
            <a:ext cx="3733800" cy="373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546" name="Shape 546"/>
        <p:cNvGrpSpPr/>
        <p:nvPr/>
      </p:nvGrpSpPr>
      <p:grpSpPr>
        <a:xfrm>
          <a:off x="0" y="0"/>
          <a:ext cx="0" cy="0"/>
          <a:chOff x="0" y="0"/>
          <a:chExt cx="0" cy="0"/>
        </a:xfrm>
      </p:grpSpPr>
      <p:sp>
        <p:nvSpPr>
          <p:cNvPr id="547" name="Google Shape;547;p53"/>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48" name="Google Shape;548;p53"/>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9" name="Google Shape;549;p53"/>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Be Complete by</a:t>
            </a:r>
            <a:endParaRPr/>
          </a:p>
        </p:txBody>
      </p:sp>
      <p:sp>
        <p:nvSpPr>
          <p:cNvPr id="550" name="Google Shape;550;p53"/>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53"/>
          <p:cNvSpPr txBox="1"/>
          <p:nvPr>
            <p:ph idx="1" type="body"/>
          </p:nvPr>
        </p:nvSpPr>
        <p:spPr>
          <a:xfrm>
            <a:off x="854243" y="1967947"/>
            <a:ext cx="7565858" cy="2700305"/>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2400"/>
              <a:buChar char="🠶"/>
            </a:pPr>
            <a:r>
              <a:rPr lang="en" sz="2400">
                <a:latin typeface="Calibri"/>
                <a:ea typeface="Calibri"/>
                <a:cs typeface="Calibri"/>
                <a:sym typeface="Calibri"/>
              </a:rPr>
              <a:t>Re-checking requirements and specifications before submitting work</a:t>
            </a:r>
            <a:endParaRPr/>
          </a:p>
          <a:p>
            <a:pPr indent="-254000" lvl="0" marL="254000" rtl="0" algn="l">
              <a:spcBef>
                <a:spcPts val="800"/>
              </a:spcBef>
              <a:spcAft>
                <a:spcPts val="0"/>
              </a:spcAft>
              <a:buSzPts val="2400"/>
              <a:buChar char="🠶"/>
            </a:pPr>
            <a:r>
              <a:rPr lang="en" sz="2400">
                <a:latin typeface="Calibri"/>
                <a:ea typeface="Calibri"/>
                <a:cs typeface="Calibri"/>
                <a:sym typeface="Calibri"/>
              </a:rPr>
              <a:t>Asking someone to review your document for gaps you might not see</a:t>
            </a:r>
            <a:endParaRPr/>
          </a:p>
          <a:p>
            <a:pPr indent="-254000" lvl="0" marL="254000" rtl="0" algn="l">
              <a:spcBef>
                <a:spcPts val="800"/>
              </a:spcBef>
              <a:spcAft>
                <a:spcPts val="0"/>
              </a:spcAft>
              <a:buSzPts val="2400"/>
              <a:buChar char="🠶"/>
            </a:pPr>
            <a:r>
              <a:rPr lang="en" sz="2400">
                <a:latin typeface="Calibri"/>
                <a:ea typeface="Calibri"/>
                <a:cs typeface="Calibri"/>
                <a:sym typeface="Calibri"/>
              </a:rPr>
              <a:t>Leaving sufficient time for review</a:t>
            </a:r>
            <a:endParaRPr/>
          </a:p>
          <a:p>
            <a:pPr indent="0" lvl="0" marL="0" rtl="0" algn="l">
              <a:spcBef>
                <a:spcPts val="800"/>
              </a:spcBef>
              <a:spcAft>
                <a:spcPts val="0"/>
              </a:spcAft>
              <a:buSzPts val="2400"/>
              <a:buNone/>
            </a:pPr>
            <a:r>
              <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5" name="Shape 555"/>
        <p:cNvGrpSpPr/>
        <p:nvPr/>
      </p:nvGrpSpPr>
      <p:grpSpPr>
        <a:xfrm>
          <a:off x="0" y="0"/>
          <a:ext cx="0" cy="0"/>
          <a:chOff x="0" y="0"/>
          <a:chExt cx="0" cy="0"/>
        </a:xfrm>
      </p:grpSpPr>
      <p:sp>
        <p:nvSpPr>
          <p:cNvPr id="556" name="Google Shape;556;p54"/>
          <p:cNvSpPr/>
          <p:nvPr/>
        </p:nvSpPr>
        <p:spPr>
          <a:xfrm>
            <a:off x="3596802" y="0"/>
            <a:ext cx="5547198"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57" name="Google Shape;557;p54"/>
          <p:cNvSpPr/>
          <p:nvPr/>
        </p:nvSpPr>
        <p:spPr>
          <a:xfrm>
            <a:off x="1"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58" name="Google Shape;558;p54"/>
          <p:cNvSpPr/>
          <p:nvPr/>
        </p:nvSpPr>
        <p:spPr>
          <a:xfrm>
            <a:off x="0" y="3412818"/>
            <a:ext cx="9144000" cy="1730682"/>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559" name="Google Shape;559;p54"/>
          <p:cNvSpPr txBox="1"/>
          <p:nvPr>
            <p:ph type="title"/>
          </p:nvPr>
        </p:nvSpPr>
        <p:spPr>
          <a:xfrm>
            <a:off x="1307153" y="3684350"/>
            <a:ext cx="7323767" cy="825304"/>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a:solidFill>
                  <a:schemeClr val="lt1"/>
                </a:solidFill>
              </a:rPr>
              <a:t>Other C’s to keep in mind</a:t>
            </a:r>
            <a:endParaRPr/>
          </a:p>
        </p:txBody>
      </p:sp>
      <p:sp>
        <p:nvSpPr>
          <p:cNvPr id="560" name="Google Shape;560;p54"/>
          <p:cNvSpPr/>
          <p:nvPr/>
        </p:nvSpPr>
        <p:spPr>
          <a:xfrm flipH="1" rot="10800000">
            <a:off x="-3142" y="3764342"/>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561" name="Google Shape;561;p54"/>
          <p:cNvGrpSpPr/>
          <p:nvPr/>
        </p:nvGrpSpPr>
        <p:grpSpPr>
          <a:xfrm>
            <a:off x="716948" y="982632"/>
            <a:ext cx="7720283" cy="1447553"/>
            <a:chOff x="0" y="670096"/>
            <a:chExt cx="10293710" cy="1930070"/>
          </a:xfrm>
        </p:grpSpPr>
        <p:sp>
          <p:nvSpPr>
            <p:cNvPr id="562" name="Google Shape;562;p54"/>
            <p:cNvSpPr/>
            <p:nvPr/>
          </p:nvSpPr>
          <p:spPr>
            <a:xfrm>
              <a:off x="0" y="670096"/>
              <a:ext cx="3216784" cy="1930070"/>
            </a:xfrm>
            <a:prstGeom prst="rect">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3" name="Google Shape;563;p54"/>
            <p:cNvSpPr txBox="1"/>
            <p:nvPr/>
          </p:nvSpPr>
          <p:spPr>
            <a:xfrm>
              <a:off x="0" y="670096"/>
              <a:ext cx="3216784" cy="193007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entury Gothic"/>
                <a:buNone/>
              </a:pPr>
              <a:r>
                <a:rPr lang="en" sz="2400">
                  <a:solidFill>
                    <a:schemeClr val="lt1"/>
                  </a:solidFill>
                  <a:latin typeface="Century Gothic"/>
                  <a:ea typeface="Century Gothic"/>
                  <a:cs typeface="Century Gothic"/>
                  <a:sym typeface="Century Gothic"/>
                </a:rPr>
                <a:t>CREATIVE</a:t>
              </a:r>
              <a:endParaRPr sz="2400">
                <a:solidFill>
                  <a:schemeClr val="lt1"/>
                </a:solidFill>
                <a:latin typeface="Century Gothic"/>
                <a:ea typeface="Century Gothic"/>
                <a:cs typeface="Century Gothic"/>
                <a:sym typeface="Century Gothic"/>
              </a:endParaRPr>
            </a:p>
          </p:txBody>
        </p:sp>
        <p:sp>
          <p:nvSpPr>
            <p:cNvPr id="564" name="Google Shape;564;p54"/>
            <p:cNvSpPr/>
            <p:nvPr/>
          </p:nvSpPr>
          <p:spPr>
            <a:xfrm>
              <a:off x="3538463" y="670096"/>
              <a:ext cx="3216784" cy="1930070"/>
            </a:xfrm>
            <a:prstGeom prst="rect">
              <a:avLst/>
            </a:prstGeom>
            <a:gradFill>
              <a:gsLst>
                <a:gs pos="0">
                  <a:srgbClr val="B1B992"/>
                </a:gs>
                <a:gs pos="100000">
                  <a:srgbClr val="9DA675"/>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5" name="Google Shape;565;p54"/>
            <p:cNvSpPr txBox="1"/>
            <p:nvPr/>
          </p:nvSpPr>
          <p:spPr>
            <a:xfrm>
              <a:off x="3538463" y="670096"/>
              <a:ext cx="3216784" cy="193007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entury Gothic"/>
                <a:buNone/>
              </a:pPr>
              <a:r>
                <a:rPr lang="en" sz="2400">
                  <a:solidFill>
                    <a:schemeClr val="lt1"/>
                  </a:solidFill>
                  <a:latin typeface="Century Gothic"/>
                  <a:ea typeface="Century Gothic"/>
                  <a:cs typeface="Century Gothic"/>
                  <a:sym typeface="Century Gothic"/>
                </a:rPr>
                <a:t>CREDIBLE</a:t>
              </a:r>
              <a:endParaRPr sz="2400">
                <a:solidFill>
                  <a:schemeClr val="lt1"/>
                </a:solidFill>
                <a:latin typeface="Century Gothic"/>
                <a:ea typeface="Century Gothic"/>
                <a:cs typeface="Century Gothic"/>
                <a:sym typeface="Century Gothic"/>
              </a:endParaRPr>
            </a:p>
          </p:txBody>
        </p:sp>
        <p:sp>
          <p:nvSpPr>
            <p:cNvPr id="566" name="Google Shape;566;p54"/>
            <p:cNvSpPr/>
            <p:nvPr/>
          </p:nvSpPr>
          <p:spPr>
            <a:xfrm>
              <a:off x="7076926" y="670096"/>
              <a:ext cx="3216784" cy="1930070"/>
            </a:xfrm>
            <a:prstGeom prst="rect">
              <a:avLst/>
            </a:prstGeom>
            <a:gradFill>
              <a:gsLst>
                <a:gs pos="0">
                  <a:srgbClr val="A0A994"/>
                </a:gs>
                <a:gs pos="100000">
                  <a:srgbClr val="89957B"/>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7" name="Google Shape;567;p54"/>
            <p:cNvSpPr txBox="1"/>
            <p:nvPr/>
          </p:nvSpPr>
          <p:spPr>
            <a:xfrm>
              <a:off x="7076926" y="670096"/>
              <a:ext cx="3216784" cy="193007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entury Gothic"/>
                <a:buNone/>
              </a:pPr>
              <a:r>
                <a:rPr lang="en" sz="2400">
                  <a:solidFill>
                    <a:schemeClr val="lt1"/>
                  </a:solidFill>
                  <a:latin typeface="Century Gothic"/>
                  <a:ea typeface="Century Gothic"/>
                  <a:cs typeface="Century Gothic"/>
                  <a:sym typeface="Century Gothic"/>
                </a:rPr>
                <a:t>CONSTRUCTIVE</a:t>
              </a:r>
              <a:endParaRPr sz="2400">
                <a:solidFill>
                  <a:schemeClr val="lt1"/>
                </a:solidFill>
                <a:latin typeface="Century Gothic"/>
                <a:ea typeface="Century Gothic"/>
                <a:cs typeface="Century Gothic"/>
                <a:sym typeface="Century Gothic"/>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5"/>
          <p:cNvSpPr txBox="1"/>
          <p:nvPr>
            <p:ph type="title"/>
          </p:nvPr>
        </p:nvSpPr>
        <p:spPr>
          <a:xfrm>
            <a:off x="1565032" y="293485"/>
            <a:ext cx="7063428" cy="113211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8D4120"/>
              </a:buClr>
              <a:buSzPts val="3000"/>
              <a:buFont typeface="Century Gothic"/>
              <a:buNone/>
            </a:pPr>
            <a:r>
              <a:rPr lang="en" sz="3000"/>
              <a:t>Written work is evaluated on how well it adheres to the 7 Cs</a:t>
            </a:r>
            <a:endParaRPr/>
          </a:p>
        </p:txBody>
      </p:sp>
      <p:pic>
        <p:nvPicPr>
          <p:cNvPr id="573" name="Google Shape;573;p55"/>
          <p:cNvPicPr preferRelativeResize="0"/>
          <p:nvPr/>
        </p:nvPicPr>
        <p:blipFill rotWithShape="1">
          <a:blip r:embed="rId3">
            <a:alphaModFix/>
          </a:blip>
          <a:srcRect b="0" l="0" r="0" t="0"/>
          <a:stretch/>
        </p:blipFill>
        <p:spPr>
          <a:xfrm>
            <a:off x="1565032" y="1347731"/>
            <a:ext cx="7578968" cy="37957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577" name="Shape 577"/>
        <p:cNvGrpSpPr/>
        <p:nvPr/>
      </p:nvGrpSpPr>
      <p:grpSpPr>
        <a:xfrm>
          <a:off x="0" y="0"/>
          <a:ext cx="0" cy="0"/>
          <a:chOff x="0" y="0"/>
          <a:chExt cx="0" cy="0"/>
        </a:xfrm>
      </p:grpSpPr>
      <p:grpSp>
        <p:nvGrpSpPr>
          <p:cNvPr id="578" name="Google Shape;578;p56"/>
          <p:cNvGrpSpPr/>
          <p:nvPr/>
        </p:nvGrpSpPr>
        <p:grpSpPr>
          <a:xfrm>
            <a:off x="7" y="171450"/>
            <a:ext cx="2138642" cy="4978969"/>
            <a:chOff x="2487613" y="285750"/>
            <a:chExt cx="2428875" cy="5654676"/>
          </a:xfrm>
        </p:grpSpPr>
        <p:sp>
          <p:nvSpPr>
            <p:cNvPr id="579" name="Google Shape;579;p5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0" name="Google Shape;580;p5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1" name="Google Shape;581;p5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2" name="Google Shape;582;p5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3" name="Google Shape;583;p5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4" name="Google Shape;584;p5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5" name="Google Shape;585;p5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6" name="Google Shape;586;p5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7" name="Google Shape;587;p5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8" name="Google Shape;588;p5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9" name="Google Shape;589;p5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0" name="Google Shape;590;p5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91" name="Google Shape;591;p56"/>
          <p:cNvGrpSpPr/>
          <p:nvPr/>
        </p:nvGrpSpPr>
        <p:grpSpPr>
          <a:xfrm>
            <a:off x="20418" y="118"/>
            <a:ext cx="1767506" cy="5139822"/>
            <a:chOff x="6627813" y="195610"/>
            <a:chExt cx="1952625" cy="5678141"/>
          </a:xfrm>
        </p:grpSpPr>
        <p:sp>
          <p:nvSpPr>
            <p:cNvPr id="592" name="Google Shape;592;p56"/>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3" name="Google Shape;593;p5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4" name="Google Shape;594;p5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5" name="Google Shape;595;p5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6" name="Google Shape;596;p5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7" name="Google Shape;597;p5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8" name="Google Shape;598;p5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9" name="Google Shape;599;p5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0" name="Google Shape;600;p5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1" name="Google Shape;601;p5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2" name="Google Shape;602;p5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3" name="Google Shape;603;p5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04" name="Google Shape;604;p56"/>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5" name="Google Shape;605;p56"/>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6" name="Google Shape;606;p56"/>
          <p:cNvSpPr/>
          <p:nvPr/>
        </p:nvSpPr>
        <p:spPr>
          <a:xfrm>
            <a:off x="0" y="-590"/>
            <a:ext cx="9144000" cy="5140528"/>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nvGrpSpPr>
          <p:cNvPr id="607" name="Google Shape;607;p56"/>
          <p:cNvGrpSpPr/>
          <p:nvPr/>
        </p:nvGrpSpPr>
        <p:grpSpPr>
          <a:xfrm>
            <a:off x="4565523" y="171450"/>
            <a:ext cx="2138642" cy="4978969"/>
            <a:chOff x="2487613" y="285750"/>
            <a:chExt cx="2428875" cy="5654676"/>
          </a:xfrm>
        </p:grpSpPr>
        <p:sp>
          <p:nvSpPr>
            <p:cNvPr id="608" name="Google Shape;608;p56"/>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9" name="Google Shape;609;p56"/>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0" name="Google Shape;610;p56"/>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1" name="Google Shape;611;p56"/>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2" name="Google Shape;612;p56"/>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3" name="Google Shape;613;p56"/>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4" name="Google Shape;614;p56"/>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5" name="Google Shape;615;p56"/>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6" name="Google Shape;616;p56"/>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7" name="Google Shape;617;p56"/>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8" name="Google Shape;618;p56"/>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9" name="Google Shape;619;p56"/>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20" name="Google Shape;620;p56"/>
          <p:cNvGrpSpPr/>
          <p:nvPr/>
        </p:nvGrpSpPr>
        <p:grpSpPr>
          <a:xfrm>
            <a:off x="4585934" y="-589"/>
            <a:ext cx="1767506" cy="5140530"/>
            <a:chOff x="6627813" y="194833"/>
            <a:chExt cx="1952625" cy="5678918"/>
          </a:xfrm>
        </p:grpSpPr>
        <p:sp>
          <p:nvSpPr>
            <p:cNvPr id="621" name="Google Shape;621;p56"/>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2" name="Google Shape;622;p56"/>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3" name="Google Shape;623;p56"/>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4" name="Google Shape;624;p56"/>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5" name="Google Shape;625;p56"/>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6" name="Google Shape;626;p56"/>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7" name="Google Shape;627;p56"/>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8" name="Google Shape;628;p56"/>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9" name="Google Shape;629;p56"/>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0" name="Google Shape;630;p56"/>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1" name="Google Shape;631;p56"/>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2" name="Google Shape;632;p56"/>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33" name="Google Shape;633;p56"/>
          <p:cNvSpPr txBox="1"/>
          <p:nvPr>
            <p:ph type="title"/>
          </p:nvPr>
        </p:nvSpPr>
        <p:spPr>
          <a:xfrm>
            <a:off x="6243452" y="701735"/>
            <a:ext cx="2386198" cy="2881301"/>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rgbClr val="8D4120"/>
              </a:buClr>
              <a:buSzPts val="3300"/>
              <a:buFont typeface="Century Gothic"/>
              <a:buNone/>
            </a:pPr>
            <a:r>
              <a:rPr lang="en" sz="3300"/>
              <a:t>The 7 C’s of Technical Writing</a:t>
            </a:r>
            <a:endParaRPr/>
          </a:p>
        </p:txBody>
      </p:sp>
      <p:sp>
        <p:nvSpPr>
          <p:cNvPr id="634" name="Google Shape;634;p56"/>
          <p:cNvSpPr/>
          <p:nvPr/>
        </p:nvSpPr>
        <p:spPr>
          <a:xfrm>
            <a:off x="4565516"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5" name="Google Shape;635;p56"/>
          <p:cNvSpPr/>
          <p:nvPr/>
        </p:nvSpPr>
        <p:spPr>
          <a:xfrm>
            <a:off x="4565516"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636" name="Google Shape;636;p56"/>
          <p:cNvCxnSpPr/>
          <p:nvPr/>
        </p:nvCxnSpPr>
        <p:spPr>
          <a:xfrm>
            <a:off x="0" y="2569675"/>
            <a:ext cx="4669475" cy="0"/>
          </a:xfrm>
          <a:prstGeom prst="straightConnector1">
            <a:avLst/>
          </a:prstGeom>
          <a:noFill/>
          <a:ln cap="flat" cmpd="sng" w="50800">
            <a:solidFill>
              <a:schemeClr val="dk2"/>
            </a:solidFill>
            <a:prstDash val="solid"/>
            <a:round/>
            <a:headEnd len="sm" w="sm" type="none"/>
            <a:tailEnd len="sm" w="sm" type="none"/>
          </a:ln>
        </p:spPr>
      </p:cxnSp>
      <p:grpSp>
        <p:nvGrpSpPr>
          <p:cNvPr id="637" name="Google Shape;637;p56"/>
          <p:cNvGrpSpPr/>
          <p:nvPr/>
        </p:nvGrpSpPr>
        <p:grpSpPr>
          <a:xfrm>
            <a:off x="113323" y="453657"/>
            <a:ext cx="4442828" cy="4356035"/>
            <a:chOff x="1328621" y="234"/>
            <a:chExt cx="5923771" cy="5808047"/>
          </a:xfrm>
        </p:grpSpPr>
        <p:sp>
          <p:nvSpPr>
            <p:cNvPr id="638" name="Google Shape;638;p56"/>
            <p:cNvSpPr/>
            <p:nvPr/>
          </p:nvSpPr>
          <p:spPr>
            <a:xfrm>
              <a:off x="1876230" y="607194"/>
              <a:ext cx="4828553" cy="4828553"/>
            </a:xfrm>
            <a:prstGeom prst="blockArc">
              <a:avLst>
                <a:gd fmla="val 13114286" name="adj1"/>
                <a:gd fmla="val 16200000" name="adj2"/>
                <a:gd fmla="val 3901" name="adj3"/>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9" name="Google Shape;639;p56"/>
            <p:cNvSpPr/>
            <p:nvPr/>
          </p:nvSpPr>
          <p:spPr>
            <a:xfrm>
              <a:off x="1876230" y="607194"/>
              <a:ext cx="4828553" cy="4828553"/>
            </a:xfrm>
            <a:prstGeom prst="blockArc">
              <a:avLst>
                <a:gd fmla="val 10028571" name="adj1"/>
                <a:gd fmla="val 13114286" name="adj2"/>
                <a:gd fmla="val 3901" name="adj3"/>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0" name="Google Shape;640;p56"/>
            <p:cNvSpPr/>
            <p:nvPr/>
          </p:nvSpPr>
          <p:spPr>
            <a:xfrm>
              <a:off x="1876230" y="607194"/>
              <a:ext cx="4828553" cy="4828553"/>
            </a:xfrm>
            <a:prstGeom prst="blockArc">
              <a:avLst>
                <a:gd fmla="val 6942857" name="adj1"/>
                <a:gd fmla="val 10028571" name="adj2"/>
                <a:gd fmla="val 3901" name="adj3"/>
              </a:avLst>
            </a:prstGeom>
            <a:gradFill>
              <a:gsLst>
                <a:gs pos="0">
                  <a:srgbClr val="A0AA95"/>
                </a:gs>
                <a:gs pos="100000">
                  <a:srgbClr val="89967C"/>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1" name="Google Shape;641;p56"/>
            <p:cNvSpPr/>
            <p:nvPr/>
          </p:nvSpPr>
          <p:spPr>
            <a:xfrm>
              <a:off x="1876230" y="607194"/>
              <a:ext cx="4828553" cy="4828553"/>
            </a:xfrm>
            <a:prstGeom prst="blockArc">
              <a:avLst>
                <a:gd fmla="val 3857143" name="adj1"/>
                <a:gd fmla="val 6942857" name="adj2"/>
                <a:gd fmla="val 3901" name="adj3"/>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2" name="Google Shape;642;p56"/>
            <p:cNvSpPr/>
            <p:nvPr/>
          </p:nvSpPr>
          <p:spPr>
            <a:xfrm>
              <a:off x="1876230" y="607194"/>
              <a:ext cx="4828553" cy="4828553"/>
            </a:xfrm>
            <a:prstGeom prst="blockArc">
              <a:avLst>
                <a:gd fmla="val 771429" name="adj1"/>
                <a:gd fmla="val 3857143" name="adj2"/>
                <a:gd fmla="val 3901" name="adj3"/>
              </a:avLst>
            </a:prstGeom>
            <a:gradFill>
              <a:gsLst>
                <a:gs pos="0">
                  <a:srgbClr val="A38F69"/>
                </a:gs>
                <a:gs pos="100000">
                  <a:srgbClr val="8F794E"/>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3" name="Google Shape;643;p56"/>
            <p:cNvSpPr/>
            <p:nvPr/>
          </p:nvSpPr>
          <p:spPr>
            <a:xfrm>
              <a:off x="1876230" y="607194"/>
              <a:ext cx="4828553" cy="4828553"/>
            </a:xfrm>
            <a:prstGeom prst="blockArc">
              <a:avLst>
                <a:gd fmla="val 19285714" name="adj1"/>
                <a:gd fmla="val 771429" name="adj2"/>
                <a:gd fmla="val 3901" name="adj3"/>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4" name="Google Shape;644;p56"/>
            <p:cNvSpPr/>
            <p:nvPr/>
          </p:nvSpPr>
          <p:spPr>
            <a:xfrm>
              <a:off x="1876230" y="607194"/>
              <a:ext cx="4828553" cy="4828553"/>
            </a:xfrm>
            <a:prstGeom prst="blockArc">
              <a:avLst>
                <a:gd fmla="val 16200000" name="adj1"/>
                <a:gd fmla="val 19285714" name="adj2"/>
                <a:gd fmla="val 3901" name="adj3"/>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5" name="Google Shape;645;p56"/>
            <p:cNvSpPr/>
            <p:nvPr/>
          </p:nvSpPr>
          <p:spPr>
            <a:xfrm>
              <a:off x="3356148" y="2087112"/>
              <a:ext cx="1868716" cy="1868716"/>
            </a:xfrm>
            <a:prstGeom prst="ellipse">
              <a:avLst/>
            </a:prstGeom>
            <a:gradFill>
              <a:gsLst>
                <a:gs pos="0">
                  <a:srgbClr val="E59146"/>
                </a:gs>
                <a:gs pos="100000">
                  <a:srgbClr val="D2790E"/>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6" name="Google Shape;646;p56"/>
            <p:cNvSpPr txBox="1"/>
            <p:nvPr/>
          </p:nvSpPr>
          <p:spPr>
            <a:xfrm>
              <a:off x="3629815" y="2360779"/>
              <a:ext cx="1321382" cy="1321382"/>
            </a:xfrm>
            <a:prstGeom prst="rect">
              <a:avLst/>
            </a:prstGeom>
            <a:noFill/>
            <a:ln>
              <a:noFill/>
            </a:ln>
          </p:spPr>
          <p:txBody>
            <a:bodyPr anchorCtr="0" anchor="ctr" bIns="21900" lIns="21900" spcFirstLastPara="1" rIns="21900" wrap="square" tIns="21900">
              <a:noAutofit/>
            </a:bodyPr>
            <a:lstStyle/>
            <a:p>
              <a:pPr indent="0" lvl="0" marL="0" marR="0" rtl="0" algn="ctr">
                <a:lnSpc>
                  <a:spcPct val="90000"/>
                </a:lnSpc>
                <a:spcBef>
                  <a:spcPts val="0"/>
                </a:spcBef>
                <a:spcAft>
                  <a:spcPts val="0"/>
                </a:spcAft>
                <a:buClr>
                  <a:schemeClr val="lt1"/>
                </a:buClr>
                <a:buSzPts val="1700"/>
                <a:buFont typeface="Century Gothic"/>
                <a:buNone/>
              </a:pPr>
              <a:r>
                <a:rPr lang="en" sz="1700">
                  <a:solidFill>
                    <a:schemeClr val="lt1"/>
                  </a:solidFill>
                  <a:latin typeface="Century Gothic"/>
                  <a:ea typeface="Century Gothic"/>
                  <a:cs typeface="Century Gothic"/>
                  <a:sym typeface="Century Gothic"/>
                </a:rPr>
                <a:t>Credible</a:t>
              </a:r>
              <a:endParaRPr sz="1100"/>
            </a:p>
          </p:txBody>
        </p:sp>
        <p:sp>
          <p:nvSpPr>
            <p:cNvPr id="647" name="Google Shape;647;p56"/>
            <p:cNvSpPr/>
            <p:nvPr/>
          </p:nvSpPr>
          <p:spPr>
            <a:xfrm>
              <a:off x="3636456" y="234"/>
              <a:ext cx="1308101" cy="1308101"/>
            </a:xfrm>
            <a:prstGeom prst="ellipse">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8" name="Google Shape;648;p56"/>
            <p:cNvSpPr txBox="1"/>
            <p:nvPr/>
          </p:nvSpPr>
          <p:spPr>
            <a:xfrm>
              <a:off x="3828023" y="191801"/>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Clear</a:t>
              </a:r>
              <a:endParaRPr sz="1100"/>
            </a:p>
          </p:txBody>
        </p:sp>
        <p:sp>
          <p:nvSpPr>
            <p:cNvPr id="649" name="Google Shape;649;p56"/>
            <p:cNvSpPr/>
            <p:nvPr/>
          </p:nvSpPr>
          <p:spPr>
            <a:xfrm>
              <a:off x="5487196" y="891504"/>
              <a:ext cx="1308101" cy="1308101"/>
            </a:xfrm>
            <a:prstGeom prst="ellipse">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0" name="Google Shape;650;p56"/>
            <p:cNvSpPr txBox="1"/>
            <p:nvPr/>
          </p:nvSpPr>
          <p:spPr>
            <a:xfrm>
              <a:off x="5678763" y="1083071"/>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Coherent</a:t>
              </a:r>
              <a:endParaRPr sz="1100"/>
            </a:p>
          </p:txBody>
        </p:sp>
        <p:sp>
          <p:nvSpPr>
            <p:cNvPr id="651" name="Google Shape;651;p56"/>
            <p:cNvSpPr/>
            <p:nvPr/>
          </p:nvSpPr>
          <p:spPr>
            <a:xfrm>
              <a:off x="5944291" y="2894168"/>
              <a:ext cx="1308101" cy="1308101"/>
            </a:xfrm>
            <a:prstGeom prst="ellipse">
              <a:avLst/>
            </a:prstGeom>
            <a:gradFill>
              <a:gsLst>
                <a:gs pos="0">
                  <a:srgbClr val="A38F69"/>
                </a:gs>
                <a:gs pos="100000">
                  <a:srgbClr val="8F794E"/>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2" name="Google Shape;652;p56"/>
            <p:cNvSpPr txBox="1"/>
            <p:nvPr/>
          </p:nvSpPr>
          <p:spPr>
            <a:xfrm>
              <a:off x="6135858" y="3085735"/>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Concise</a:t>
              </a:r>
              <a:endParaRPr sz="1100"/>
            </a:p>
          </p:txBody>
        </p:sp>
        <p:sp>
          <p:nvSpPr>
            <p:cNvPr id="653" name="Google Shape;653;p56"/>
            <p:cNvSpPr/>
            <p:nvPr/>
          </p:nvSpPr>
          <p:spPr>
            <a:xfrm>
              <a:off x="4663539" y="4500180"/>
              <a:ext cx="1308101" cy="1308101"/>
            </a:xfrm>
            <a:prstGeom prst="ellipse">
              <a:avLst/>
            </a:prstGeom>
            <a:gradFill>
              <a:gsLst>
                <a:gs pos="0">
                  <a:srgbClr val="C9C390"/>
                </a:gs>
                <a:gs pos="100000">
                  <a:srgbClr val="B9B371"/>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4" name="Google Shape;654;p56"/>
            <p:cNvSpPr txBox="1"/>
            <p:nvPr/>
          </p:nvSpPr>
          <p:spPr>
            <a:xfrm>
              <a:off x="4855106" y="4691747"/>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Concrete</a:t>
              </a:r>
              <a:endParaRPr sz="1100"/>
            </a:p>
          </p:txBody>
        </p:sp>
        <p:sp>
          <p:nvSpPr>
            <p:cNvPr id="655" name="Google Shape;655;p56"/>
            <p:cNvSpPr/>
            <p:nvPr/>
          </p:nvSpPr>
          <p:spPr>
            <a:xfrm>
              <a:off x="2609372" y="4500180"/>
              <a:ext cx="1308101" cy="1308101"/>
            </a:xfrm>
            <a:prstGeom prst="ellipse">
              <a:avLst/>
            </a:prstGeom>
            <a:gradFill>
              <a:gsLst>
                <a:gs pos="0">
                  <a:srgbClr val="A0AA95"/>
                </a:gs>
                <a:gs pos="100000">
                  <a:srgbClr val="89967C"/>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6" name="Google Shape;656;p56"/>
            <p:cNvSpPr txBox="1"/>
            <p:nvPr/>
          </p:nvSpPr>
          <p:spPr>
            <a:xfrm>
              <a:off x="2800939" y="4691747"/>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Correct</a:t>
              </a:r>
              <a:endParaRPr sz="1100"/>
            </a:p>
          </p:txBody>
        </p:sp>
        <p:sp>
          <p:nvSpPr>
            <p:cNvPr id="657" name="Google Shape;657;p56"/>
            <p:cNvSpPr/>
            <p:nvPr/>
          </p:nvSpPr>
          <p:spPr>
            <a:xfrm>
              <a:off x="1328621" y="2894168"/>
              <a:ext cx="1308101" cy="1308101"/>
            </a:xfrm>
            <a:prstGeom prst="ellipse">
              <a:avLst/>
            </a:prstGeom>
            <a:gradFill>
              <a:gsLst>
                <a:gs pos="0">
                  <a:srgbClr val="C06C4E"/>
                </a:gs>
                <a:gs pos="100000">
                  <a:srgbClr val="AD5127"/>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8" name="Google Shape;658;p56"/>
            <p:cNvSpPr txBox="1"/>
            <p:nvPr/>
          </p:nvSpPr>
          <p:spPr>
            <a:xfrm>
              <a:off x="1520188" y="3085735"/>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Courteous</a:t>
              </a:r>
              <a:endParaRPr sz="1100"/>
            </a:p>
          </p:txBody>
        </p:sp>
        <p:sp>
          <p:nvSpPr>
            <p:cNvPr id="659" name="Google Shape;659;p56"/>
            <p:cNvSpPr/>
            <p:nvPr/>
          </p:nvSpPr>
          <p:spPr>
            <a:xfrm>
              <a:off x="1785716" y="891504"/>
              <a:ext cx="1308101" cy="1308101"/>
            </a:xfrm>
            <a:prstGeom prst="ellipse">
              <a:avLst/>
            </a:prstGeom>
            <a:gradFill>
              <a:gsLst>
                <a:gs pos="0">
                  <a:srgbClr val="926757"/>
                </a:gs>
                <a:gs pos="100000">
                  <a:srgbClr val="7C4F3B"/>
                </a:gs>
              </a:gsLst>
              <a:lin ang="5400000" scaled="0"/>
            </a:gradFill>
            <a:ln>
              <a:noFill/>
            </a:ln>
            <a:effectLst>
              <a:outerShdw blurRad="38100" rotWithShape="0" dir="5400000" dist="25400">
                <a:srgbClr val="000000">
                  <a:alpha val="2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0" name="Google Shape;660;p56"/>
            <p:cNvSpPr txBox="1"/>
            <p:nvPr/>
          </p:nvSpPr>
          <p:spPr>
            <a:xfrm>
              <a:off x="1977283" y="1083071"/>
              <a:ext cx="924967" cy="924967"/>
            </a:xfrm>
            <a:prstGeom prst="rect">
              <a:avLst/>
            </a:prstGeom>
            <a:noFill/>
            <a:ln>
              <a:noFill/>
            </a:ln>
          </p:spPr>
          <p:txBody>
            <a:bodyPr anchorCtr="0" anchor="ctr" bIns="12375" lIns="12375" spcFirstLastPara="1" rIns="12375" wrap="square" tIns="12375">
              <a:noAutofit/>
            </a:bodyPr>
            <a:lstStyle/>
            <a:p>
              <a:pPr indent="0" lvl="0" marL="0" marR="0" rtl="0" algn="ctr">
                <a:lnSpc>
                  <a:spcPct val="90000"/>
                </a:lnSpc>
                <a:spcBef>
                  <a:spcPts val="0"/>
                </a:spcBef>
                <a:spcAft>
                  <a:spcPts val="0"/>
                </a:spcAft>
                <a:buClr>
                  <a:schemeClr val="lt1"/>
                </a:buClr>
                <a:buSzPts val="1000"/>
                <a:buFont typeface="Century Gothic"/>
                <a:buNone/>
              </a:pPr>
              <a:r>
                <a:rPr lang="en" sz="1000">
                  <a:solidFill>
                    <a:schemeClr val="lt1"/>
                  </a:solidFill>
                  <a:latin typeface="Century Gothic"/>
                  <a:ea typeface="Century Gothic"/>
                  <a:cs typeface="Century Gothic"/>
                  <a:sym typeface="Century Gothic"/>
                </a:rPr>
                <a:t>Complete</a:t>
              </a:r>
              <a:endParaRPr sz="11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59" name="Shape 259"/>
        <p:cNvGrpSpPr/>
        <p:nvPr/>
      </p:nvGrpSpPr>
      <p:grpSpPr>
        <a:xfrm>
          <a:off x="0" y="0"/>
          <a:ext cx="0" cy="0"/>
          <a:chOff x="0" y="0"/>
          <a:chExt cx="0" cy="0"/>
        </a:xfrm>
      </p:grpSpPr>
      <p:sp>
        <p:nvSpPr>
          <p:cNvPr id="260" name="Google Shape;260;p34"/>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261" name="Google Shape;261;p34"/>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2" name="Google Shape;262;p34"/>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Effective Writing is </a:t>
            </a:r>
            <a:endParaRPr/>
          </a:p>
        </p:txBody>
      </p:sp>
      <p:sp>
        <p:nvSpPr>
          <p:cNvPr id="263" name="Google Shape;263;p34"/>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4" name="Google Shape;264;p34"/>
          <p:cNvSpPr txBox="1"/>
          <p:nvPr>
            <p:ph idx="1" type="body"/>
          </p:nvPr>
        </p:nvSpPr>
        <p:spPr>
          <a:xfrm>
            <a:off x="1382544" y="1967948"/>
            <a:ext cx="7037556" cy="2465469"/>
          </a:xfrm>
          <a:prstGeom prst="rect">
            <a:avLst/>
          </a:prstGeom>
          <a:noFill/>
          <a:ln>
            <a:noFill/>
          </a:ln>
        </p:spPr>
        <p:txBody>
          <a:bodyPr anchorCtr="0" anchor="t" bIns="34275" lIns="68575" spcFirstLastPara="1" rIns="68575" wrap="square" tIns="34275">
            <a:normAutofit fontScale="85000" lnSpcReduction="20000"/>
          </a:bodyPr>
          <a:lstStyle/>
          <a:p>
            <a:pPr indent="-256540" lvl="0" marL="254000" rtl="0" algn="l">
              <a:spcBef>
                <a:spcPts val="0"/>
              </a:spcBef>
              <a:spcAft>
                <a:spcPts val="0"/>
              </a:spcAft>
              <a:buSzPct val="100000"/>
              <a:buChar char="🠶"/>
            </a:pPr>
            <a:r>
              <a:rPr lang="en" sz="2400">
                <a:latin typeface="Calibri"/>
                <a:ea typeface="Calibri"/>
                <a:cs typeface="Calibri"/>
                <a:sym typeface="Calibri"/>
              </a:rPr>
              <a:t>Clear</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Coherent</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Concise</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Concrete </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Correct</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Courteous</a:t>
            </a:r>
            <a:endParaRPr/>
          </a:p>
          <a:p>
            <a:pPr indent="-256540" lvl="0" marL="254000" rtl="0" algn="l">
              <a:spcBef>
                <a:spcPts val="800"/>
              </a:spcBef>
              <a:spcAft>
                <a:spcPts val="0"/>
              </a:spcAft>
              <a:buSzPct val="100000"/>
              <a:buChar char="🠶"/>
            </a:pPr>
            <a:r>
              <a:rPr lang="en" sz="2400">
                <a:latin typeface="Calibri"/>
                <a:ea typeface="Calibri"/>
                <a:cs typeface="Calibri"/>
                <a:sym typeface="Calibri"/>
              </a:rPr>
              <a:t>Complete</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269" name="Shape 269"/>
        <p:cNvGrpSpPr/>
        <p:nvPr/>
      </p:nvGrpSpPr>
      <p:grpSpPr>
        <a:xfrm>
          <a:off x="0" y="0"/>
          <a:ext cx="0" cy="0"/>
          <a:chOff x="0" y="0"/>
          <a:chExt cx="0" cy="0"/>
        </a:xfrm>
      </p:grpSpPr>
      <p:grpSp>
        <p:nvGrpSpPr>
          <p:cNvPr id="270" name="Google Shape;270;p35"/>
          <p:cNvGrpSpPr/>
          <p:nvPr/>
        </p:nvGrpSpPr>
        <p:grpSpPr>
          <a:xfrm>
            <a:off x="7" y="171450"/>
            <a:ext cx="2138642" cy="4978969"/>
            <a:chOff x="2487613" y="285750"/>
            <a:chExt cx="2428875" cy="5654676"/>
          </a:xfrm>
        </p:grpSpPr>
        <p:sp>
          <p:nvSpPr>
            <p:cNvPr id="271" name="Google Shape;271;p3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2" name="Google Shape;272;p3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3" name="Google Shape;273;p3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4" name="Google Shape;274;p3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5" name="Google Shape;275;p3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6" name="Google Shape;276;p3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7" name="Google Shape;277;p3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 name="Google Shape;278;p3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9" name="Google Shape;279;p3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0" name="Google Shape;280;p3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 name="Google Shape;281;p3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2" name="Google Shape;282;p3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283" name="Google Shape;283;p35"/>
          <p:cNvGrpSpPr/>
          <p:nvPr/>
        </p:nvGrpSpPr>
        <p:grpSpPr>
          <a:xfrm>
            <a:off x="20418" y="118"/>
            <a:ext cx="1767506" cy="5139822"/>
            <a:chOff x="6627813" y="195610"/>
            <a:chExt cx="1952625" cy="5678141"/>
          </a:xfrm>
        </p:grpSpPr>
        <p:sp>
          <p:nvSpPr>
            <p:cNvPr id="284" name="Google Shape;284;p35"/>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5" name="Google Shape;285;p3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6" name="Google Shape;286;p3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7" name="Google Shape;287;p3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8" name="Google Shape;288;p3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9" name="Google Shape;289;p3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0" name="Google Shape;290;p3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1" name="Google Shape;291;p3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2" name="Google Shape;292;p3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3" name="Google Shape;293;p3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 name="Google Shape;294;p3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5" name="Google Shape;295;p3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296" name="Google Shape;296;p35"/>
          <p:cNvSpPr/>
          <p:nvPr/>
        </p:nvSpPr>
        <p:spPr>
          <a:xfrm>
            <a:off x="0" y="0"/>
            <a:ext cx="13716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35"/>
          <p:cNvSpPr/>
          <p:nvPr/>
        </p:nvSpPr>
        <p:spPr>
          <a:xfrm>
            <a:off x="0" y="3242857"/>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8" name="Google Shape;298;p35"/>
          <p:cNvSpPr/>
          <p:nvPr/>
        </p:nvSpPr>
        <p:spPr>
          <a:xfrm>
            <a:off x="-5715" y="-1"/>
            <a:ext cx="9155430" cy="5143501"/>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299" name="Google Shape;299;p35"/>
          <p:cNvSpPr/>
          <p:nvPr/>
        </p:nvSpPr>
        <p:spPr>
          <a:xfrm>
            <a:off x="0" y="0"/>
            <a:ext cx="3479800" cy="5143500"/>
          </a:xfrm>
          <a:prstGeom prst="rect">
            <a:avLst/>
          </a:prstGeom>
          <a:solidFill>
            <a:srgbClr val="313829">
              <a:alpha val="8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0" name="Google Shape;300;p35"/>
          <p:cNvSpPr txBox="1"/>
          <p:nvPr>
            <p:ph type="title"/>
          </p:nvPr>
        </p:nvSpPr>
        <p:spPr>
          <a:xfrm>
            <a:off x="417029" y="620029"/>
            <a:ext cx="2834152" cy="2620906"/>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50000"/>
              </a:lnSpc>
              <a:spcBef>
                <a:spcPts val="0"/>
              </a:spcBef>
              <a:spcAft>
                <a:spcPts val="0"/>
              </a:spcAft>
              <a:buClr>
                <a:srgbClr val="FEFFFF"/>
              </a:buClr>
              <a:buSzPct val="100000"/>
              <a:buFont typeface="Century Gothic"/>
              <a:buNone/>
            </a:pPr>
            <a:r>
              <a:rPr lang="en" sz="2100">
                <a:solidFill>
                  <a:srgbClr val="FEFFFF"/>
                </a:solidFill>
              </a:rPr>
              <a:t>“</a:t>
            </a:r>
            <a:r>
              <a:rPr b="1" lang="en" sz="2100" u="sng">
                <a:solidFill>
                  <a:srgbClr val="FEFFFF"/>
                </a:solidFill>
              </a:rPr>
              <a:t>CLEAR</a:t>
            </a:r>
            <a:r>
              <a:rPr lang="en" sz="2100">
                <a:solidFill>
                  <a:srgbClr val="FEFFFF"/>
                </a:solidFill>
              </a:rPr>
              <a:t> writing</a:t>
            </a:r>
            <a:r>
              <a:rPr b="1" lang="en" sz="2100">
                <a:solidFill>
                  <a:srgbClr val="FEFFFF"/>
                </a:solidFill>
              </a:rPr>
              <a:t> </a:t>
            </a:r>
            <a:r>
              <a:rPr lang="en" sz="2100">
                <a:solidFill>
                  <a:srgbClr val="FEFFFF"/>
                </a:solidFill>
              </a:rPr>
              <a:t>conveys the purpose of the document immediately to the reader”</a:t>
            </a:r>
            <a:br>
              <a:rPr lang="en" sz="2100">
                <a:solidFill>
                  <a:srgbClr val="FEFFFF"/>
                </a:solidFill>
              </a:rPr>
            </a:br>
            <a:endParaRPr b="1" sz="2100">
              <a:solidFill>
                <a:srgbClr val="FEFFFF"/>
              </a:solidFill>
            </a:endParaRPr>
          </a:p>
        </p:txBody>
      </p:sp>
      <p:pic>
        <p:nvPicPr>
          <p:cNvPr descr="Related image" id="301" name="Google Shape;301;p35"/>
          <p:cNvPicPr preferRelativeResize="0"/>
          <p:nvPr/>
        </p:nvPicPr>
        <p:blipFill rotWithShape="1">
          <a:blip r:embed="rId3">
            <a:alphaModFix/>
          </a:blip>
          <a:srcRect b="2892" l="0" r="2" t="6302"/>
          <a:stretch/>
        </p:blipFill>
        <p:spPr>
          <a:xfrm>
            <a:off x="3479799" y="12039"/>
            <a:ext cx="5664200" cy="5143492"/>
          </a:xfrm>
          <a:prstGeom prst="rect">
            <a:avLst/>
          </a:prstGeom>
          <a:noFill/>
          <a:ln>
            <a:noFill/>
          </a:ln>
        </p:spPr>
      </p:pic>
      <p:sp>
        <p:nvSpPr>
          <p:cNvPr id="302" name="Google Shape;302;p35"/>
          <p:cNvSpPr/>
          <p:nvPr/>
        </p:nvSpPr>
        <p:spPr>
          <a:xfrm>
            <a:off x="0" y="3774755"/>
            <a:ext cx="4053017" cy="642785"/>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303" name="Google Shape;303;p35"/>
          <p:cNvSpPr txBox="1"/>
          <p:nvPr>
            <p:ph idx="1" type="body"/>
          </p:nvPr>
        </p:nvSpPr>
        <p:spPr>
          <a:xfrm>
            <a:off x="16781" y="3788753"/>
            <a:ext cx="4036236" cy="606893"/>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500"/>
              <a:buNone/>
            </a:pPr>
            <a:r>
              <a:rPr b="1" lang="en" sz="1500">
                <a:solidFill>
                  <a:srgbClr val="FEFFFF"/>
                </a:solidFill>
              </a:rPr>
              <a:t>How do we build clarity into our writing?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07" name="Shape 307"/>
        <p:cNvGrpSpPr/>
        <p:nvPr/>
      </p:nvGrpSpPr>
      <p:grpSpPr>
        <a:xfrm>
          <a:off x="0" y="0"/>
          <a:ext cx="0" cy="0"/>
          <a:chOff x="0" y="0"/>
          <a:chExt cx="0" cy="0"/>
        </a:xfrm>
      </p:grpSpPr>
      <p:sp>
        <p:nvSpPr>
          <p:cNvPr id="308" name="Google Shape;308;p36"/>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09" name="Google Shape;309;p36"/>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0" name="Google Shape;310;p36"/>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Build clarity by</a:t>
            </a:r>
            <a:endParaRPr/>
          </a:p>
        </p:txBody>
      </p:sp>
      <p:sp>
        <p:nvSpPr>
          <p:cNvPr id="311" name="Google Shape;311;p36"/>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2" name="Google Shape;312;p36"/>
          <p:cNvSpPr txBox="1"/>
          <p:nvPr>
            <p:ph idx="1" type="body"/>
          </p:nvPr>
        </p:nvSpPr>
        <p:spPr>
          <a:xfrm>
            <a:off x="1382544" y="1967948"/>
            <a:ext cx="7037556" cy="2465469"/>
          </a:xfrm>
          <a:prstGeom prst="rect">
            <a:avLst/>
          </a:prstGeom>
          <a:noFill/>
          <a:ln>
            <a:noFill/>
          </a:ln>
        </p:spPr>
        <p:txBody>
          <a:bodyPr anchorCtr="0" anchor="t" bIns="34275" lIns="68575" spcFirstLastPara="1" rIns="68575" wrap="square" tIns="34275">
            <a:normAutofit lnSpcReduction="10000"/>
          </a:bodyPr>
          <a:lstStyle/>
          <a:p>
            <a:pPr indent="-254000" lvl="0" marL="254000" rtl="0" algn="l">
              <a:spcBef>
                <a:spcPts val="0"/>
              </a:spcBef>
              <a:spcAft>
                <a:spcPts val="0"/>
              </a:spcAft>
              <a:buSzPts val="2400"/>
              <a:buChar char="🠶"/>
            </a:pPr>
            <a:r>
              <a:rPr lang="en" sz="2400">
                <a:latin typeface="Calibri"/>
                <a:ea typeface="Calibri"/>
                <a:cs typeface="Calibri"/>
                <a:sym typeface="Calibri"/>
              </a:rPr>
              <a:t>Planning:  know what you want to say </a:t>
            </a:r>
            <a:endParaRPr/>
          </a:p>
          <a:p>
            <a:pPr indent="-254000" lvl="0" marL="254000" rtl="0" algn="l">
              <a:spcBef>
                <a:spcPts val="800"/>
              </a:spcBef>
              <a:spcAft>
                <a:spcPts val="0"/>
              </a:spcAft>
              <a:buSzPts val="2400"/>
              <a:buChar char="🠶"/>
            </a:pPr>
            <a:r>
              <a:rPr lang="en" sz="2400">
                <a:latin typeface="Calibri"/>
                <a:ea typeface="Calibri"/>
                <a:cs typeface="Calibri"/>
                <a:sym typeface="Calibri"/>
              </a:rPr>
              <a:t>Know your audience:  understand their needs</a:t>
            </a:r>
            <a:endParaRPr/>
          </a:p>
          <a:p>
            <a:pPr indent="-254000" lvl="0" marL="254000" rtl="0" algn="l">
              <a:spcBef>
                <a:spcPts val="800"/>
              </a:spcBef>
              <a:spcAft>
                <a:spcPts val="0"/>
              </a:spcAft>
              <a:buSzPts val="2400"/>
              <a:buChar char="🠶"/>
            </a:pPr>
            <a:r>
              <a:rPr lang="en" sz="2400">
                <a:latin typeface="Calibri"/>
                <a:ea typeface="Calibri"/>
                <a:cs typeface="Calibri"/>
                <a:sym typeface="Calibri"/>
              </a:rPr>
              <a:t>Match vocabulary to audience:  write to </a:t>
            </a:r>
            <a:r>
              <a:rPr b="1" lang="en" sz="2400">
                <a:latin typeface="Calibri"/>
                <a:ea typeface="Calibri"/>
                <a:cs typeface="Calibri"/>
                <a:sym typeface="Calibri"/>
              </a:rPr>
              <a:t>EXPRESS</a:t>
            </a:r>
            <a:r>
              <a:rPr lang="en" sz="2400">
                <a:latin typeface="Calibri"/>
                <a:ea typeface="Calibri"/>
                <a:cs typeface="Calibri"/>
                <a:sym typeface="Calibri"/>
              </a:rPr>
              <a:t>, not impress</a:t>
            </a:r>
            <a:endParaRPr/>
          </a:p>
          <a:p>
            <a:pPr indent="-254000" lvl="0" marL="254000" rtl="0" algn="l">
              <a:spcBef>
                <a:spcPts val="800"/>
              </a:spcBef>
              <a:spcAft>
                <a:spcPts val="0"/>
              </a:spcAft>
              <a:buSzPts val="2400"/>
              <a:buChar char="🠶"/>
            </a:pPr>
            <a:r>
              <a:rPr lang="en" sz="2400">
                <a:latin typeface="Calibri"/>
                <a:ea typeface="Calibri"/>
                <a:cs typeface="Calibri"/>
                <a:sym typeface="Calibri"/>
              </a:rPr>
              <a:t>Choose effective sentence structures  </a:t>
            </a:r>
            <a:endParaRPr/>
          </a:p>
          <a:p>
            <a:pPr indent="-254000" lvl="0" marL="254000" rtl="0" algn="l">
              <a:spcBef>
                <a:spcPts val="800"/>
              </a:spcBef>
              <a:spcAft>
                <a:spcPts val="0"/>
              </a:spcAft>
              <a:buSzPts val="2400"/>
              <a:buChar char="🠶"/>
            </a:pPr>
            <a:r>
              <a:rPr lang="en" sz="2400">
                <a:latin typeface="Calibri"/>
                <a:ea typeface="Calibri"/>
                <a:cs typeface="Calibri"/>
                <a:sym typeface="Calibri"/>
              </a:rPr>
              <a:t>Construct unified paragraphs</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16" name="Shape 316"/>
        <p:cNvGrpSpPr/>
        <p:nvPr/>
      </p:nvGrpSpPr>
      <p:grpSpPr>
        <a:xfrm>
          <a:off x="0" y="0"/>
          <a:ext cx="0" cy="0"/>
          <a:chOff x="0" y="0"/>
          <a:chExt cx="0" cy="0"/>
        </a:xfrm>
      </p:grpSpPr>
      <p:sp>
        <p:nvSpPr>
          <p:cNvPr id="317" name="Google Shape;317;p37"/>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18" name="Google Shape;318;p37"/>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9" name="Google Shape;319;p37"/>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Clear Paragraph Construction:  TEEC</a:t>
            </a:r>
            <a:endParaRPr/>
          </a:p>
        </p:txBody>
      </p:sp>
      <p:sp>
        <p:nvSpPr>
          <p:cNvPr id="320" name="Google Shape;320;p37"/>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1" name="Google Shape;321;p37"/>
          <p:cNvSpPr txBox="1"/>
          <p:nvPr>
            <p:ph idx="1" type="body"/>
          </p:nvPr>
        </p:nvSpPr>
        <p:spPr>
          <a:xfrm>
            <a:off x="854242" y="1967948"/>
            <a:ext cx="7565858" cy="2465469"/>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SzPts val="2700"/>
              <a:buChar char="🠶"/>
            </a:pPr>
            <a:r>
              <a:rPr lang="en" sz="2700">
                <a:latin typeface="Calibri"/>
                <a:ea typeface="Calibri"/>
                <a:cs typeface="Calibri"/>
                <a:sym typeface="Calibri"/>
              </a:rPr>
              <a:t>T:    </a:t>
            </a:r>
            <a:r>
              <a:rPr b="1" lang="en" sz="2700">
                <a:latin typeface="Calibri"/>
                <a:ea typeface="Calibri"/>
                <a:cs typeface="Calibri"/>
                <a:sym typeface="Calibri"/>
              </a:rPr>
              <a:t>Topic Sentence </a:t>
            </a:r>
            <a:r>
              <a:rPr lang="en" sz="2700">
                <a:latin typeface="Calibri"/>
                <a:ea typeface="Calibri"/>
                <a:cs typeface="Calibri"/>
                <a:sym typeface="Calibri"/>
              </a:rPr>
              <a:t>controls the entire paragraph</a:t>
            </a:r>
            <a:endParaRPr/>
          </a:p>
          <a:p>
            <a:pPr indent="-247650" lvl="0" marL="254000" rtl="0" algn="l">
              <a:spcBef>
                <a:spcPts val="800"/>
              </a:spcBef>
              <a:spcAft>
                <a:spcPts val="0"/>
              </a:spcAft>
              <a:buSzPts val="2700"/>
              <a:buChar char="🠶"/>
            </a:pPr>
            <a:r>
              <a:rPr lang="en" sz="2700">
                <a:latin typeface="Calibri"/>
                <a:ea typeface="Calibri"/>
                <a:cs typeface="Calibri"/>
                <a:sym typeface="Calibri"/>
              </a:rPr>
              <a:t>E:   </a:t>
            </a:r>
            <a:r>
              <a:rPr b="1" lang="en" sz="2700">
                <a:latin typeface="Calibri"/>
                <a:ea typeface="Calibri"/>
                <a:cs typeface="Calibri"/>
                <a:sym typeface="Calibri"/>
              </a:rPr>
              <a:t>Examples</a:t>
            </a:r>
            <a:r>
              <a:rPr lang="en" sz="2700">
                <a:latin typeface="Calibri"/>
                <a:ea typeface="Calibri"/>
                <a:cs typeface="Calibri"/>
                <a:sym typeface="Calibri"/>
              </a:rPr>
              <a:t> and </a:t>
            </a:r>
            <a:r>
              <a:rPr b="1" lang="en" sz="2700">
                <a:latin typeface="Calibri"/>
                <a:ea typeface="Calibri"/>
                <a:cs typeface="Calibri"/>
                <a:sym typeface="Calibri"/>
              </a:rPr>
              <a:t>Evidence</a:t>
            </a:r>
            <a:r>
              <a:rPr lang="en" sz="2700">
                <a:latin typeface="Calibri"/>
                <a:ea typeface="Calibri"/>
                <a:cs typeface="Calibri"/>
                <a:sym typeface="Calibri"/>
              </a:rPr>
              <a:t> to support your topic</a:t>
            </a:r>
            <a:endParaRPr/>
          </a:p>
          <a:p>
            <a:pPr indent="-247650" lvl="0" marL="254000" rtl="0" algn="l">
              <a:spcBef>
                <a:spcPts val="800"/>
              </a:spcBef>
              <a:spcAft>
                <a:spcPts val="0"/>
              </a:spcAft>
              <a:buSzPts val="2700"/>
              <a:buChar char="🠶"/>
            </a:pPr>
            <a:r>
              <a:rPr lang="en" sz="2700">
                <a:latin typeface="Calibri"/>
                <a:ea typeface="Calibri"/>
                <a:cs typeface="Calibri"/>
                <a:sym typeface="Calibri"/>
              </a:rPr>
              <a:t>E:   </a:t>
            </a:r>
            <a:r>
              <a:rPr b="1" lang="en" sz="2700">
                <a:latin typeface="Calibri"/>
                <a:ea typeface="Calibri"/>
                <a:cs typeface="Calibri"/>
                <a:sym typeface="Calibri"/>
              </a:rPr>
              <a:t>Explain</a:t>
            </a:r>
            <a:r>
              <a:rPr lang="en" sz="2700">
                <a:latin typeface="Calibri"/>
                <a:ea typeface="Calibri"/>
                <a:cs typeface="Calibri"/>
                <a:sym typeface="Calibri"/>
              </a:rPr>
              <a:t> how your evidence supports ideas</a:t>
            </a:r>
            <a:endParaRPr/>
          </a:p>
          <a:p>
            <a:pPr indent="-247650" lvl="0" marL="254000" rtl="0" algn="l">
              <a:spcBef>
                <a:spcPts val="800"/>
              </a:spcBef>
              <a:spcAft>
                <a:spcPts val="0"/>
              </a:spcAft>
              <a:buSzPts val="2700"/>
              <a:buChar char="🠶"/>
            </a:pPr>
            <a:r>
              <a:rPr lang="en" sz="2700">
                <a:latin typeface="Calibri"/>
                <a:ea typeface="Calibri"/>
                <a:cs typeface="Calibri"/>
                <a:sym typeface="Calibri"/>
              </a:rPr>
              <a:t>C:   </a:t>
            </a:r>
            <a:r>
              <a:rPr b="1" lang="en" sz="2700">
                <a:latin typeface="Calibri"/>
                <a:ea typeface="Calibri"/>
                <a:cs typeface="Calibri"/>
                <a:sym typeface="Calibri"/>
              </a:rPr>
              <a:t>Conclude</a:t>
            </a:r>
            <a:r>
              <a:rPr lang="en" sz="2700">
                <a:latin typeface="Calibri"/>
                <a:ea typeface="Calibri"/>
                <a:cs typeface="Calibri"/>
                <a:sym typeface="Calibri"/>
              </a:rPr>
              <a:t> logically</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sp>
        <p:nvSpPr>
          <p:cNvPr id="327" name="Google Shape;327;p38"/>
          <p:cNvSpPr/>
          <p:nvPr/>
        </p:nvSpPr>
        <p:spPr>
          <a:xfrm>
            <a:off x="0" y="-590"/>
            <a:ext cx="3464657" cy="5140529"/>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28" name="Google Shape;328;p38"/>
          <p:cNvSpPr txBox="1"/>
          <p:nvPr>
            <p:ph type="title"/>
          </p:nvPr>
        </p:nvSpPr>
        <p:spPr>
          <a:xfrm>
            <a:off x="363473" y="580013"/>
            <a:ext cx="2737709" cy="310165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50000"/>
              </a:lnSpc>
              <a:spcBef>
                <a:spcPts val="0"/>
              </a:spcBef>
              <a:spcAft>
                <a:spcPts val="0"/>
              </a:spcAft>
              <a:buClr>
                <a:schemeClr val="lt1"/>
              </a:buClr>
              <a:buSzPct val="100000"/>
              <a:buFont typeface="Century Gothic"/>
              <a:buNone/>
            </a:pPr>
            <a:r>
              <a:rPr b="1" lang="en" sz="2000" u="sng">
                <a:solidFill>
                  <a:schemeClr val="lt1"/>
                </a:solidFill>
              </a:rPr>
              <a:t>COHERENT</a:t>
            </a:r>
            <a:r>
              <a:rPr b="1" lang="en" sz="1800">
                <a:solidFill>
                  <a:schemeClr val="lt1"/>
                </a:solidFill>
              </a:rPr>
              <a:t> </a:t>
            </a:r>
            <a:r>
              <a:rPr lang="en" sz="1800">
                <a:solidFill>
                  <a:schemeClr val="lt1"/>
                </a:solidFill>
              </a:rPr>
              <a:t>writing ensures that the reader can easily follow your ideas and your train of thought. One idea leads logically to the next without leaving gaps that confuse the reader.</a:t>
            </a:r>
            <a:endParaRPr/>
          </a:p>
        </p:txBody>
      </p:sp>
      <p:pic>
        <p:nvPicPr>
          <p:cNvPr descr="Image result for Coherence clipart" id="329" name="Google Shape;329;p38"/>
          <p:cNvPicPr preferRelativeResize="0"/>
          <p:nvPr/>
        </p:nvPicPr>
        <p:blipFill rotWithShape="1">
          <a:blip r:embed="rId3">
            <a:alphaModFix/>
          </a:blip>
          <a:srcRect b="-1" l="23536" r="22911" t="0"/>
          <a:stretch/>
        </p:blipFill>
        <p:spPr>
          <a:xfrm>
            <a:off x="3464656" y="12039"/>
            <a:ext cx="5679344" cy="5143493"/>
          </a:xfrm>
          <a:prstGeom prst="rect">
            <a:avLst/>
          </a:prstGeom>
          <a:noFill/>
          <a:ln>
            <a:noFill/>
          </a:ln>
        </p:spPr>
      </p:pic>
      <p:sp>
        <p:nvSpPr>
          <p:cNvPr id="330" name="Google Shape;330;p38"/>
          <p:cNvSpPr txBox="1"/>
          <p:nvPr>
            <p:ph idx="1" type="body"/>
          </p:nvPr>
        </p:nvSpPr>
        <p:spPr>
          <a:xfrm>
            <a:off x="0" y="3954782"/>
            <a:ext cx="4091420" cy="704889"/>
          </a:xfrm>
          <a:prstGeom prst="rect">
            <a:avLst/>
          </a:prstGeom>
          <a:solidFill>
            <a:srgbClr val="6F7B62"/>
          </a:solidFill>
          <a:ln>
            <a:noFill/>
          </a:ln>
        </p:spPr>
        <p:txBody>
          <a:bodyPr anchorCtr="0" anchor="t" bIns="34275" lIns="68575" spcFirstLastPara="1" rIns="68575" wrap="square" tIns="34275">
            <a:normAutofit/>
          </a:bodyPr>
          <a:lstStyle/>
          <a:p>
            <a:pPr indent="-254000" lvl="0" marL="254000" rtl="0" algn="l">
              <a:spcBef>
                <a:spcPts val="0"/>
              </a:spcBef>
              <a:spcAft>
                <a:spcPts val="0"/>
              </a:spcAft>
              <a:buClr>
                <a:srgbClr val="E9613C"/>
              </a:buClr>
              <a:buSzPts val="1800"/>
              <a:buChar char="🠶"/>
            </a:pPr>
            <a:r>
              <a:rPr lang="en" sz="1800"/>
              <a:t>How do we build coherence into our writing?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0D5E6"/>
            </a:gs>
          </a:gsLst>
          <a:lin ang="5400000" scaled="0"/>
        </a:gradFill>
      </p:bgPr>
    </p:bg>
    <p:spTree>
      <p:nvGrpSpPr>
        <p:cNvPr id="334" name="Shape 334"/>
        <p:cNvGrpSpPr/>
        <p:nvPr/>
      </p:nvGrpSpPr>
      <p:grpSpPr>
        <a:xfrm>
          <a:off x="0" y="0"/>
          <a:ext cx="0" cy="0"/>
          <a:chOff x="0" y="0"/>
          <a:chExt cx="0" cy="0"/>
        </a:xfrm>
      </p:grpSpPr>
      <p:sp>
        <p:nvSpPr>
          <p:cNvPr id="335" name="Google Shape;335;p39"/>
          <p:cNvSpPr/>
          <p:nvPr/>
        </p:nvSpPr>
        <p:spPr>
          <a:xfrm>
            <a:off x="1" y="0"/>
            <a:ext cx="9144000" cy="5143500"/>
          </a:xfrm>
          <a:prstGeom prst="rect">
            <a:avLst/>
          </a:prstGeom>
          <a:gradFill>
            <a:gsLst>
              <a:gs pos="0">
                <a:srgbClr val="FFFFFF"/>
              </a:gs>
              <a:gs pos="100000">
                <a:srgbClr val="C0D5E6"/>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36" name="Google Shape;336;p39"/>
          <p:cNvSpPr/>
          <p:nvPr/>
        </p:nvSpPr>
        <p:spPr>
          <a:xfrm>
            <a:off x="0" y="0"/>
            <a:ext cx="9144000" cy="1730021"/>
          </a:xfrm>
          <a:prstGeom prst="rect">
            <a:avLst/>
          </a:prstGeom>
          <a:solidFill>
            <a:srgbClr val="31382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7" name="Google Shape;337;p39"/>
          <p:cNvSpPr txBox="1"/>
          <p:nvPr>
            <p:ph type="title"/>
          </p:nvPr>
        </p:nvSpPr>
        <p:spPr>
          <a:xfrm>
            <a:off x="1382543" y="468083"/>
            <a:ext cx="7037556" cy="59179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00000"/>
              <a:buFont typeface="Calibri"/>
              <a:buNone/>
            </a:pPr>
            <a:r>
              <a:rPr b="1" lang="en" sz="3600">
                <a:solidFill>
                  <a:schemeClr val="lt1"/>
                </a:solidFill>
                <a:latin typeface="Calibri"/>
                <a:ea typeface="Calibri"/>
                <a:cs typeface="Calibri"/>
                <a:sym typeface="Calibri"/>
              </a:rPr>
              <a:t>Build Coherence by</a:t>
            </a:r>
            <a:endParaRPr/>
          </a:p>
        </p:txBody>
      </p:sp>
      <p:sp>
        <p:nvSpPr>
          <p:cNvPr id="338" name="Google Shape;338;p39"/>
          <p:cNvSpPr/>
          <p:nvPr/>
        </p:nvSpPr>
        <p:spPr>
          <a:xfrm flipH="1" rot="10800000">
            <a:off x="-3142" y="535781"/>
            <a:ext cx="1191395" cy="380473"/>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9" name="Google Shape;339;p39"/>
          <p:cNvSpPr txBox="1"/>
          <p:nvPr>
            <p:ph idx="1" type="body"/>
          </p:nvPr>
        </p:nvSpPr>
        <p:spPr>
          <a:xfrm>
            <a:off x="854242" y="1967948"/>
            <a:ext cx="7565858" cy="2465469"/>
          </a:xfrm>
          <a:prstGeom prst="rect">
            <a:avLst/>
          </a:prstGeom>
          <a:noFill/>
          <a:ln>
            <a:noFill/>
          </a:ln>
        </p:spPr>
        <p:txBody>
          <a:bodyPr anchorCtr="0" anchor="t" bIns="34275" lIns="68575" spcFirstLastPara="1" rIns="68575" wrap="square" tIns="34275">
            <a:noAutofit/>
          </a:bodyPr>
          <a:lstStyle/>
          <a:p>
            <a:pPr indent="-247650" lvl="0" marL="254000" rtl="0" algn="l">
              <a:spcBef>
                <a:spcPts val="0"/>
              </a:spcBef>
              <a:spcAft>
                <a:spcPts val="0"/>
              </a:spcAft>
              <a:buSzPts val="2700"/>
              <a:buChar char="🠶"/>
            </a:pPr>
            <a:r>
              <a:rPr lang="en" sz="2700">
                <a:latin typeface="Calibri"/>
                <a:ea typeface="Calibri"/>
                <a:cs typeface="Calibri"/>
                <a:sym typeface="Calibri"/>
              </a:rPr>
              <a:t>Using logical transitions to link sentences</a:t>
            </a:r>
            <a:endParaRPr/>
          </a:p>
          <a:p>
            <a:pPr indent="-247650" lvl="0" marL="254000" rtl="0" algn="l">
              <a:spcBef>
                <a:spcPts val="800"/>
              </a:spcBef>
              <a:spcAft>
                <a:spcPts val="0"/>
              </a:spcAft>
              <a:buSzPts val="2700"/>
              <a:buChar char="🠶"/>
            </a:pPr>
            <a:r>
              <a:rPr lang="en" sz="2700">
                <a:latin typeface="Calibri"/>
                <a:ea typeface="Calibri"/>
                <a:cs typeface="Calibri"/>
                <a:sym typeface="Calibri"/>
              </a:rPr>
              <a:t>Organizing document information logically</a:t>
            </a:r>
            <a:endParaRPr/>
          </a:p>
          <a:p>
            <a:pPr indent="-247650" lvl="0" marL="254000" rtl="0" algn="l">
              <a:spcBef>
                <a:spcPts val="800"/>
              </a:spcBef>
              <a:spcAft>
                <a:spcPts val="0"/>
              </a:spcAft>
              <a:buSzPts val="2700"/>
              <a:buChar char="🠶"/>
            </a:pPr>
            <a:r>
              <a:rPr lang="en" sz="2700">
                <a:latin typeface="Calibri"/>
                <a:ea typeface="Calibri"/>
                <a:cs typeface="Calibri"/>
                <a:sym typeface="Calibri"/>
              </a:rPr>
              <a:t>Strategic repetition </a:t>
            </a:r>
            <a:endParaRPr/>
          </a:p>
          <a:p>
            <a:pPr indent="-247650" lvl="0" marL="254000" rtl="0" algn="l">
              <a:spcBef>
                <a:spcPts val="800"/>
              </a:spcBef>
              <a:spcAft>
                <a:spcPts val="0"/>
              </a:spcAft>
              <a:buSzPts val="2700"/>
              <a:buChar char="🠶"/>
            </a:pPr>
            <a:r>
              <a:rPr lang="en" sz="2700">
                <a:latin typeface="Calibri"/>
                <a:ea typeface="Calibri"/>
                <a:cs typeface="Calibri"/>
                <a:sym typeface="Calibri"/>
              </a:rPr>
              <a:t>Using parallel construction</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sp>
        <p:nvSpPr>
          <p:cNvPr id="344" name="Google Shape;344;p40"/>
          <p:cNvSpPr/>
          <p:nvPr/>
        </p:nvSpPr>
        <p:spPr>
          <a:xfrm>
            <a:off x="0" y="-590"/>
            <a:ext cx="3464657" cy="5140529"/>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45" name="Google Shape;345;p40"/>
          <p:cNvSpPr txBox="1"/>
          <p:nvPr>
            <p:ph type="title"/>
          </p:nvPr>
        </p:nvSpPr>
        <p:spPr>
          <a:xfrm>
            <a:off x="363474" y="818148"/>
            <a:ext cx="2737709" cy="2741779"/>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50000"/>
              </a:lnSpc>
              <a:spcBef>
                <a:spcPts val="0"/>
              </a:spcBef>
              <a:spcAft>
                <a:spcPts val="0"/>
              </a:spcAft>
              <a:buClr>
                <a:schemeClr val="lt1"/>
              </a:buClr>
              <a:buSzPct val="100000"/>
              <a:buFont typeface="Calibri"/>
              <a:buNone/>
            </a:pPr>
            <a:r>
              <a:rPr b="1" lang="en" sz="2300" u="sng">
                <a:solidFill>
                  <a:schemeClr val="lt1"/>
                </a:solidFill>
                <a:latin typeface="Calibri"/>
                <a:ea typeface="Calibri"/>
                <a:cs typeface="Calibri"/>
                <a:sym typeface="Calibri"/>
              </a:rPr>
              <a:t>CONCISE</a:t>
            </a:r>
            <a:r>
              <a:rPr lang="en" sz="2300">
                <a:solidFill>
                  <a:schemeClr val="lt1"/>
                </a:solidFill>
                <a:latin typeface="Calibri"/>
                <a:ea typeface="Calibri"/>
                <a:cs typeface="Calibri"/>
                <a:sym typeface="Calibri"/>
              </a:rPr>
              <a:t> writing uses the least words possible to convey the most meaning while still maintaining clarity.</a:t>
            </a:r>
            <a:br>
              <a:rPr lang="en"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p:txBody>
      </p:sp>
      <p:pic>
        <p:nvPicPr>
          <p:cNvPr descr="Image result for scissors" id="346" name="Google Shape;346;p40"/>
          <p:cNvPicPr preferRelativeResize="0"/>
          <p:nvPr/>
        </p:nvPicPr>
        <p:blipFill rotWithShape="1">
          <a:blip r:embed="rId3">
            <a:alphaModFix/>
          </a:blip>
          <a:srcRect b="-1" l="0" r="-1" t="9435"/>
          <a:stretch/>
        </p:blipFill>
        <p:spPr>
          <a:xfrm>
            <a:off x="3464657" y="8"/>
            <a:ext cx="5679343" cy="5143493"/>
          </a:xfrm>
          <a:prstGeom prst="rect">
            <a:avLst/>
          </a:prstGeom>
          <a:noFill/>
          <a:ln>
            <a:noFill/>
          </a:ln>
        </p:spPr>
      </p:pic>
      <p:sp>
        <p:nvSpPr>
          <p:cNvPr id="347" name="Google Shape;347;p40"/>
          <p:cNvSpPr txBox="1"/>
          <p:nvPr>
            <p:ph idx="1" type="body"/>
          </p:nvPr>
        </p:nvSpPr>
        <p:spPr>
          <a:xfrm>
            <a:off x="0" y="4039208"/>
            <a:ext cx="3912177" cy="620464"/>
          </a:xfrm>
          <a:prstGeom prst="rect">
            <a:avLst/>
          </a:prstGeom>
          <a:solidFill>
            <a:srgbClr val="A39B4E"/>
          </a:solidFill>
          <a:ln>
            <a:noFill/>
          </a:ln>
        </p:spPr>
        <p:txBody>
          <a:bodyPr anchorCtr="0" anchor="t" bIns="34275" lIns="68575" spcFirstLastPara="1" rIns="68575" wrap="square" tIns="34275">
            <a:normAutofit/>
          </a:bodyPr>
          <a:lstStyle/>
          <a:p>
            <a:pPr indent="-254000" lvl="0" marL="254000" rtl="0" algn="l">
              <a:spcBef>
                <a:spcPts val="0"/>
              </a:spcBef>
              <a:spcAft>
                <a:spcPts val="0"/>
              </a:spcAft>
              <a:buClr>
                <a:srgbClr val="FF1E58"/>
              </a:buClr>
              <a:buSzPts val="1800"/>
              <a:buChar char="🠶"/>
            </a:pPr>
            <a:r>
              <a:rPr lang="en" sz="1800"/>
              <a:t>How can we improve conciseness in our writing?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