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1" r:id="rId4"/>
    <p:sldMasterId id="2147483662" r:id="rId5"/>
    <p:sldMasterId id="214748366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2.xml"/><Relationship Id="rId6" Type="http://schemas.openxmlformats.org/officeDocument/2006/relationships/slideMaster" Target="slideMasters/slideMaster3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d90aea55ee_2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1d90aea55ee_2_5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d90aea55ee_2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1d90aea55ee_2_6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d90aea55ee_2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1d90aea55ee_2_6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d90aea55ee_2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1d90aea55ee_2_7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d90aea55ee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g1d90aea55ee_2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d90aea55ee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g1d90aea55ee_2_1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d90aea55ee_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g1d90aea55ee_2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d90aea55ee_2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g1d90aea55ee_2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d90aea55ee_2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g1d90aea55ee_2_3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d90aea55ee_2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1d90aea55ee_2_3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d90aea55ee_2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1d90aea55ee_2_4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d90aea55ee_2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g1d90aea55ee_2_5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1">
  <p:cSld name="Title 1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title"/>
          </p:nvPr>
        </p:nvSpPr>
        <p:spPr>
          <a:xfrm>
            <a:off x="457200" y="1529954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7" type="obj">
  <p:cSld name="OBJEC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6"/>
          <p:cNvSpPr txBox="1"/>
          <p:nvPr>
            <p:ph type="title"/>
          </p:nvPr>
        </p:nvSpPr>
        <p:spPr>
          <a:xfrm>
            <a:off x="1104900" y="529829"/>
            <a:ext cx="62611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519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6"/>
          <p:cNvSpPr txBox="1"/>
          <p:nvPr>
            <p:ph idx="1" type="body"/>
          </p:nvPr>
        </p:nvSpPr>
        <p:spPr>
          <a:xfrm>
            <a:off x="1104900" y="1524001"/>
            <a:ext cx="6261100" cy="2867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2.xml"/><Relationship Id="rId3" Type="http://schemas.openxmlformats.org/officeDocument/2006/relationships/theme" Target="../theme/theme1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3.xml"/><Relationship Id="rId3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C+M_04180_UnveilingMat.jpg" id="51" name="Google Shape;51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685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3"/>
          <p:cNvSpPr txBox="1"/>
          <p:nvPr>
            <p:ph type="title"/>
          </p:nvPr>
        </p:nvSpPr>
        <p:spPr>
          <a:xfrm>
            <a:off x="457200" y="1529954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C+M_04180_UnveilingMat14.jpg" id="56" name="Google Shape;56;p1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685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5"/>
          <p:cNvSpPr txBox="1"/>
          <p:nvPr>
            <p:ph type="title"/>
          </p:nvPr>
        </p:nvSpPr>
        <p:spPr>
          <a:xfrm>
            <a:off x="1104900" y="529829"/>
            <a:ext cx="62611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005191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519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8" name="Google Shape;58;p15"/>
          <p:cNvSpPr txBox="1"/>
          <p:nvPr>
            <p:ph idx="1" type="body"/>
          </p:nvPr>
        </p:nvSpPr>
        <p:spPr>
          <a:xfrm>
            <a:off x="1104900" y="1524001"/>
            <a:ext cx="6261100" cy="2867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79400" lvl="5" marL="2743200" marR="0" rtl="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79400" lvl="7" marL="3657600" marR="0" rtl="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79400" lvl="8" marL="4114800" marR="0" rtl="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6"/>
          <p:cNvSpPr txBox="1"/>
          <p:nvPr>
            <p:ph type="title"/>
          </p:nvPr>
        </p:nvSpPr>
        <p:spPr>
          <a:xfrm>
            <a:off x="1104900" y="529829"/>
            <a:ext cx="62611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5191"/>
              </a:buClr>
              <a:buSzPts val="2800"/>
              <a:buFont typeface="Arial"/>
              <a:buNone/>
            </a:pPr>
            <a:r>
              <a:rPr lang="en"/>
              <a:t>What does all this have to do with technical writing?</a:t>
            </a:r>
            <a:endParaRPr/>
          </a:p>
        </p:txBody>
      </p:sp>
      <p:sp>
        <p:nvSpPr>
          <p:cNvPr id="125" name="Google Shape;125;p26"/>
          <p:cNvSpPr txBox="1"/>
          <p:nvPr>
            <p:ph idx="1" type="body"/>
          </p:nvPr>
        </p:nvSpPr>
        <p:spPr>
          <a:xfrm>
            <a:off x="1104900" y="1524001"/>
            <a:ext cx="6261100" cy="2867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52400" lvl="0" marL="14395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/>
              <a:t> Logos: using data and evidence to provide proof of concept, WOC</a:t>
            </a:r>
            <a:endParaRPr/>
          </a:p>
          <a:p>
            <a:pPr indent="-152400" lvl="0" marL="143959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/>
              <a:t> Ethos: situational ethos of using document design effectively, building credibility through research and citational practices, demonstrating expertise in your field</a:t>
            </a:r>
            <a:endParaRPr/>
          </a:p>
          <a:p>
            <a:pPr indent="-152400" lvl="0" marL="143959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/>
              <a:t> Pathos: proving to the client you are invested in solving their problem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7"/>
          <p:cNvSpPr txBox="1"/>
          <p:nvPr>
            <p:ph type="title"/>
          </p:nvPr>
        </p:nvSpPr>
        <p:spPr>
          <a:xfrm>
            <a:off x="165253" y="419438"/>
            <a:ext cx="62611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5191"/>
              </a:buClr>
              <a:buSzPts val="2800"/>
              <a:buFont typeface="Arial"/>
              <a:buNone/>
            </a:pPr>
            <a:r>
              <a:rPr lang="en"/>
              <a:t>Ad-speak</a:t>
            </a:r>
            <a:endParaRPr/>
          </a:p>
        </p:txBody>
      </p:sp>
      <p:pic>
        <p:nvPicPr>
          <p:cNvPr descr="A picture containing text&#10;&#10;Description automatically generated" id="131" name="Google Shape;131;p2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38853" y="1900238"/>
            <a:ext cx="3175000" cy="134302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7"/>
          <p:cNvSpPr txBox="1"/>
          <p:nvPr/>
        </p:nvSpPr>
        <p:spPr>
          <a:xfrm>
            <a:off x="165253" y="1538575"/>
            <a:ext cx="8389881" cy="3185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Kind of language used in advertisements, frequently employing one or more of the following: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Emotional manipulation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Logical fallacies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Hyperbole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Exaggeration or dishonesty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Vague claims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Incomplete or cherry-picked data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Biased viewpoints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Hired actors rather than professionals or experts as spokespeople.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While you are writing to persuade, you must not embellish or misrepresent yourself or your concept/solution/idea.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8"/>
          <p:cNvSpPr txBox="1"/>
          <p:nvPr>
            <p:ph type="title"/>
          </p:nvPr>
        </p:nvSpPr>
        <p:spPr>
          <a:xfrm>
            <a:off x="436094" y="521566"/>
            <a:ext cx="62611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5191"/>
              </a:buClr>
              <a:buSzPts val="2800"/>
              <a:buFont typeface="Arial"/>
              <a:buNone/>
            </a:pPr>
            <a:r>
              <a:rPr lang="en"/>
              <a:t>How to avoid ad-speak in technical descriptions</a:t>
            </a:r>
            <a:endParaRPr/>
          </a:p>
        </p:txBody>
      </p:sp>
      <p:sp>
        <p:nvSpPr>
          <p:cNvPr id="138" name="Google Shape;138;p28"/>
          <p:cNvSpPr txBox="1"/>
          <p:nvPr>
            <p:ph idx="1" type="body"/>
          </p:nvPr>
        </p:nvSpPr>
        <p:spPr>
          <a:xfrm>
            <a:off x="436094" y="1524001"/>
            <a:ext cx="4852002" cy="2867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52400" lvl="0" marL="14395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/>
              <a:t> Use quantifiable, objective, and measurable terms, such as</a:t>
            </a:r>
            <a:endParaRPr/>
          </a:p>
          <a:p>
            <a:pPr indent="-139700" lvl="1" marL="31191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</a:pPr>
            <a:r>
              <a:rPr lang="en"/>
              <a:t> efficient</a:t>
            </a:r>
            <a:endParaRPr/>
          </a:p>
          <a:p>
            <a:pPr indent="-139700" lvl="1" marL="31191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</a:pPr>
            <a:r>
              <a:rPr lang="en"/>
              <a:t> reliable</a:t>
            </a:r>
            <a:endParaRPr/>
          </a:p>
          <a:p>
            <a:pPr indent="-152400" lvl="0" marL="143959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/>
              <a:t> Avoid vague buzzwords, such as</a:t>
            </a:r>
            <a:endParaRPr/>
          </a:p>
          <a:p>
            <a:pPr indent="-139700" lvl="1" marL="31191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</a:pPr>
            <a:r>
              <a:rPr lang="en"/>
              <a:t> awesome</a:t>
            </a:r>
            <a:endParaRPr/>
          </a:p>
          <a:p>
            <a:pPr indent="-139700" lvl="1" marL="31191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</a:pPr>
            <a:r>
              <a:rPr lang="en"/>
              <a:t> unique</a:t>
            </a:r>
            <a:endParaRPr/>
          </a:p>
          <a:p>
            <a:pPr indent="-139700" lvl="1" marL="31191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</a:pPr>
            <a:r>
              <a:rPr lang="en"/>
              <a:t> excellent</a:t>
            </a:r>
            <a:endParaRPr/>
          </a:p>
        </p:txBody>
      </p:sp>
      <p:pic>
        <p:nvPicPr>
          <p:cNvPr descr="A picture containing text, toy&#10;&#10;Description automatically generated" id="139" name="Google Shape;139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60597" y="2384511"/>
            <a:ext cx="2012859" cy="16118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9"/>
          <p:cNvSpPr txBox="1"/>
          <p:nvPr>
            <p:ph type="title"/>
          </p:nvPr>
        </p:nvSpPr>
        <p:spPr>
          <a:xfrm>
            <a:off x="1104900" y="529829"/>
            <a:ext cx="62611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5191"/>
              </a:buClr>
              <a:buSzPts val="2800"/>
              <a:buFont typeface="Arial"/>
              <a:buNone/>
            </a:pPr>
            <a:r>
              <a:rPr lang="en"/>
              <a:t>In summary</a:t>
            </a:r>
            <a:endParaRPr/>
          </a:p>
        </p:txBody>
      </p:sp>
      <p:sp>
        <p:nvSpPr>
          <p:cNvPr id="145" name="Google Shape;145;p29"/>
          <p:cNvSpPr txBox="1"/>
          <p:nvPr>
            <p:ph idx="1" type="body"/>
          </p:nvPr>
        </p:nvSpPr>
        <p:spPr>
          <a:xfrm>
            <a:off x="1104900" y="1524001"/>
            <a:ext cx="6261100" cy="2867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52400" lvl="0" marL="14395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/>
              <a:t> You will likely use a combination of the 4 rhetorical appeals</a:t>
            </a:r>
            <a:endParaRPr/>
          </a:p>
          <a:p>
            <a:pPr indent="-152400" lvl="0" marL="143959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/>
              <a:t> Communicate ethically by avoiding ad-speak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/>
          <p:nvPr>
            <p:ph type="title"/>
          </p:nvPr>
        </p:nvSpPr>
        <p:spPr>
          <a:xfrm>
            <a:off x="457200" y="1529954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"/>
              <a:t>WRITING TO PERSUADE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type="title"/>
          </p:nvPr>
        </p:nvSpPr>
        <p:spPr>
          <a:xfrm>
            <a:off x="1104900" y="529829"/>
            <a:ext cx="62611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5191"/>
              </a:buClr>
              <a:buSzPts val="2800"/>
              <a:buFont typeface="Arial"/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78" name="Google Shape;78;p19"/>
          <p:cNvSpPr txBox="1"/>
          <p:nvPr>
            <p:ph idx="1" type="body"/>
          </p:nvPr>
        </p:nvSpPr>
        <p:spPr>
          <a:xfrm>
            <a:off x="1104900" y="1524001"/>
            <a:ext cx="6261100" cy="2867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52400" lvl="0" marL="14395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/>
              <a:t> Rhetorical Appeals</a:t>
            </a:r>
            <a:endParaRPr/>
          </a:p>
          <a:p>
            <a:pPr indent="-152400" lvl="0" marL="143959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/>
              <a:t> Communicating ethically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 txBox="1"/>
          <p:nvPr>
            <p:ph type="title"/>
          </p:nvPr>
        </p:nvSpPr>
        <p:spPr>
          <a:xfrm>
            <a:off x="1104900" y="529829"/>
            <a:ext cx="62611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5191"/>
              </a:buClr>
              <a:buSzPts val="2800"/>
              <a:buFont typeface="Arial"/>
              <a:buNone/>
            </a:pPr>
            <a:r>
              <a:rPr lang="en"/>
              <a:t>Persuasion in Technical Writing</a:t>
            </a:r>
            <a:endParaRPr/>
          </a:p>
        </p:txBody>
      </p:sp>
      <p:sp>
        <p:nvSpPr>
          <p:cNvPr id="84" name="Google Shape;84;p20"/>
          <p:cNvSpPr txBox="1"/>
          <p:nvPr>
            <p:ph idx="1" type="body"/>
          </p:nvPr>
        </p:nvSpPr>
        <p:spPr>
          <a:xfrm>
            <a:off x="1104900" y="1524001"/>
            <a:ext cx="6261100" cy="2867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/>
              <a:t>Remember that as technical writing is transactional, you are generally attempting to convince your audience that your solution/idea/concept is best.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/>
              <a:t>To do this, we use rhetorical appeals.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1"/>
          <p:cNvSpPr txBox="1"/>
          <p:nvPr>
            <p:ph type="title"/>
          </p:nvPr>
        </p:nvSpPr>
        <p:spPr>
          <a:xfrm>
            <a:off x="1104900" y="529829"/>
            <a:ext cx="62611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5191"/>
              </a:buClr>
              <a:buSzPts val="2800"/>
              <a:buFont typeface="Arial"/>
              <a:buNone/>
            </a:pPr>
            <a:r>
              <a:rPr lang="en"/>
              <a:t>Writing to Persuade</a:t>
            </a:r>
            <a:endParaRPr/>
          </a:p>
        </p:txBody>
      </p:sp>
      <p:sp>
        <p:nvSpPr>
          <p:cNvPr id="90" name="Google Shape;90;p21"/>
          <p:cNvSpPr txBox="1"/>
          <p:nvPr>
            <p:ph idx="1" type="body"/>
          </p:nvPr>
        </p:nvSpPr>
        <p:spPr>
          <a:xfrm>
            <a:off x="1104900" y="1524001"/>
            <a:ext cx="6261100" cy="2867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/>
              <a:t>There are 4 rhetorical appeals:</a:t>
            </a:r>
            <a:endParaRPr/>
          </a:p>
          <a:p>
            <a:pPr indent="-4572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"/>
              <a:t>Ethos</a:t>
            </a:r>
            <a:endParaRPr/>
          </a:p>
          <a:p>
            <a:pPr indent="-4572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"/>
              <a:t>Pathos</a:t>
            </a:r>
            <a:endParaRPr/>
          </a:p>
          <a:p>
            <a:pPr indent="-4572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"/>
              <a:t>Logos</a:t>
            </a:r>
            <a:endParaRPr/>
          </a:p>
          <a:p>
            <a:pPr indent="-4572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"/>
              <a:t>Kairos</a:t>
            </a:r>
            <a:endParaRPr/>
          </a:p>
          <a:p>
            <a:pPr indent="-3048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/>
              <a:t>In all likelihood, you’ll use a combination of any number of these appeals.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2"/>
          <p:cNvSpPr txBox="1"/>
          <p:nvPr>
            <p:ph type="title"/>
          </p:nvPr>
        </p:nvSpPr>
        <p:spPr>
          <a:xfrm>
            <a:off x="264405" y="279152"/>
            <a:ext cx="62611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5191"/>
              </a:buClr>
              <a:buSzPts val="2800"/>
              <a:buFont typeface="Arial"/>
              <a:buNone/>
            </a:pPr>
            <a:r>
              <a:rPr lang="en"/>
              <a:t>Ethos: Appeal to Credibility/Authority</a:t>
            </a:r>
            <a:endParaRPr/>
          </a:p>
        </p:txBody>
      </p:sp>
      <p:pic>
        <p:nvPicPr>
          <p:cNvPr descr="A picture containing text, newspaper&#10;&#10;Description automatically generated" id="96" name="Google Shape;96;p2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83221" y="1136402"/>
            <a:ext cx="3679638" cy="3540258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2"/>
          <p:cNvSpPr txBox="1"/>
          <p:nvPr/>
        </p:nvSpPr>
        <p:spPr>
          <a:xfrm>
            <a:off x="264405" y="1231135"/>
            <a:ext cx="4516915" cy="27699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element of persuasion involves establishing your credibility, expertise, or authority to be making the argument.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experience or expertise do you have?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knowledge or skills do you possess? What’s your role within the organization, and/or in relation to the reader?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Why should the reader trust you as a reliable, knowledgeable, authoritative, and ethical source of information?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3"/>
          <p:cNvSpPr txBox="1"/>
          <p:nvPr>
            <p:ph type="title"/>
          </p:nvPr>
        </p:nvSpPr>
        <p:spPr>
          <a:xfrm>
            <a:off x="363557" y="215848"/>
            <a:ext cx="698041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5191"/>
              </a:buClr>
              <a:buSzPts val="2800"/>
              <a:buFont typeface="Arial"/>
              <a:buNone/>
            </a:pPr>
            <a:r>
              <a:rPr lang="en"/>
              <a:t>Pathos: Appeal to Emotion/Interest Values</a:t>
            </a:r>
            <a:endParaRPr/>
          </a:p>
        </p:txBody>
      </p:sp>
      <p:pic>
        <p:nvPicPr>
          <p:cNvPr descr="A person holding a dog&#10;&#10;Description automatically generated with medium confidence" id="103" name="Google Shape;103;p2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3910" y="1371600"/>
            <a:ext cx="4254500" cy="2400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3"/>
          <p:cNvSpPr txBox="1"/>
          <p:nvPr/>
        </p:nvSpPr>
        <p:spPr>
          <a:xfrm>
            <a:off x="165253" y="1297236"/>
            <a:ext cx="4197427" cy="37394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element involves appealing to the emotions, values, and/or interests of the reader.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does your proposal benefit them?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Why should they care about it? How does it relate to the goals of the organization?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can you build “common ground” with your reader?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will make your reader feel “good” about your project?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can you evoke emotions such as pride or outrage?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4"/>
          <p:cNvSpPr txBox="1"/>
          <p:nvPr>
            <p:ph type="title"/>
          </p:nvPr>
        </p:nvSpPr>
        <p:spPr>
          <a:xfrm>
            <a:off x="275422" y="371039"/>
            <a:ext cx="62611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5191"/>
              </a:buClr>
              <a:buSzPts val="2800"/>
              <a:buFont typeface="Arial"/>
              <a:buNone/>
            </a:pPr>
            <a:r>
              <a:rPr lang="en"/>
              <a:t>Logos: Appeal to Reason/Logic</a:t>
            </a:r>
            <a:endParaRPr/>
          </a:p>
        </p:txBody>
      </p:sp>
      <p:pic>
        <p:nvPicPr>
          <p:cNvPr id="110" name="Google Shape;110;p2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47158" y="1251347"/>
            <a:ext cx="2691941" cy="2780028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4"/>
          <p:cNvSpPr txBox="1"/>
          <p:nvPr/>
        </p:nvSpPr>
        <p:spPr>
          <a:xfrm>
            <a:off x="275422" y="1228288"/>
            <a:ext cx="4836405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element involves grounding your argument in logic, reason, and evidence.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evidence supports your claims?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 what facts and data is your reasoning based?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Arguments grounded in reason and evidence are often considered the strongest. Government organizations and companies alike generally like to make “evidence-based decisions.”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5"/>
          <p:cNvSpPr txBox="1"/>
          <p:nvPr>
            <p:ph type="title"/>
          </p:nvPr>
        </p:nvSpPr>
        <p:spPr>
          <a:xfrm>
            <a:off x="264405" y="207585"/>
            <a:ext cx="7844009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5191"/>
              </a:buClr>
              <a:buSzPts val="2800"/>
              <a:buFont typeface="Arial"/>
              <a:buNone/>
            </a:pPr>
            <a:r>
              <a:rPr lang="en"/>
              <a:t>Kairos: Appeal to Timeliness/Appropriateness</a:t>
            </a:r>
            <a:endParaRPr/>
          </a:p>
        </p:txBody>
      </p:sp>
      <p:pic>
        <p:nvPicPr>
          <p:cNvPr descr="A group of people holding a sign&#10;&#10;Description automatically generated with low confidence" id="117" name="Google Shape;117;p2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29629" y="2865403"/>
            <a:ext cx="4753859" cy="185721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5"/>
          <p:cNvSpPr txBox="1"/>
          <p:nvPr/>
        </p:nvSpPr>
        <p:spPr>
          <a:xfrm>
            <a:off x="264405" y="1004429"/>
            <a:ext cx="4065224" cy="36009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this appeal means being aware of what is appropriate and timely in a given rhetorical situation.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Sometimes, a well-crafted argument can fail because it comes at the wrong time.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Kairos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involves knowing what is “in” or “hot” right now, what is an important topic or issue, and how best to discuss it; knowing when it is the “right time” to broach a topic or propose an idea; knowing how to use the appropriate tone, level of formality and decorum for the specific situation.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Google Shape;119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29629" y="921716"/>
            <a:ext cx="2466975" cy="18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UVic Edge title 1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UVic Edge content 7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