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  <p:sldMasterId id="214748366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621988-1EE2-4D89-9C98-74675BBDE34E}">
  <a:tblStyle styleId="{50621988-1EE2-4D89-9C98-74675BBDE34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907a9a03b_2_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d907a9a03b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907a9a03b_2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d907a9a03b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907a9a03b_2_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d907a9a03b_2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907a9a03b_2_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d907a9a03b_2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07a9a03b_2_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d907a9a03b_2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07a9a03b_2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d907a9a03b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07a9a03b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d907a9a03b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907a9a03b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d907a9a03b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07a9a03b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d907a9a03b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907a9a03b_2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d907a9a03b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907a9a03b_2_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d907a9a03b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907a9a03b_2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d907a9a03b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907a9a03b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d907a9a03b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d907a9a03b_2_10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907a9a03b_2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d907a9a03b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907a9a03b_2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d907a9a03b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907a9a03b_2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d907a9a03b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907a9a03b_2_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d907a9a03b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907a9a03b_2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d907a9a03b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907a9a03b_2_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d907a9a03b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907a9a03b_2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d907a9a03b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907a9a03b_2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d907a9a03b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907a9a03b_2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d907a9a03b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907a9a03b_2_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d907a9a03b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4.jpg" id="56" name="Google Shape;5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Writer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What is your motivation as a writer? 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What biases, past experiences or knowledge do you bring to your writing?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What is your role within the larger organization as a writer?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What is your position relative to the target audience?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In our example…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I want to alleviate any concerns while the technical issue is resolved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I remember what it was like as a student when not all the information was available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I am writing as your course instructor, in a supervisory role, and ultimately responsible for the course content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Consider who will be reading this document.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28"/>
          <p:cNvGraphicFramePr/>
          <p:nvPr/>
        </p:nvGraphicFramePr>
        <p:xfrm>
          <a:off x="1104900" y="2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{50621988-1EE2-4D89-9C98-74675BBDE34E}</a:tableStyleId>
              </a:tblPr>
              <a:tblGrid>
                <a:gridCol w="3130550"/>
                <a:gridCol w="3130550"/>
              </a:tblGrid>
              <a:tr h="35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Audience 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Purpose for Reading 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Executives 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Make decisions 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Supervising Experts/Managers 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Advise decision makers; direct subordinates 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Experts/Co-workers 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 decisions; advise 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Lay People/Public/Clients 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Become informed; choose options; make decisions 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29image1040" id="137" name="Google Shape;13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217" y="578922"/>
            <a:ext cx="5528806" cy="373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Develop an audience profile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96607" y="1524001"/>
            <a:ext cx="8747393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4097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Who are your primary readers? (specific names and titles, or general roles)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Are they above you in the organizational hierarchy? Lateral, subordinate? Outside of your organization?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Who else might read this document? (secondary readers)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Do you know what their attitude towards the topic is?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How might cultural differences affect their expectations and interpretations?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How much technical background do the readers have?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How much do they already know about the topic?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What situation gave rise to this document?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In our example…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You, the students, are my audience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Our TA will also read this document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My students’ attitude is unknown, but I assume they will be interested to know why they can’t access one of their assignments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I cannot assume any technical background or understanding of Brightspace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A technical snafu gave rise to the need for this document.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1082866" y="357360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Message/Tone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99152" y="1214610"/>
            <a:ext cx="8912646" cy="3176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What is the information you want to deliver? And, perhaps more importantly, what is the tone of that message?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Tone can be defined as the </a:t>
            </a:r>
            <a:r>
              <a:rPr i="1" lang="en"/>
              <a:t>attitude</a:t>
            </a:r>
            <a:r>
              <a:rPr lang="en"/>
              <a:t> conveyed by the piece of writing towards the topic and/or the reader.  Using the wrong tone can cause serious problems. 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/>
              <a:t>Consider</a:t>
            </a:r>
            <a:r>
              <a:rPr lang="en"/>
              <a:t>: 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"/>
              <a:t>a workplace is often hierarchical (implied power relationships)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"/>
              <a:t>an effective workplace requires cooperation and teamwork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When thinking about what tone to adopt in a piece of writing, consider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"/>
              <a:t>How will your reader(s) feel as a result of reading this? 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"/>
              <a:t>How do you want your reader(s) to feel? 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Tone 🡪 Emotional Appeal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1104900" y="127612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What might make readers experience the following feelings, and which will result in more effective workplace :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73017" y="2217833"/>
            <a:ext cx="83439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Maintaining Positive Tone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/>
              <a:t>Focus on being READER-centered rather than writer-centered.  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/>
              <a:t>Use positive phrasing instead of negative phrasing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/>
              <a:t>Be respectful and constructive, even when giving bad news or criticism.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/>
              <a:t>Focus on positive result or outcome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/>
              <a:t>Be calm; be the “voice of reason”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In our example…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I will write an email that communicates my understanding of any frustrations and provides assurances that the problem will be resolved shortly.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My tone will be respectful and professional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RHETORICAL SITUATION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0" name="Google Shape;180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69" y="529829"/>
            <a:ext cx="7813861" cy="328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What is the situation that has created the need for the writing?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Context can be affected by: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timing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location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current events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organizational or social culture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In our example…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This message needs to be sent as the semester has started and the technical problem needs to be resolved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I cannot simply post the sign-up sheet because of Covid-19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A screenshot of a phone&#10;&#10;Description automatically generated with medium confidence" id="199" name="Google Shape;199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623" y="0"/>
            <a:ext cx="3873653" cy="515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 key concepts in undertaking any workplace communications are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Understanding the </a:t>
            </a:r>
            <a:r>
              <a:rPr b="1" lang="en"/>
              <a:t>PURPOSE</a:t>
            </a:r>
            <a:r>
              <a:rPr lang="en"/>
              <a:t> (task analysis)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Knowing your </a:t>
            </a:r>
            <a:r>
              <a:rPr b="1" lang="en"/>
              <a:t>AUDIENCE</a:t>
            </a:r>
            <a:r>
              <a:rPr lang="en"/>
              <a:t> and their needs 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Presenting your ideas using the appropriate </a:t>
            </a:r>
            <a:r>
              <a:rPr b="1" lang="en"/>
              <a:t>TONE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Once you have done this, you can begin working on choosing the content and organization that will best suit your purpose and audience.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What is a rhetorical situation?</a:t>
            </a:r>
            <a:endParaRPr/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“Describes the components of any situation in which you may want to communicate”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No two situations will ever be the same.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374" y="532482"/>
            <a:ext cx="3784638" cy="378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Before you begin writing</a:t>
            </a:r>
            <a:endParaRPr/>
          </a:p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Perform an audience analysis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Understand who you are as a writer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Have a clear purpose and message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Be sensitive to the context and culture</a:t>
            </a:r>
            <a:endParaRPr/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So for example…</a:t>
            </a:r>
            <a:endParaRPr/>
          </a:p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I want to inform you, my students, that due to a technology issue, the student presentations module is currently hidden from view but will be made available shortly once the issue is resolved. I can only communicate with my students online.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Hyman’s Problem Formulation</a:t>
            </a:r>
            <a:endParaRPr/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3959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Need statement: recognizes and describes the need for a solution or improvement to an “unsatisfactory situation.”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Goal statement: describes what the improved situation would look like once a solution has been implemented.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Objectives: define measurable, specific outcomes that any feasible solution </a:t>
            </a:r>
            <a:r>
              <a:rPr b="1" i="1" lang="en"/>
              <a:t>should </a:t>
            </a:r>
            <a:r>
              <a:rPr lang="en"/>
              <a:t>optimize (aspects you can use to “grade” the effectiveness of the solution). </a:t>
            </a:r>
            <a:endParaRPr/>
          </a:p>
          <a:p>
            <a:pPr indent="-143959" lvl="0" marL="143959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Constraints: define the limits that any feasible solution </a:t>
            </a:r>
            <a:r>
              <a:rPr b="1" i="1" lang="en"/>
              <a:t>must </a:t>
            </a:r>
            <a:r>
              <a:rPr lang="en"/>
              <a:t>adhere to in order to be acceptable (pass/fail conditions, range limits, </a:t>
            </a:r>
            <a:r>
              <a:rPr i="1" lang="en"/>
              <a:t>etc</a:t>
            </a:r>
            <a:r>
              <a:rPr lang="en"/>
              <a:t>.).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In our example…</a:t>
            </a:r>
            <a:endParaRPr/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/>
              <a:t>Need</a:t>
            </a:r>
            <a:r>
              <a:rPr lang="en"/>
              <a:t>: to inform my students about the technical foul up with the presentation module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/>
              <a:t>Goal</a:t>
            </a:r>
            <a:r>
              <a:rPr lang="en"/>
              <a:t>: that they will know when the module is available and not to panic in the meantime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/>
              <a:t>Objectives</a:t>
            </a:r>
            <a:r>
              <a:rPr lang="en"/>
              <a:t>: a clear message that relays the information while adhering to the 7 C’s of Technical Commuication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/>
              <a:t>Constraints</a:t>
            </a:r>
            <a:r>
              <a:rPr lang="en"/>
              <a:t>: can only be online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What is the function of this document?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to create a record, such as a lab report or procedures followed documentation?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to give or request information, such as an instruction manual?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to persuade, such as a proposal or a recommendation report?</a:t>
            </a:r>
            <a:endParaRPr/>
          </a:p>
          <a:p>
            <a:pPr indent="0" lvl="1" marL="191945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23994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Use the 5 Ws: (Who, What, Where, When, Why (and How)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Vic Edge titl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Vic Edge content 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