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b30d68a8c_2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1b30d68a8c_2_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1b30d68a8c_2_1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b30d68a8c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1b30d68a8c_2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b30d68a8c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1b30d68a8c_2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b30d68a8c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1b30d68a8c_2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b30d68a8c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1b30d68a8c_2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b30d68a8c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1b30d68a8c_2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b30d68a8c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1b30d68a8c_2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b30d68a8c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1b30d68a8c_2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b30d68a8c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1b30d68a8c_2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1b30d68a8c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1b30d68a8c_2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b30d68a8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1b30d68a8c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1b30d68a8c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1b30d68a8c_2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1b30d68a8c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1b30d68a8c_2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b30d68a8c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1b30d68a8c_2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b30d68a8c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1b30d68a8c_2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b30d68a8c_2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1b30d68a8c_2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b30d68a8c_2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1b30d68a8c_2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1b30d68a8c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1b30d68a8c_2_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1b30d68a8c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1b30d68a8c_2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b30d68a8c_2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21b30d68a8c_2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1b30d68a8c_2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21b30d68a8c_2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b30d68a8c_2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1b30d68a8c_2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1b30d68a8c_2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b30d68a8c_2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21b30d68a8c_2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b30d68a8c_2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21b30d68a8c_2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1b30d68a8c_2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1b30d68a8c_2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1b30d68a8c_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1b30d68a8c_2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1b30d68a8c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1b30d68a8c_2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1b30d68a8c_2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1b30d68a8c_2_2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1b30d68a8c_2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21b30d68a8c_2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b30d68a8c_2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21b30d68a8c_2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1b30d68a8c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21b30d68a8c_2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1b30d68a8c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21b30d68a8c_2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b30d68a8c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1b30d68a8c_2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1b30d68a8c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21b30d68a8c_2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1b30d68a8c_2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21b30d68a8c_2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1b30d68a8c_2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21b30d68a8c_2_3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1b30d68a8c_2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21b30d68a8c_2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b30d68a8c_2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21b30d68a8c_2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1b30d68a8c_2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21b30d68a8c_2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1b30d68a8c_2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21b30d68a8c_2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1b30d68a8c_2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21b30d68a8c_2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b30d68a8c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1b30d68a8c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b30d68a8c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1b30d68a8c_2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b30d68a8c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1b30d68a8c_2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b30d68a8c_2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21b30d68a8c_2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1b30d68a8c_2_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b30d68a8c_2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21b30d68a8c_2_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1b30d68a8c_2_1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16"/>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2" name="Google Shape;72;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8"/>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2" name="Google Shape;82;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8" name="Google Shape;88;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9" name="Google Shape;89;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0" name="Google Shape;90;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1" name="Google Shape;9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hyperlink" Target="https://doi-org.ezproxy.library.uvic.ca/10.1177/0840470421103823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3.png"/><Relationship Id="rId4" Type="http://schemas.openxmlformats.org/officeDocument/2006/relationships/hyperlink" Target="https://cchl-ccls.ca/document/3023/CCHL_Code_of_Ethics_Self_Evaluation_Tool_ENG.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2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29.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2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21.jpg"/><Relationship Id="rId4" Type="http://schemas.openxmlformats.org/officeDocument/2006/relationships/image" Target="../media/image3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30" name="Google Shape;130;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b="1" lang="en" sz="2400" u="sng"/>
              <a:t>ETHICS</a:t>
            </a:r>
            <a:r>
              <a:rPr b="1" lang="en" sz="2400"/>
              <a:t> </a:t>
            </a:r>
            <a:endParaRPr b="1" sz="2400"/>
          </a:p>
        </p:txBody>
      </p:sp>
      <p:grpSp>
        <p:nvGrpSpPr>
          <p:cNvPr id="203" name="Google Shape;203;p34"/>
          <p:cNvGrpSpPr/>
          <p:nvPr/>
        </p:nvGrpSpPr>
        <p:grpSpPr>
          <a:xfrm>
            <a:off x="628650" y="1387585"/>
            <a:ext cx="3886200" cy="3226770"/>
            <a:chOff x="0" y="24489"/>
            <a:chExt cx="3886200" cy="4302360"/>
          </a:xfrm>
        </p:grpSpPr>
        <p:sp>
          <p:nvSpPr>
            <p:cNvPr id="204" name="Google Shape;204;p34"/>
            <p:cNvSpPr/>
            <p:nvPr/>
          </p:nvSpPr>
          <p:spPr>
            <a:xfrm>
              <a:off x="0" y="24489"/>
              <a:ext cx="3886200" cy="67626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4"/>
            <p:cNvSpPr txBox="1"/>
            <p:nvPr/>
          </p:nvSpPr>
          <p:spPr>
            <a:xfrm>
              <a:off x="33012" y="57501"/>
              <a:ext cx="3820176" cy="610236"/>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i="1" lang="en" sz="1700">
                  <a:solidFill>
                    <a:schemeClr val="lt1"/>
                  </a:solidFill>
                  <a:latin typeface="Calibri"/>
                  <a:ea typeface="Calibri"/>
                  <a:cs typeface="Calibri"/>
                  <a:sym typeface="Calibri"/>
                </a:rPr>
                <a:t>Ethics</a:t>
              </a:r>
              <a:r>
                <a:rPr b="1" i="1" lang="en" sz="1700">
                  <a:solidFill>
                    <a:schemeClr val="lt1"/>
                  </a:solidFill>
                  <a:latin typeface="Calibri"/>
                  <a:ea typeface="Calibri"/>
                  <a:cs typeface="Calibri"/>
                  <a:sym typeface="Calibri"/>
                </a:rPr>
                <a:t> </a:t>
              </a:r>
              <a:r>
                <a:rPr lang="en" sz="1700">
                  <a:solidFill>
                    <a:schemeClr val="lt1"/>
                  </a:solidFill>
                  <a:latin typeface="Calibri"/>
                  <a:ea typeface="Calibri"/>
                  <a:cs typeface="Calibri"/>
                  <a:sym typeface="Calibri"/>
                </a:rPr>
                <a:t>is the study of </a:t>
              </a:r>
              <a:r>
                <a:rPr b="1" lang="en" sz="1700">
                  <a:solidFill>
                    <a:schemeClr val="lt1"/>
                  </a:solidFill>
                  <a:latin typeface="Calibri"/>
                  <a:ea typeface="Calibri"/>
                  <a:cs typeface="Calibri"/>
                  <a:sym typeface="Calibri"/>
                </a:rPr>
                <a:t>standards of right and wrong in human behaviour</a:t>
              </a:r>
              <a:r>
                <a:rPr lang="en" sz="1700">
                  <a:solidFill>
                    <a:schemeClr val="lt1"/>
                  </a:solidFill>
                  <a:latin typeface="Calibri"/>
                  <a:ea typeface="Calibri"/>
                  <a:cs typeface="Calibri"/>
                  <a:sym typeface="Calibri"/>
                </a:rPr>
                <a:t>.</a:t>
              </a:r>
              <a:endParaRPr/>
            </a:p>
          </p:txBody>
        </p:sp>
        <p:sp>
          <p:nvSpPr>
            <p:cNvPr id="206" name="Google Shape;206;p34"/>
            <p:cNvSpPr/>
            <p:nvPr/>
          </p:nvSpPr>
          <p:spPr>
            <a:xfrm>
              <a:off x="0" y="749709"/>
              <a:ext cx="3886200" cy="67626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4"/>
            <p:cNvSpPr txBox="1"/>
            <p:nvPr/>
          </p:nvSpPr>
          <p:spPr>
            <a:xfrm>
              <a:off x="33012" y="782721"/>
              <a:ext cx="3820176" cy="610236"/>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lang="en" sz="1700">
                  <a:solidFill>
                    <a:schemeClr val="lt1"/>
                  </a:solidFill>
                  <a:latin typeface="Calibri"/>
                  <a:ea typeface="Calibri"/>
                  <a:cs typeface="Calibri"/>
                  <a:sym typeface="Calibri"/>
                </a:rPr>
                <a:t>The term </a:t>
              </a:r>
              <a:r>
                <a:rPr i="1" lang="en" sz="1700">
                  <a:solidFill>
                    <a:schemeClr val="lt1"/>
                  </a:solidFill>
                  <a:latin typeface="Calibri"/>
                  <a:ea typeface="Calibri"/>
                  <a:cs typeface="Calibri"/>
                  <a:sym typeface="Calibri"/>
                </a:rPr>
                <a:t>ethics</a:t>
              </a:r>
              <a:r>
                <a:rPr lang="en" sz="1700">
                  <a:solidFill>
                    <a:schemeClr val="lt1"/>
                  </a:solidFill>
                  <a:latin typeface="Calibri"/>
                  <a:ea typeface="Calibri"/>
                  <a:cs typeface="Calibri"/>
                  <a:sym typeface="Calibri"/>
                </a:rPr>
                <a:t> also refers to a </a:t>
              </a:r>
              <a:r>
                <a:rPr b="1" lang="en" sz="1700">
                  <a:solidFill>
                    <a:schemeClr val="lt1"/>
                  </a:solidFill>
                  <a:latin typeface="Calibri"/>
                  <a:ea typeface="Calibri"/>
                  <a:cs typeface="Calibri"/>
                  <a:sym typeface="Calibri"/>
                </a:rPr>
                <a:t>code of behaviour or conduct</a:t>
              </a:r>
              <a:r>
                <a:rPr lang="en" sz="1700">
                  <a:solidFill>
                    <a:schemeClr val="lt1"/>
                  </a:solidFill>
                  <a:latin typeface="Calibri"/>
                  <a:ea typeface="Calibri"/>
                  <a:cs typeface="Calibri"/>
                  <a:sym typeface="Calibri"/>
                </a:rPr>
                <a:t>.</a:t>
              </a:r>
              <a:endParaRPr/>
            </a:p>
          </p:txBody>
        </p:sp>
        <p:sp>
          <p:nvSpPr>
            <p:cNvPr id="208" name="Google Shape;208;p34"/>
            <p:cNvSpPr/>
            <p:nvPr/>
          </p:nvSpPr>
          <p:spPr>
            <a:xfrm>
              <a:off x="0" y="1474929"/>
              <a:ext cx="3886200" cy="67626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txBox="1"/>
            <p:nvPr/>
          </p:nvSpPr>
          <p:spPr>
            <a:xfrm>
              <a:off x="33012" y="1507941"/>
              <a:ext cx="3820176" cy="610236"/>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lang="en" sz="1700">
                  <a:solidFill>
                    <a:schemeClr val="lt1"/>
                  </a:solidFill>
                  <a:latin typeface="Calibri"/>
                  <a:ea typeface="Calibri"/>
                  <a:cs typeface="Calibri"/>
                  <a:sym typeface="Calibri"/>
                </a:rPr>
                <a:t>Rights and obligations</a:t>
              </a:r>
              <a:endParaRPr/>
            </a:p>
          </p:txBody>
        </p:sp>
        <p:sp>
          <p:nvSpPr>
            <p:cNvPr id="210" name="Google Shape;210;p34"/>
            <p:cNvSpPr/>
            <p:nvPr/>
          </p:nvSpPr>
          <p:spPr>
            <a:xfrm>
              <a:off x="0" y="2200149"/>
              <a:ext cx="3886200" cy="67626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4"/>
            <p:cNvSpPr txBox="1"/>
            <p:nvPr/>
          </p:nvSpPr>
          <p:spPr>
            <a:xfrm>
              <a:off x="33012" y="2233161"/>
              <a:ext cx="3820176" cy="610236"/>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lang="en" sz="1700">
                  <a:solidFill>
                    <a:schemeClr val="lt1"/>
                  </a:solidFill>
                  <a:latin typeface="Calibri"/>
                  <a:ea typeface="Calibri"/>
                  <a:cs typeface="Calibri"/>
                  <a:sym typeface="Calibri"/>
                </a:rPr>
                <a:t>Values </a:t>
              </a:r>
              <a:endParaRPr/>
            </a:p>
          </p:txBody>
        </p:sp>
        <p:sp>
          <p:nvSpPr>
            <p:cNvPr id="212" name="Google Shape;212;p34"/>
            <p:cNvSpPr/>
            <p:nvPr/>
          </p:nvSpPr>
          <p:spPr>
            <a:xfrm>
              <a:off x="0" y="2925369"/>
              <a:ext cx="3886200" cy="67626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txBox="1"/>
            <p:nvPr/>
          </p:nvSpPr>
          <p:spPr>
            <a:xfrm>
              <a:off x="33012" y="2958381"/>
              <a:ext cx="3820176" cy="610236"/>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lang="en" sz="1700">
                  <a:solidFill>
                    <a:schemeClr val="lt1"/>
                  </a:solidFill>
                  <a:latin typeface="Calibri"/>
                  <a:ea typeface="Calibri"/>
                  <a:cs typeface="Calibri"/>
                  <a:sym typeface="Calibri"/>
                </a:rPr>
                <a:t>Virtues vs. vices</a:t>
              </a:r>
              <a:endParaRPr/>
            </a:p>
          </p:txBody>
        </p:sp>
        <p:sp>
          <p:nvSpPr>
            <p:cNvPr id="214" name="Google Shape;214;p34"/>
            <p:cNvSpPr/>
            <p:nvPr/>
          </p:nvSpPr>
          <p:spPr>
            <a:xfrm>
              <a:off x="0" y="3650589"/>
              <a:ext cx="3886200" cy="67626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txBox="1"/>
            <p:nvPr/>
          </p:nvSpPr>
          <p:spPr>
            <a:xfrm>
              <a:off x="33012" y="3683601"/>
              <a:ext cx="3820176" cy="610236"/>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None/>
              </a:pPr>
              <a:r>
                <a:rPr lang="en" sz="1700">
                  <a:solidFill>
                    <a:schemeClr val="lt1"/>
                  </a:solidFill>
                  <a:latin typeface="Calibri"/>
                  <a:ea typeface="Calibri"/>
                  <a:cs typeface="Calibri"/>
                  <a:sym typeface="Calibri"/>
                </a:rPr>
                <a:t>Criteria to tell the difference</a:t>
              </a:r>
              <a:endParaRPr/>
            </a:p>
          </p:txBody>
        </p:sp>
      </p:grpSp>
      <p:sp>
        <p:nvSpPr>
          <p:cNvPr id="216" name="Google Shape;216;p34"/>
          <p:cNvSpPr txBox="1"/>
          <p:nvPr>
            <p:ph idx="2" type="body"/>
          </p:nvPr>
        </p:nvSpPr>
        <p:spPr>
          <a:xfrm>
            <a:off x="4648200" y="1167594"/>
            <a:ext cx="4244280" cy="34270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800"/>
              <a:buNone/>
            </a:pPr>
            <a:r>
              <a:t/>
            </a:r>
            <a:endParaRPr sz="800"/>
          </a:p>
        </p:txBody>
      </p:sp>
      <p:pic>
        <p:nvPicPr>
          <p:cNvPr descr="Ethics in Life and Business - Ethics in Life and Business - My Own Business  Institute - Learn How To Start a Business" id="217" name="Google Shape;217;p34"/>
          <p:cNvPicPr preferRelativeResize="0"/>
          <p:nvPr/>
        </p:nvPicPr>
        <p:blipFill rotWithShape="1">
          <a:blip r:embed="rId3">
            <a:alphaModFix/>
          </a:blip>
          <a:srcRect b="0" l="0" r="0" t="0"/>
          <a:stretch/>
        </p:blipFill>
        <p:spPr>
          <a:xfrm>
            <a:off x="4923105" y="1788746"/>
            <a:ext cx="3786829" cy="27397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457200" y="205978"/>
            <a:ext cx="8229600" cy="101562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u="sng"/>
              <a:t>Key Terms and Concepts</a:t>
            </a:r>
            <a:br>
              <a:rPr b="1" lang="en" sz="2400"/>
            </a:br>
            <a:br>
              <a:rPr b="1" lang="en" sz="2400"/>
            </a:br>
            <a:r>
              <a:rPr b="1" lang="en" sz="2400"/>
              <a:t>Empathy </a:t>
            </a:r>
            <a:endParaRPr b="1" sz="2400"/>
          </a:p>
        </p:txBody>
      </p:sp>
      <p:sp>
        <p:nvSpPr>
          <p:cNvPr id="223" name="Google Shape;223;p35"/>
          <p:cNvSpPr txBox="1"/>
          <p:nvPr>
            <p:ph idx="1" type="body"/>
          </p:nvPr>
        </p:nvSpPr>
        <p:spPr>
          <a:xfrm>
            <a:off x="628652" y="1329612"/>
            <a:ext cx="3583308" cy="33031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t/>
            </a:r>
            <a:endParaRPr sz="1600"/>
          </a:p>
          <a:p>
            <a:pPr indent="-342900" lvl="0" marL="342900" rtl="0" algn="l">
              <a:spcBef>
                <a:spcPts val="360"/>
              </a:spcBef>
              <a:spcAft>
                <a:spcPts val="0"/>
              </a:spcAft>
              <a:buClr>
                <a:schemeClr val="dk1"/>
              </a:buClr>
              <a:buSzPts val="1800"/>
              <a:buChar char="•"/>
            </a:pPr>
            <a:r>
              <a:rPr lang="en" sz="1800"/>
              <a:t>One can understand another's perspective without it compromising your own beliefs or values</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rgbClr val="4D5156"/>
              </a:buClr>
              <a:buSzPts val="1800"/>
              <a:buChar char="•"/>
            </a:pPr>
            <a:r>
              <a:rPr b="0" i="0" lang="en" sz="1800">
                <a:solidFill>
                  <a:srgbClr val="4D5156"/>
                </a:solidFill>
              </a:rPr>
              <a:t>Empathy is the capacity to </a:t>
            </a:r>
            <a:r>
              <a:rPr b="1" i="0" lang="en" sz="1800">
                <a:solidFill>
                  <a:srgbClr val="5F6368"/>
                </a:solidFill>
              </a:rPr>
              <a:t>understand</a:t>
            </a:r>
            <a:r>
              <a:rPr b="0" i="0" lang="en" sz="1800">
                <a:solidFill>
                  <a:srgbClr val="4D5156"/>
                </a:solidFill>
              </a:rPr>
              <a:t> or feel what </a:t>
            </a:r>
            <a:r>
              <a:rPr b="1" i="0" lang="en" sz="1800">
                <a:solidFill>
                  <a:srgbClr val="5F6368"/>
                </a:solidFill>
              </a:rPr>
              <a:t>another</a:t>
            </a:r>
            <a:r>
              <a:rPr b="0" i="0" lang="en" sz="1800">
                <a:solidFill>
                  <a:srgbClr val="4D5156"/>
                </a:solidFill>
              </a:rPr>
              <a:t> person is experiencing from within </a:t>
            </a:r>
            <a:r>
              <a:rPr b="1" i="0" lang="en" sz="1800">
                <a:solidFill>
                  <a:srgbClr val="5F6368"/>
                </a:solidFill>
              </a:rPr>
              <a:t>their</a:t>
            </a:r>
            <a:r>
              <a:rPr b="1" i="0" lang="en" sz="1800">
                <a:solidFill>
                  <a:srgbClr val="4D5156"/>
                </a:solidFill>
              </a:rPr>
              <a:t> frame </a:t>
            </a:r>
            <a:r>
              <a:rPr b="1" i="0" lang="en" sz="1800">
                <a:solidFill>
                  <a:srgbClr val="5F6368"/>
                </a:solidFill>
              </a:rPr>
              <a:t>of</a:t>
            </a:r>
            <a:r>
              <a:rPr b="1" i="0" lang="en" sz="1800">
                <a:solidFill>
                  <a:srgbClr val="4D5156"/>
                </a:solidFill>
              </a:rPr>
              <a:t> reference</a:t>
            </a:r>
            <a:r>
              <a:rPr b="0" i="0" lang="en" sz="1800">
                <a:solidFill>
                  <a:srgbClr val="4D5156"/>
                </a:solidFill>
              </a:rPr>
              <a:t>, that is, the capacity to place oneself in </a:t>
            </a:r>
            <a:r>
              <a:rPr b="1" i="0" lang="en" sz="1800">
                <a:solidFill>
                  <a:srgbClr val="5F6368"/>
                </a:solidFill>
              </a:rPr>
              <a:t>another's</a:t>
            </a:r>
            <a:r>
              <a:rPr b="0" i="0" lang="en" sz="1800">
                <a:solidFill>
                  <a:srgbClr val="4D5156"/>
                </a:solidFill>
              </a:rPr>
              <a:t> position.</a:t>
            </a:r>
            <a:endParaRPr sz="1800"/>
          </a:p>
        </p:txBody>
      </p:sp>
      <p:pic>
        <p:nvPicPr>
          <p:cNvPr descr="Cognitive vs. Emotional Empathy" id="224" name="Google Shape;224;p35"/>
          <p:cNvPicPr preferRelativeResize="0"/>
          <p:nvPr/>
        </p:nvPicPr>
        <p:blipFill rotWithShape="1">
          <a:blip r:embed="rId3">
            <a:alphaModFix/>
          </a:blip>
          <a:srcRect b="0" l="0" r="0" t="0"/>
          <a:stretch/>
        </p:blipFill>
        <p:spPr>
          <a:xfrm>
            <a:off x="4881742" y="1513115"/>
            <a:ext cx="3961712" cy="297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Morality and Morals</a:t>
            </a:r>
            <a:endParaRPr b="1" sz="2400"/>
          </a:p>
        </p:txBody>
      </p:sp>
      <p:sp>
        <p:nvSpPr>
          <p:cNvPr id="230" name="Google Shape;230;p36"/>
          <p:cNvSpPr txBox="1"/>
          <p:nvPr>
            <p:ph idx="1" type="body"/>
          </p:nvPr>
        </p:nvSpPr>
        <p:spPr>
          <a:xfrm>
            <a:off x="628650" y="1369219"/>
            <a:ext cx="4295394" cy="326350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t/>
            </a:r>
            <a:endParaRPr i="1" sz="1800"/>
          </a:p>
          <a:p>
            <a:pPr indent="-342900" lvl="0" marL="342900" rtl="0" algn="l">
              <a:spcBef>
                <a:spcPts val="360"/>
              </a:spcBef>
              <a:spcAft>
                <a:spcPts val="0"/>
              </a:spcAft>
              <a:buClr>
                <a:schemeClr val="dk1"/>
              </a:buClr>
              <a:buSzPts val="1800"/>
              <a:buChar char="•"/>
            </a:pPr>
            <a:r>
              <a:rPr b="1" lang="en" sz="1800"/>
              <a:t>Morality</a:t>
            </a:r>
            <a:r>
              <a:rPr lang="en" sz="1800"/>
              <a:t> </a:t>
            </a:r>
            <a:r>
              <a:rPr lang="en" sz="1800" u="sng"/>
              <a:t>extends from a system of beliefs about what is right and wrong</a:t>
            </a:r>
            <a:r>
              <a:rPr lang="en" sz="1800"/>
              <a:t>, encompassing a person’s values, beliefs, and sense of duty and responsibility and can extend to those actions a person believes are right or wrong.</a:t>
            </a:r>
            <a:endParaRPr/>
          </a:p>
          <a:p>
            <a:pPr indent="0" lvl="0" marL="0" rtl="0" algn="l">
              <a:spcBef>
                <a:spcPts val="360"/>
              </a:spcBef>
              <a:spcAft>
                <a:spcPts val="0"/>
              </a:spcAft>
              <a:buClr>
                <a:schemeClr val="dk1"/>
              </a:buClr>
              <a:buSzPts val="1800"/>
              <a:buNone/>
            </a:pPr>
            <a:r>
              <a:t/>
            </a:r>
            <a:endParaRPr i="1" sz="1800"/>
          </a:p>
          <a:p>
            <a:pPr indent="-342900" lvl="0" marL="342900" rtl="0" algn="l">
              <a:spcBef>
                <a:spcPts val="360"/>
              </a:spcBef>
              <a:spcAft>
                <a:spcPts val="0"/>
              </a:spcAft>
              <a:buClr>
                <a:schemeClr val="dk1"/>
              </a:buClr>
              <a:buSzPts val="1800"/>
              <a:buChar char="•"/>
            </a:pPr>
            <a:r>
              <a:rPr b="1" lang="en" sz="1800"/>
              <a:t>Morals</a:t>
            </a:r>
            <a:r>
              <a:rPr lang="en" sz="1800"/>
              <a:t> are </a:t>
            </a:r>
            <a:r>
              <a:rPr lang="en" sz="1800" u="sng"/>
              <a:t>what a person believes to be right and wrong</a:t>
            </a:r>
            <a:r>
              <a:rPr lang="en" sz="1800"/>
              <a:t> regarding how to treat others and how to behave in an organized society.</a:t>
            </a:r>
            <a:endParaRPr/>
          </a:p>
          <a:p>
            <a:pPr indent="0" lvl="0" marL="0" rtl="0" algn="l">
              <a:spcBef>
                <a:spcPts val="360"/>
              </a:spcBef>
              <a:spcAft>
                <a:spcPts val="0"/>
              </a:spcAft>
              <a:buClr>
                <a:schemeClr val="dk1"/>
              </a:buClr>
              <a:buSzPts val="1800"/>
              <a:buNone/>
            </a:pPr>
            <a:r>
              <a:t/>
            </a:r>
            <a:endParaRPr sz="1800"/>
          </a:p>
        </p:txBody>
      </p:sp>
      <p:pic>
        <p:nvPicPr>
          <p:cNvPr descr="Morality High Res Stock Images | Shutterstock" id="231" name="Google Shape;231;p36"/>
          <p:cNvPicPr preferRelativeResize="0"/>
          <p:nvPr/>
        </p:nvPicPr>
        <p:blipFill rotWithShape="1">
          <a:blip r:embed="rId3">
            <a:alphaModFix/>
          </a:blip>
          <a:srcRect b="0" l="0" r="0" t="0"/>
          <a:stretch/>
        </p:blipFill>
        <p:spPr>
          <a:xfrm>
            <a:off x="4986535" y="1699532"/>
            <a:ext cx="4157467" cy="23281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457200" y="205979"/>
            <a:ext cx="8229600" cy="58357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Values </a:t>
            </a:r>
            <a:endParaRPr/>
          </a:p>
        </p:txBody>
      </p:sp>
      <p:sp>
        <p:nvSpPr>
          <p:cNvPr id="237" name="Google Shape;237;p37"/>
          <p:cNvSpPr txBox="1"/>
          <p:nvPr>
            <p:ph idx="1" type="body"/>
          </p:nvPr>
        </p:nvSpPr>
        <p:spPr>
          <a:xfrm>
            <a:off x="628651" y="1005576"/>
            <a:ext cx="4977493" cy="38344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i="1" lang="en" sz="1800"/>
              <a:t>Values</a:t>
            </a:r>
            <a:r>
              <a:rPr lang="en" sz="1800"/>
              <a:t>, </a:t>
            </a:r>
            <a:r>
              <a:rPr b="1" lang="en" sz="1800"/>
              <a:t>beliefs important to an individual</a:t>
            </a:r>
            <a:r>
              <a:rPr lang="en" sz="1800"/>
              <a:t>,</a:t>
            </a:r>
            <a:r>
              <a:rPr b="1" lang="en" sz="1800"/>
              <a:t> </a:t>
            </a:r>
            <a:r>
              <a:rPr lang="en" sz="1800" u="sng"/>
              <a:t>guide a person’s conduct and the decisions one makes</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People can have </a:t>
            </a:r>
            <a:r>
              <a:rPr b="1" lang="en" sz="1800"/>
              <a:t>personal</a:t>
            </a:r>
            <a:r>
              <a:rPr lang="en" sz="1800"/>
              <a:t> values, </a:t>
            </a:r>
            <a:r>
              <a:rPr b="1" lang="en" sz="1800"/>
              <a:t>social</a:t>
            </a:r>
            <a:r>
              <a:rPr lang="en" sz="1800"/>
              <a:t> values, and </a:t>
            </a:r>
            <a:r>
              <a:rPr b="1" lang="en" sz="1800"/>
              <a:t>workplace</a:t>
            </a:r>
            <a:r>
              <a:rPr lang="en" sz="1800"/>
              <a:t> or </a:t>
            </a:r>
            <a:r>
              <a:rPr b="1" lang="en" sz="1800"/>
              <a:t>professional</a:t>
            </a:r>
            <a:r>
              <a:rPr lang="en" sz="1800"/>
              <a:t> values.</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Context</a:t>
            </a:r>
            <a:r>
              <a:rPr lang="en" sz="1800"/>
              <a:t> may also influence values and, therefore, behaviour.</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u="sng"/>
              <a:t>In health care, particular value is placed on truthfulness, respect for others, empathy, compassion, competency, responsibility and the right for autonomy and to proper medical care</a:t>
            </a:r>
            <a:r>
              <a:rPr lang="en" sz="1800"/>
              <a:t>.</a:t>
            </a:r>
            <a:endParaRPr/>
          </a:p>
          <a:p>
            <a:pPr indent="0" lvl="0" marL="0" rtl="0" algn="l">
              <a:spcBef>
                <a:spcPts val="360"/>
              </a:spcBef>
              <a:spcAft>
                <a:spcPts val="0"/>
              </a:spcAft>
              <a:buClr>
                <a:schemeClr val="dk1"/>
              </a:buClr>
              <a:buSzPts val="1800"/>
              <a:buNone/>
            </a:pPr>
            <a:r>
              <a:t/>
            </a:r>
            <a:endParaRPr sz="1800"/>
          </a:p>
        </p:txBody>
      </p:sp>
      <p:pic>
        <p:nvPicPr>
          <p:cNvPr descr="POK - Manufacturer of firefighting equipment - Values" id="238" name="Google Shape;238;p37"/>
          <p:cNvPicPr preferRelativeResize="0"/>
          <p:nvPr/>
        </p:nvPicPr>
        <p:blipFill rotWithShape="1">
          <a:blip r:embed="rId3">
            <a:alphaModFix/>
          </a:blip>
          <a:srcRect b="0" l="0" r="0" t="0"/>
          <a:stretch/>
        </p:blipFill>
        <p:spPr>
          <a:xfrm>
            <a:off x="5750970" y="2166258"/>
            <a:ext cx="2384167" cy="16337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457200" y="205979"/>
            <a:ext cx="8229600" cy="58357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Sense of Duty</a:t>
            </a:r>
            <a:endParaRPr b="1" sz="2400"/>
          </a:p>
        </p:txBody>
      </p:sp>
      <p:sp>
        <p:nvSpPr>
          <p:cNvPr id="244" name="Google Shape;244;p38"/>
          <p:cNvSpPr txBox="1"/>
          <p:nvPr>
            <p:ph idx="1" type="body"/>
          </p:nvPr>
        </p:nvSpPr>
        <p:spPr>
          <a:xfrm>
            <a:off x="628650" y="1005576"/>
            <a:ext cx="4446270" cy="362714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 sz="1800"/>
              <a:t>Duties</a:t>
            </a:r>
            <a:r>
              <a:rPr lang="en" sz="1800"/>
              <a:t> are</a:t>
            </a:r>
            <a:r>
              <a:rPr b="1" lang="en" sz="1800"/>
              <a:t> </a:t>
            </a:r>
            <a:r>
              <a:rPr lang="en" sz="1800"/>
              <a:t>obligations a person has in response to another’s claims on the individual.</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A duty may result from a professional or personal obligation or may relate to one’s own morals or values.</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Health care providers have a moral and ethical duty to care for their patients in a </a:t>
            </a:r>
            <a:r>
              <a:rPr b="1" lang="en" sz="1800" u="sng"/>
              <a:t>competent manner</a:t>
            </a:r>
            <a:r>
              <a:rPr b="1" lang="en" sz="1800"/>
              <a:t>, in addition to a </a:t>
            </a:r>
            <a:r>
              <a:rPr b="1" lang="en" sz="1800" u="sng"/>
              <a:t>legal obligation</a:t>
            </a:r>
            <a:r>
              <a:rPr b="1" lang="en" sz="1800"/>
              <a:t> called the </a:t>
            </a:r>
            <a:r>
              <a:rPr b="1" lang="en" sz="1800" u="sng"/>
              <a:t>“duty of care.”</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Reasonable standard of care based on profession’s standards of practice. </a:t>
            </a:r>
            <a:endParaRPr sz="1800"/>
          </a:p>
        </p:txBody>
      </p:sp>
      <p:pic>
        <p:nvPicPr>
          <p:cNvPr descr="12 Tips for Taking Responsibility for “Duty of Care” - Prevue Meetings &amp;  Incentives" id="245" name="Google Shape;245;p38"/>
          <p:cNvPicPr preferRelativeResize="0"/>
          <p:nvPr/>
        </p:nvPicPr>
        <p:blipFill rotWithShape="1">
          <a:blip r:embed="rId3">
            <a:alphaModFix/>
          </a:blip>
          <a:srcRect b="0" l="0" r="0" t="0"/>
          <a:stretch/>
        </p:blipFill>
        <p:spPr>
          <a:xfrm>
            <a:off x="5515801" y="2070497"/>
            <a:ext cx="3521894" cy="23436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457200" y="205978"/>
            <a:ext cx="8229600" cy="69158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Ethical Theories: The Basics</a:t>
            </a:r>
            <a:endParaRPr b="1" sz="2400"/>
          </a:p>
        </p:txBody>
      </p:sp>
      <p:sp>
        <p:nvSpPr>
          <p:cNvPr id="251" name="Google Shape;251;p39"/>
          <p:cNvSpPr txBox="1"/>
          <p:nvPr>
            <p:ph idx="1" type="body"/>
          </p:nvPr>
        </p:nvSpPr>
        <p:spPr>
          <a:xfrm>
            <a:off x="457200" y="1113588"/>
            <a:ext cx="8229600" cy="383442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t/>
            </a:r>
            <a:endParaRPr i="1" sz="1800"/>
          </a:p>
          <a:p>
            <a:pPr indent="-342900" lvl="0" marL="342900" rtl="0" algn="l">
              <a:spcBef>
                <a:spcPts val="360"/>
              </a:spcBef>
              <a:spcAft>
                <a:spcPts val="0"/>
              </a:spcAft>
              <a:buClr>
                <a:schemeClr val="dk1"/>
              </a:buClr>
              <a:buSzPts val="1800"/>
              <a:buChar char="•"/>
            </a:pPr>
            <a:r>
              <a:rPr b="1" lang="en" sz="1800"/>
              <a:t>Teleological theory</a:t>
            </a:r>
            <a:r>
              <a:rPr i="1" lang="en" sz="1800"/>
              <a:t> </a:t>
            </a:r>
            <a:r>
              <a:rPr lang="en" sz="1800"/>
              <a:t>defines an </a:t>
            </a:r>
            <a:r>
              <a:rPr lang="en" sz="1800" u="sng"/>
              <a:t>action as right or wrong depending on the results</a:t>
            </a:r>
            <a:r>
              <a:rPr lang="en" sz="1800"/>
              <a:t> it produces.</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Deontological theory</a:t>
            </a:r>
            <a:r>
              <a:rPr i="1" lang="en" sz="1800"/>
              <a:t> </a:t>
            </a:r>
            <a:r>
              <a:rPr lang="en" sz="1800"/>
              <a:t>demands that a </a:t>
            </a:r>
            <a:r>
              <a:rPr lang="en" sz="1800" u="sng"/>
              <a:t>moral and honest action is taken, regardless of the outcome</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Virtue ethics </a:t>
            </a:r>
            <a:r>
              <a:rPr lang="en" sz="1800"/>
              <a:t>states that </a:t>
            </a:r>
            <a:r>
              <a:rPr lang="en" sz="1800" u="sng"/>
              <a:t>a person of moral character will act wisely, fairly, and honestly</a:t>
            </a:r>
            <a:r>
              <a:rPr lang="en" sz="1800"/>
              <a:t> and will uphold the principles of justice. </a:t>
            </a:r>
            <a:endParaRPr sz="1800"/>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Divine command ethics </a:t>
            </a:r>
            <a:r>
              <a:rPr lang="en" sz="1800"/>
              <a:t>follows </a:t>
            </a:r>
            <a:r>
              <a:rPr lang="en" sz="1800" u="sng"/>
              <a:t>philosophies and rules set out by a higher power</a:t>
            </a:r>
            <a:r>
              <a:rPr lang="en" sz="1800"/>
              <a:t>.</a:t>
            </a:r>
            <a:endParaRPr/>
          </a:p>
          <a:p>
            <a:pPr indent="0" lvl="0" marL="0" rtl="0" algn="l">
              <a:spcBef>
                <a:spcPts val="360"/>
              </a:spcBef>
              <a:spcAft>
                <a:spcPts val="0"/>
              </a:spcAft>
              <a:buClr>
                <a:schemeClr val="dk1"/>
              </a:buClr>
              <a:buSzPts val="1800"/>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457200" y="205979"/>
            <a:ext cx="8229600" cy="42155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Accountability for reasonableness </a:t>
            </a:r>
            <a:endParaRPr sz="2400"/>
          </a:p>
        </p:txBody>
      </p:sp>
      <p:sp>
        <p:nvSpPr>
          <p:cNvPr id="257" name="Google Shape;257;p40"/>
          <p:cNvSpPr txBox="1"/>
          <p:nvPr>
            <p:ph idx="1" type="body"/>
          </p:nvPr>
        </p:nvSpPr>
        <p:spPr>
          <a:xfrm>
            <a:off x="457200" y="735546"/>
            <a:ext cx="8229600" cy="421246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02124"/>
              </a:buClr>
              <a:buSzPts val="1800"/>
              <a:buNone/>
            </a:pPr>
            <a:r>
              <a:rPr lang="en" sz="1800" u="sng">
                <a:solidFill>
                  <a:srgbClr val="202124"/>
                </a:solidFill>
                <a:latin typeface="arial"/>
                <a:ea typeface="arial"/>
                <a:cs typeface="arial"/>
                <a:sym typeface="arial"/>
              </a:rPr>
              <a:t>Accountability for Reasonableness</a:t>
            </a:r>
            <a:r>
              <a:rPr lang="en" sz="1800">
                <a:solidFill>
                  <a:srgbClr val="202124"/>
                </a:solidFill>
                <a:latin typeface="arial"/>
                <a:ea typeface="arial"/>
                <a:cs typeface="arial"/>
                <a:sym typeface="arial"/>
              </a:rPr>
              <a:t> (AFR) is </a:t>
            </a:r>
            <a:r>
              <a:rPr b="1" lang="en" sz="1800">
                <a:solidFill>
                  <a:srgbClr val="202124"/>
                </a:solidFill>
                <a:latin typeface="arial"/>
                <a:ea typeface="arial"/>
                <a:cs typeface="arial"/>
                <a:sym typeface="arial"/>
              </a:rPr>
              <a:t>an ethics-based approach to a legitimate and fair priority-setting process</a:t>
            </a:r>
            <a:r>
              <a:rPr lang="en" sz="1800">
                <a:solidFill>
                  <a:srgbClr val="202124"/>
                </a:solidFill>
                <a:latin typeface="arial"/>
                <a:ea typeface="arial"/>
                <a:cs typeface="arial"/>
                <a:sym typeface="arial"/>
              </a:rPr>
              <a:t> that builds upon four conditions: relevance, publicity, appeals, and enforcement, which facilitate agreement on priority-setting decisions and gain support for their implementation.</a:t>
            </a:r>
            <a:endParaRPr/>
          </a:p>
          <a:p>
            <a:pPr indent="0" lvl="0" marL="0" rtl="0" algn="l">
              <a:spcBef>
                <a:spcPts val="360"/>
              </a:spcBef>
              <a:spcAft>
                <a:spcPts val="0"/>
              </a:spcAft>
              <a:buClr>
                <a:schemeClr val="dk1"/>
              </a:buClr>
              <a:buSzPts val="1800"/>
              <a:buNone/>
            </a:pPr>
            <a:r>
              <a:t/>
            </a:r>
            <a:endParaRPr sz="1800">
              <a:solidFill>
                <a:srgbClr val="202124"/>
              </a:solidFill>
              <a:latin typeface="arial"/>
              <a:ea typeface="arial"/>
              <a:cs typeface="arial"/>
              <a:sym typeface="arial"/>
            </a:endParaRPr>
          </a:p>
          <a:p>
            <a:pPr indent="0" lvl="0" marL="0" rtl="0" algn="l">
              <a:spcBef>
                <a:spcPts val="360"/>
              </a:spcBef>
              <a:spcAft>
                <a:spcPts val="0"/>
              </a:spcAft>
              <a:buClr>
                <a:schemeClr val="dk1"/>
              </a:buClr>
              <a:buSzPts val="1800"/>
              <a:buNone/>
            </a:pPr>
            <a:r>
              <a:t/>
            </a:r>
            <a:endParaRPr sz="1800">
              <a:solidFill>
                <a:srgbClr val="202124"/>
              </a:solidFill>
              <a:latin typeface="arial"/>
              <a:ea typeface="arial"/>
              <a:cs typeface="arial"/>
              <a:sym typeface="arial"/>
            </a:endParaRPr>
          </a:p>
          <a:p>
            <a:pPr indent="0" lvl="0" marL="0" rtl="0" algn="l">
              <a:spcBef>
                <a:spcPts val="360"/>
              </a:spcBef>
              <a:spcAft>
                <a:spcPts val="0"/>
              </a:spcAft>
              <a:buClr>
                <a:schemeClr val="dk1"/>
              </a:buClr>
              <a:buSzPts val="1800"/>
              <a:buNone/>
            </a:pPr>
            <a:r>
              <a:t/>
            </a:r>
            <a:endParaRPr sz="1800">
              <a:solidFill>
                <a:srgbClr val="202124"/>
              </a:solidFill>
              <a:latin typeface="arial"/>
              <a:ea typeface="arial"/>
              <a:cs typeface="arial"/>
              <a:sym typeface="arial"/>
            </a:endParaRPr>
          </a:p>
          <a:p>
            <a:pPr indent="0" lvl="0" marL="0" rtl="0" algn="l">
              <a:spcBef>
                <a:spcPts val="360"/>
              </a:spcBef>
              <a:spcAft>
                <a:spcPts val="0"/>
              </a:spcAft>
              <a:buClr>
                <a:schemeClr val="dk1"/>
              </a:buClr>
              <a:buSzPts val="1800"/>
              <a:buNone/>
            </a:pPr>
            <a:r>
              <a:t/>
            </a:r>
            <a:endParaRPr sz="1800">
              <a:solidFill>
                <a:srgbClr val="202124"/>
              </a:solidFill>
              <a:latin typeface="arial"/>
              <a:ea typeface="arial"/>
              <a:cs typeface="arial"/>
              <a:sym typeface="arial"/>
            </a:endParaRPr>
          </a:p>
          <a:p>
            <a:pPr indent="0" lvl="0" marL="0" rtl="0" algn="l">
              <a:spcBef>
                <a:spcPts val="360"/>
              </a:spcBef>
              <a:spcAft>
                <a:spcPts val="0"/>
              </a:spcAft>
              <a:buClr>
                <a:schemeClr val="dk1"/>
              </a:buClr>
              <a:buSzPts val="1800"/>
              <a:buNone/>
            </a:pPr>
            <a:r>
              <a:t/>
            </a:r>
            <a:endParaRPr sz="1800">
              <a:solidFill>
                <a:srgbClr val="202124"/>
              </a:solidFill>
              <a:latin typeface="arial"/>
              <a:ea typeface="arial"/>
              <a:cs typeface="arial"/>
              <a:sym typeface="arial"/>
            </a:endParaRPr>
          </a:p>
          <a:p>
            <a:pPr indent="0" lvl="0" marL="0" rtl="0" algn="l">
              <a:spcBef>
                <a:spcPts val="360"/>
              </a:spcBef>
              <a:spcAft>
                <a:spcPts val="0"/>
              </a:spcAft>
              <a:buClr>
                <a:schemeClr val="dk1"/>
              </a:buClr>
              <a:buSzPts val="1800"/>
              <a:buNone/>
            </a:pPr>
            <a:r>
              <a:t/>
            </a:r>
            <a:endParaRPr sz="1800">
              <a:solidFill>
                <a:srgbClr val="202124"/>
              </a:solidFill>
              <a:latin typeface="arial"/>
              <a:ea typeface="arial"/>
              <a:cs typeface="arial"/>
              <a:sym typeface="arial"/>
            </a:endParaRPr>
          </a:p>
          <a:p>
            <a:pPr indent="0" lvl="0" marL="0" rtl="0" algn="l">
              <a:spcBef>
                <a:spcPts val="360"/>
              </a:spcBef>
              <a:spcAft>
                <a:spcPts val="0"/>
              </a:spcAft>
              <a:buClr>
                <a:schemeClr val="dk1"/>
              </a:buClr>
              <a:buSzPts val="1800"/>
              <a:buNone/>
            </a:pPr>
            <a:r>
              <a:t/>
            </a:r>
            <a:endParaRPr sz="1800">
              <a:solidFill>
                <a:srgbClr val="202124"/>
              </a:solidFill>
              <a:latin typeface="arial"/>
              <a:ea typeface="arial"/>
              <a:cs typeface="arial"/>
              <a:sym typeface="arial"/>
            </a:endParaRPr>
          </a:p>
          <a:p>
            <a:pPr indent="0" lvl="0" marL="0" rtl="0" algn="l">
              <a:spcBef>
                <a:spcPts val="360"/>
              </a:spcBef>
              <a:spcAft>
                <a:spcPts val="0"/>
              </a:spcAft>
              <a:buClr>
                <a:schemeClr val="dk1"/>
              </a:buClr>
              <a:buSzPts val="1800"/>
              <a:buNone/>
            </a:pPr>
            <a:r>
              <a:t/>
            </a:r>
            <a:endParaRPr sz="1800">
              <a:solidFill>
                <a:srgbClr val="202124"/>
              </a:solidFill>
              <a:latin typeface="arial"/>
              <a:ea typeface="arial"/>
              <a:cs typeface="arial"/>
              <a:sym typeface="arial"/>
            </a:endParaRPr>
          </a:p>
          <a:p>
            <a:pPr indent="0" lvl="0" marL="0" rtl="0" algn="l">
              <a:spcBef>
                <a:spcPts val="360"/>
              </a:spcBef>
              <a:spcAft>
                <a:spcPts val="0"/>
              </a:spcAft>
              <a:buClr>
                <a:schemeClr val="dk1"/>
              </a:buClr>
              <a:buSzPts val="1800"/>
              <a:buNone/>
            </a:pPr>
            <a:r>
              <a:t/>
            </a:r>
            <a:endParaRPr sz="1800">
              <a:solidFill>
                <a:srgbClr val="202124"/>
              </a:solidFill>
              <a:latin typeface="arial"/>
              <a:ea typeface="arial"/>
              <a:cs typeface="arial"/>
              <a:sym typeface="arial"/>
            </a:endParaRPr>
          </a:p>
          <a:p>
            <a:pPr indent="0" lvl="0" marL="0" rtl="0" algn="l">
              <a:spcBef>
                <a:spcPts val="360"/>
              </a:spcBef>
              <a:spcAft>
                <a:spcPts val="0"/>
              </a:spcAft>
              <a:buClr>
                <a:schemeClr val="dk1"/>
              </a:buClr>
              <a:buSzPts val="1800"/>
              <a:buNone/>
            </a:pPr>
            <a:r>
              <a:t/>
            </a:r>
            <a:endParaRPr sz="1800">
              <a:solidFill>
                <a:srgbClr val="202124"/>
              </a:solidFill>
              <a:latin typeface="arial"/>
              <a:ea typeface="arial"/>
              <a:cs typeface="arial"/>
              <a:sym typeface="arial"/>
            </a:endParaRPr>
          </a:p>
          <a:p>
            <a:pPr indent="0" lvl="0" marL="0" rtl="0" algn="l">
              <a:spcBef>
                <a:spcPts val="360"/>
              </a:spcBef>
              <a:spcAft>
                <a:spcPts val="0"/>
              </a:spcAft>
              <a:buClr>
                <a:schemeClr val="dk1"/>
              </a:buClr>
              <a:buSzPts val="1800"/>
              <a:buNone/>
            </a:pPr>
            <a:r>
              <a:t/>
            </a:r>
            <a:endParaRPr sz="1800"/>
          </a:p>
          <a:p>
            <a:pPr indent="0" lvl="0" marL="0" rtl="0" algn="l">
              <a:lnSpc>
                <a:spcPct val="150000"/>
              </a:lnSpc>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p:txBody>
      </p:sp>
      <p:pic>
        <p:nvPicPr>
          <p:cNvPr descr="The four conditions of 'accountability for reasonableness'. | Download  Scientific Diagram" id="258" name="Google Shape;258;p40"/>
          <p:cNvPicPr preferRelativeResize="0"/>
          <p:nvPr/>
        </p:nvPicPr>
        <p:blipFill rotWithShape="1">
          <a:blip r:embed="rId3">
            <a:alphaModFix/>
          </a:blip>
          <a:srcRect b="0" l="0" r="0" t="0"/>
          <a:stretch/>
        </p:blipFill>
        <p:spPr>
          <a:xfrm>
            <a:off x="827584" y="1761660"/>
            <a:ext cx="5484375" cy="30164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457200" y="205979"/>
            <a:ext cx="8229600" cy="58357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Ethical Principles and the Health Care Professions </a:t>
            </a:r>
            <a:endParaRPr b="1" sz="2400"/>
          </a:p>
        </p:txBody>
      </p:sp>
      <p:sp>
        <p:nvSpPr>
          <p:cNvPr id="264" name="Google Shape;264;p41"/>
          <p:cNvSpPr txBox="1"/>
          <p:nvPr>
            <p:ph idx="1" type="body"/>
          </p:nvPr>
        </p:nvSpPr>
        <p:spPr>
          <a:xfrm>
            <a:off x="628650" y="1005576"/>
            <a:ext cx="5241798" cy="38344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 sz="1800"/>
              <a:t>Ethical principles </a:t>
            </a:r>
            <a:r>
              <a:rPr lang="en" sz="1800"/>
              <a:t>provide </a:t>
            </a:r>
            <a:r>
              <a:rPr lang="en" sz="1800" u="sng"/>
              <a:t>guidance for decision making and form the basis of ethical stud</a:t>
            </a:r>
            <a:r>
              <a:rPr lang="en" sz="1800"/>
              <a:t>y.</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Principles that are relevant to health care</a:t>
            </a:r>
            <a:r>
              <a:rPr lang="en" sz="1800"/>
              <a:t>:</a:t>
            </a:r>
            <a:endParaRPr/>
          </a:p>
          <a:p>
            <a:pPr indent="0" lvl="0" marL="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Beneficence </a:t>
            </a:r>
            <a:endParaRPr/>
          </a:p>
          <a:p>
            <a:pPr indent="-285750" lvl="1" marL="742950" rtl="0" algn="l">
              <a:spcBef>
                <a:spcPts val="360"/>
              </a:spcBef>
              <a:spcAft>
                <a:spcPts val="0"/>
              </a:spcAft>
              <a:buClr>
                <a:schemeClr val="dk1"/>
              </a:buClr>
              <a:buSzPts val="1800"/>
              <a:buChar char="–"/>
            </a:pPr>
            <a:r>
              <a:rPr lang="en" sz="1800"/>
              <a:t>Nonmaleficence</a:t>
            </a:r>
            <a:endParaRPr/>
          </a:p>
          <a:p>
            <a:pPr indent="-285750" lvl="1" marL="742950" rtl="0" algn="l">
              <a:spcBef>
                <a:spcPts val="360"/>
              </a:spcBef>
              <a:spcAft>
                <a:spcPts val="0"/>
              </a:spcAft>
              <a:buClr>
                <a:schemeClr val="dk1"/>
              </a:buClr>
              <a:buSzPts val="1800"/>
              <a:buChar char="–"/>
            </a:pPr>
            <a:r>
              <a:rPr lang="en" sz="1800"/>
              <a:t>Double effect</a:t>
            </a:r>
            <a:endParaRPr/>
          </a:p>
          <a:p>
            <a:pPr indent="-285750" lvl="1" marL="742950" rtl="0" algn="l">
              <a:spcBef>
                <a:spcPts val="360"/>
              </a:spcBef>
              <a:spcAft>
                <a:spcPts val="0"/>
              </a:spcAft>
              <a:buClr>
                <a:schemeClr val="dk1"/>
              </a:buClr>
              <a:buSzPts val="1800"/>
              <a:buChar char="–"/>
            </a:pPr>
            <a:r>
              <a:rPr lang="en" sz="1800"/>
              <a:t>Respect</a:t>
            </a:r>
            <a:endParaRPr/>
          </a:p>
          <a:p>
            <a:pPr indent="-285750" lvl="1" marL="742950" rtl="0" algn="l">
              <a:spcBef>
                <a:spcPts val="360"/>
              </a:spcBef>
              <a:spcAft>
                <a:spcPts val="0"/>
              </a:spcAft>
              <a:buClr>
                <a:schemeClr val="dk1"/>
              </a:buClr>
              <a:buSzPts val="1800"/>
              <a:buChar char="–"/>
            </a:pPr>
            <a:r>
              <a:rPr lang="en" sz="1800"/>
              <a:t>Autonomy </a:t>
            </a:r>
            <a:endParaRPr/>
          </a:p>
          <a:p>
            <a:pPr indent="-285750" lvl="1" marL="742950" rtl="0" algn="l">
              <a:spcBef>
                <a:spcPts val="360"/>
              </a:spcBef>
              <a:spcAft>
                <a:spcPts val="0"/>
              </a:spcAft>
              <a:buClr>
                <a:schemeClr val="dk1"/>
              </a:buClr>
              <a:buSzPts val="1800"/>
              <a:buChar char="–"/>
            </a:pPr>
            <a:r>
              <a:rPr lang="en" sz="1800"/>
              <a:t>Truthfulness</a:t>
            </a:r>
            <a:endParaRPr/>
          </a:p>
          <a:p>
            <a:pPr indent="-285750" lvl="1" marL="742950" rtl="0" algn="l">
              <a:spcBef>
                <a:spcPts val="360"/>
              </a:spcBef>
              <a:spcAft>
                <a:spcPts val="0"/>
              </a:spcAft>
              <a:buClr>
                <a:schemeClr val="dk1"/>
              </a:buClr>
              <a:buSzPts val="1800"/>
              <a:buChar char="–"/>
            </a:pPr>
            <a:r>
              <a:rPr lang="en" sz="1800"/>
              <a:t>Fidelity</a:t>
            </a:r>
            <a:endParaRPr/>
          </a:p>
          <a:p>
            <a:pPr indent="-285750" lvl="1" marL="742950" rtl="0" algn="l">
              <a:spcBef>
                <a:spcPts val="360"/>
              </a:spcBef>
              <a:spcAft>
                <a:spcPts val="0"/>
              </a:spcAft>
              <a:buClr>
                <a:schemeClr val="dk1"/>
              </a:buClr>
              <a:buSzPts val="1800"/>
              <a:buChar char="–"/>
            </a:pPr>
            <a:r>
              <a:rPr lang="en" sz="1800"/>
              <a:t>Justice</a:t>
            </a:r>
            <a:endParaRPr sz="1800"/>
          </a:p>
        </p:txBody>
      </p:sp>
      <p:pic>
        <p:nvPicPr>
          <p:cNvPr descr="Code of Ethics | ISRRT" id="265" name="Google Shape;265;p41"/>
          <p:cNvPicPr preferRelativeResize="0"/>
          <p:nvPr/>
        </p:nvPicPr>
        <p:blipFill rotWithShape="1">
          <a:blip r:embed="rId3">
            <a:alphaModFix/>
          </a:blip>
          <a:srcRect b="0" l="0" r="0" t="0"/>
          <a:stretch/>
        </p:blipFill>
        <p:spPr>
          <a:xfrm>
            <a:off x="5566342" y="1589655"/>
            <a:ext cx="3214688" cy="33575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p:nvPr/>
        </p:nvSpPr>
        <p:spPr>
          <a:xfrm>
            <a:off x="0" y="4"/>
            <a:ext cx="9144000" cy="51434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1" name="Google Shape;271;p42"/>
          <p:cNvSpPr txBox="1"/>
          <p:nvPr>
            <p:ph type="title"/>
          </p:nvPr>
        </p:nvSpPr>
        <p:spPr>
          <a:xfrm>
            <a:off x="6482396" y="367133"/>
            <a:ext cx="2318705" cy="107049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b="1" lang="en" sz="2400"/>
              <a:t>Justice </a:t>
            </a:r>
            <a:endParaRPr b="1" sz="2400"/>
          </a:p>
        </p:txBody>
      </p:sp>
      <p:pic>
        <p:nvPicPr>
          <p:cNvPr descr="Front steps and columns of a majestic city building" id="272" name="Google Shape;272;p42"/>
          <p:cNvPicPr preferRelativeResize="0"/>
          <p:nvPr/>
        </p:nvPicPr>
        <p:blipFill rotWithShape="1">
          <a:blip r:embed="rId3">
            <a:alphaModFix/>
          </a:blip>
          <a:srcRect b="-1" l="6560" r="8909" t="0"/>
          <a:stretch/>
        </p:blipFill>
        <p:spPr>
          <a:xfrm>
            <a:off x="15" y="326"/>
            <a:ext cx="6086460" cy="4806233"/>
          </a:xfrm>
          <a:prstGeom prst="rect">
            <a:avLst/>
          </a:prstGeom>
          <a:noFill/>
          <a:ln>
            <a:noFill/>
          </a:ln>
        </p:spPr>
      </p:pic>
      <p:sp>
        <p:nvSpPr>
          <p:cNvPr id="273" name="Google Shape;273;p42"/>
          <p:cNvSpPr txBox="1"/>
          <p:nvPr>
            <p:ph idx="1" type="body"/>
          </p:nvPr>
        </p:nvSpPr>
        <p:spPr>
          <a:xfrm>
            <a:off x="6482396" y="1813808"/>
            <a:ext cx="2207110" cy="26551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 sz="1800"/>
              <a:t>Distributive</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Compensatory</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Procedural</a:t>
            </a:r>
            <a:endParaRPr sz="1800"/>
          </a:p>
        </p:txBody>
      </p:sp>
      <p:sp>
        <p:nvSpPr>
          <p:cNvPr id="274" name="Google Shape;274;p42"/>
          <p:cNvSpPr/>
          <p:nvPr/>
        </p:nvSpPr>
        <p:spPr>
          <a:xfrm flipH="1">
            <a:off x="0" y="4806556"/>
            <a:ext cx="9143999" cy="342901"/>
          </a:xfrm>
          <a:prstGeom prst="rect">
            <a:avLst/>
          </a:prstGeom>
          <a:gradFill>
            <a:gsLst>
              <a:gs pos="0">
                <a:srgbClr val="000000">
                  <a:alpha val="95686"/>
                </a:srgbClr>
              </a:gs>
              <a:gs pos="34000">
                <a:srgbClr val="000000">
                  <a:alpha val="95686"/>
                </a:srgbClr>
              </a:gs>
              <a:gs pos="100000">
                <a:schemeClr val="accent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75" name="Google Shape;275;p42"/>
          <p:cNvSpPr/>
          <p:nvPr/>
        </p:nvSpPr>
        <p:spPr>
          <a:xfrm flipH="1">
            <a:off x="-2" y="4806557"/>
            <a:ext cx="6086475" cy="336943"/>
          </a:xfrm>
          <a:prstGeom prst="rect">
            <a:avLst/>
          </a:prstGeom>
          <a:gradFill>
            <a:gsLst>
              <a:gs pos="0">
                <a:srgbClr val="366092">
                  <a:alpha val="58823"/>
                </a:srgbClr>
              </a:gs>
              <a:gs pos="28000">
                <a:srgbClr val="366092">
                  <a:alpha val="58823"/>
                </a:srgbClr>
              </a:gs>
              <a:gs pos="100000">
                <a:srgbClr val="000000">
                  <a:alpha val="69803"/>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457200" y="205978"/>
            <a:ext cx="8229600" cy="6375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Justice</a:t>
            </a:r>
            <a:endParaRPr sz="2400"/>
          </a:p>
        </p:txBody>
      </p:sp>
      <p:sp>
        <p:nvSpPr>
          <p:cNvPr id="281" name="Google Shape;281;p43"/>
          <p:cNvSpPr txBox="1"/>
          <p:nvPr>
            <p:ph idx="1" type="body"/>
          </p:nvPr>
        </p:nvSpPr>
        <p:spPr>
          <a:xfrm>
            <a:off x="457200" y="1005576"/>
            <a:ext cx="8229600" cy="367240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 sz="1800"/>
              <a:t>Distributive justice</a:t>
            </a:r>
            <a:r>
              <a:rPr lang="en" sz="1800"/>
              <a:t>: Concerned with the </a:t>
            </a:r>
            <a:r>
              <a:rPr lang="en" sz="1800" u="sng"/>
              <a:t>equitable and proper distribution of health care resources</a:t>
            </a:r>
            <a:r>
              <a:rPr lang="en" sz="1800"/>
              <a:t>. Because it is prioritized and based on need, distribution may not be equal.</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Compensatory justice</a:t>
            </a:r>
            <a:r>
              <a:rPr lang="en" sz="1800"/>
              <a:t>: Has to do with the </a:t>
            </a:r>
            <a:r>
              <a:rPr lang="en" sz="1800" u="sng"/>
              <a:t>paying of compensation for wrongs done</a:t>
            </a:r>
            <a:r>
              <a:rPr lang="en" sz="1800"/>
              <a:t>. For example, if it is proven that an individual’s medical condition resulted from improper safety practices (e.g., cancer from working with asbestos), the responsible company must compensate the person financially for pain and suffering and cover pertinent medical expenses. Similarly, there is obligation for financial compensation for a medical condition due to injury from a vehicle accident, from instances of proven medical malpractice resulting in injury, from physical or mental health condition related to being a first responder, etc.   </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Procedural justice</a:t>
            </a:r>
            <a:r>
              <a:rPr lang="en" sz="1800"/>
              <a:t>: </a:t>
            </a:r>
            <a:r>
              <a:rPr lang="en" sz="1800" u="sng"/>
              <a:t>Acting in a fair and impartial manner</a:t>
            </a:r>
            <a:r>
              <a:rPr lang="en" sz="1800"/>
              <a:t>. For example, seeing patients on a first come, first served basis; not giving preferential treatment to a friend, politician, prominent individual or celebrity in the community. </a:t>
            </a:r>
            <a:endParaRPr b="1" sz="1800"/>
          </a:p>
          <a:p>
            <a:pPr indent="0" lvl="0" marL="0" rtl="0" algn="l">
              <a:spcBef>
                <a:spcPts val="360"/>
              </a:spcBef>
              <a:spcAft>
                <a:spcPts val="0"/>
              </a:spcAft>
              <a:buClr>
                <a:schemeClr val="dk1"/>
              </a:buClr>
              <a:buSzPts val="1800"/>
              <a:buNone/>
            </a:pPr>
            <a:r>
              <a:t/>
            </a:r>
            <a:endParaRPr b="1" sz="1800"/>
          </a:p>
          <a:p>
            <a:pPr indent="0" lvl="0" marL="0" rtl="0" algn="l">
              <a:spcBef>
                <a:spcPts val="360"/>
              </a:spcBef>
              <a:spcAft>
                <a:spcPts val="0"/>
              </a:spcAft>
              <a:buClr>
                <a:schemeClr val="dk1"/>
              </a:buClr>
              <a:buSzPts val="1800"/>
              <a:buNone/>
            </a:pPr>
            <a:r>
              <a:t/>
            </a:r>
            <a:endParaRPr b="1" sz="18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p:nvPr/>
        </p:nvSpPr>
        <p:spPr>
          <a:xfrm>
            <a:off x="2286"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6" name="Google Shape;136;p26"/>
          <p:cNvSpPr/>
          <p:nvPr/>
        </p:nvSpPr>
        <p:spPr>
          <a:xfrm>
            <a:off x="0" y="0"/>
            <a:ext cx="9144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37" name="Google Shape;137;p26"/>
          <p:cNvSpPr/>
          <p:nvPr/>
        </p:nvSpPr>
        <p:spPr>
          <a:xfrm>
            <a:off x="0" y="0"/>
            <a:ext cx="9144000" cy="5143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8" name="Google Shape;138;p26"/>
          <p:cNvSpPr/>
          <p:nvPr/>
        </p:nvSpPr>
        <p:spPr>
          <a:xfrm>
            <a:off x="2111948" y="111697"/>
            <a:ext cx="4920107" cy="49201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9" name="Google Shape;139;p26"/>
          <p:cNvSpPr txBox="1"/>
          <p:nvPr>
            <p:ph type="ctrTitle"/>
          </p:nvPr>
        </p:nvSpPr>
        <p:spPr>
          <a:xfrm>
            <a:off x="2486274" y="1035565"/>
            <a:ext cx="4171454" cy="188513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
              <a:t>Ethics and Health Care</a:t>
            </a:r>
            <a:endParaRPr b="1"/>
          </a:p>
        </p:txBody>
      </p:sp>
      <p:sp>
        <p:nvSpPr>
          <p:cNvPr id="140" name="Google Shape;140;p26"/>
          <p:cNvSpPr txBox="1"/>
          <p:nvPr>
            <p:ph idx="1" type="subTitle"/>
          </p:nvPr>
        </p:nvSpPr>
        <p:spPr>
          <a:xfrm>
            <a:off x="2486274" y="3057604"/>
            <a:ext cx="4171454" cy="115094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spcBef>
                <a:spcPts val="0"/>
              </a:spcBef>
              <a:spcAft>
                <a:spcPts val="0"/>
              </a:spcAft>
              <a:buClr>
                <a:srgbClr val="888888"/>
              </a:buClr>
              <a:buSzPct val="100000"/>
              <a:buNone/>
            </a:pPr>
            <a:r>
              <a:t/>
            </a:r>
            <a:endParaRPr/>
          </a:p>
          <a:p>
            <a:pPr indent="0" lvl="0" marL="0" rtl="0" algn="ctr">
              <a:spcBef>
                <a:spcPts val="496"/>
              </a:spcBef>
              <a:spcAft>
                <a:spcPts val="0"/>
              </a:spcAft>
              <a:buClr>
                <a:srgbClr val="888888"/>
              </a:buClr>
              <a:buSzPct val="100000"/>
              <a:buNone/>
            </a:pPr>
            <a:r>
              <a:rPr lang="en"/>
              <a:t>Health Information Science 140</a:t>
            </a:r>
            <a:endParaRPr/>
          </a:p>
          <a:p>
            <a:pPr indent="0" lvl="0" marL="0" rtl="0" algn="ctr">
              <a:spcBef>
                <a:spcPts val="496"/>
              </a:spcBef>
              <a:spcAft>
                <a:spcPts val="0"/>
              </a:spcAft>
              <a:buClr>
                <a:srgbClr val="888888"/>
              </a:buClr>
              <a:buSzPct val="100000"/>
              <a:buNone/>
            </a:pPr>
            <a:r>
              <a:rPr lang="en"/>
              <a:t>University of Victoria </a:t>
            </a:r>
            <a:endParaRPr/>
          </a:p>
        </p:txBody>
      </p:sp>
      <p:sp>
        <p:nvSpPr>
          <p:cNvPr id="141" name="Google Shape;141;p26"/>
          <p:cNvSpPr/>
          <p:nvPr/>
        </p:nvSpPr>
        <p:spPr>
          <a:xfrm flipH="1" rot="-1219951">
            <a:off x="1982763" y="-183493"/>
            <a:ext cx="4887851" cy="5488438"/>
          </a:xfrm>
          <a:prstGeom prst="arc">
            <a:avLst>
              <a:gd fmla="val 16200000" name="adj1"/>
              <a:gd fmla="val 20093138" name="adj2"/>
            </a:avLst>
          </a:prstGeom>
          <a:noFill/>
          <a:ln cap="rnd" cmpd="sng" w="127000">
            <a:solidFill>
              <a:schemeClr val="accent4">
                <a:alpha val="94901"/>
              </a:schemeClr>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2" name="Google Shape;142;p26"/>
          <p:cNvSpPr/>
          <p:nvPr/>
        </p:nvSpPr>
        <p:spPr>
          <a:xfrm>
            <a:off x="6150746" y="3983230"/>
            <a:ext cx="529461" cy="51509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457200" y="205978"/>
            <a:ext cx="8229600" cy="6375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Patients’ Rights in Health Care</a:t>
            </a:r>
            <a:endParaRPr b="1" sz="2400"/>
          </a:p>
        </p:txBody>
      </p:sp>
      <p:sp>
        <p:nvSpPr>
          <p:cNvPr id="287" name="Google Shape;287;p44"/>
          <p:cNvSpPr txBox="1"/>
          <p:nvPr>
            <p:ph idx="1" type="body"/>
          </p:nvPr>
        </p:nvSpPr>
        <p:spPr>
          <a:xfrm>
            <a:off x="457200" y="1005576"/>
            <a:ext cx="8229600" cy="38884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 sz="1800"/>
              <a:t>Rights in health care are things that can and should be expected of health care providers and the health care system.</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Rights </a:t>
            </a:r>
            <a:r>
              <a:rPr b="1" lang="en" sz="1800"/>
              <a:t>may be tangible or intangible</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All Canadians have </a:t>
            </a:r>
            <a:r>
              <a:rPr b="1" lang="en" sz="1800"/>
              <a:t>explicit rights to health care itself </a:t>
            </a:r>
            <a:r>
              <a:rPr lang="en" sz="1800"/>
              <a:t>and the </a:t>
            </a:r>
            <a:r>
              <a:rPr b="1" lang="en" sz="1800"/>
              <a:t>right to timely health care</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Rights within health care include:</a:t>
            </a:r>
            <a:endParaRPr/>
          </a:p>
          <a:p>
            <a:pPr indent="0" lvl="0" marL="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Patients’ right to </a:t>
            </a:r>
            <a:r>
              <a:rPr b="1" lang="en" sz="1800"/>
              <a:t>one’s own medical records</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The right to </a:t>
            </a:r>
            <a:r>
              <a:rPr b="1" lang="en" sz="1800"/>
              <a:t>confidentiality</a:t>
            </a:r>
            <a:r>
              <a:rPr lang="en" sz="1800"/>
              <a:t> concerning their health affairs</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The right to </a:t>
            </a:r>
            <a:r>
              <a:rPr b="1" lang="en" sz="1800"/>
              <a:t>informed consent</a:t>
            </a:r>
            <a:endParaRPr b="1"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457200" y="205978"/>
            <a:ext cx="8229600" cy="69158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Duties and Rights</a:t>
            </a:r>
            <a:endParaRPr b="1" sz="2400"/>
          </a:p>
        </p:txBody>
      </p:sp>
      <p:sp>
        <p:nvSpPr>
          <p:cNvPr id="293" name="Google Shape;293;p45"/>
          <p:cNvSpPr txBox="1"/>
          <p:nvPr>
            <p:ph idx="1" type="body"/>
          </p:nvPr>
        </p:nvSpPr>
        <p:spPr>
          <a:xfrm>
            <a:off x="628651" y="1059582"/>
            <a:ext cx="4353447" cy="36184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If a patient has a right </a:t>
            </a:r>
            <a:r>
              <a:rPr b="1" lang="en" sz="1800"/>
              <a:t>within</a:t>
            </a:r>
            <a:r>
              <a:rPr lang="en" sz="1800"/>
              <a:t> health care or </a:t>
            </a:r>
            <a:r>
              <a:rPr b="1" lang="en" sz="1800"/>
              <a:t>to</a:t>
            </a:r>
            <a:r>
              <a:rPr lang="en" sz="1800"/>
              <a:t> health care, </a:t>
            </a:r>
            <a:r>
              <a:rPr lang="en" sz="1800" u="sng"/>
              <a:t>for the most part, the health care professional has the duty to grant that right</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To fulfill one’s duty to honour patients’ rights, the health care professional must either act to </a:t>
            </a:r>
            <a:r>
              <a:rPr lang="en" sz="1800" u="sng"/>
              <a:t>carry out a responsibility or refrain from acting or interfering</a:t>
            </a:r>
            <a:r>
              <a:rPr lang="en" sz="1800"/>
              <a:t> in a situation. (Example: honouring a ‘Do not resuscitate’ order.)</a:t>
            </a:r>
            <a:endParaRPr sz="1800"/>
          </a:p>
          <a:p>
            <a:pPr indent="0" lvl="0" marL="0" rtl="0" algn="l">
              <a:spcBef>
                <a:spcPts val="360"/>
              </a:spcBef>
              <a:spcAft>
                <a:spcPts val="0"/>
              </a:spcAft>
              <a:buClr>
                <a:schemeClr val="dk1"/>
              </a:buClr>
              <a:buSzPts val="1800"/>
              <a:buNone/>
            </a:pPr>
            <a:r>
              <a:t/>
            </a:r>
            <a:endParaRPr sz="1800"/>
          </a:p>
        </p:txBody>
      </p:sp>
      <p:pic>
        <p:nvPicPr>
          <p:cNvPr descr="A Citizen's Bill of Responsibilities | The Art of Manliness" id="294" name="Google Shape;294;p45"/>
          <p:cNvPicPr preferRelativeResize="0"/>
          <p:nvPr/>
        </p:nvPicPr>
        <p:blipFill rotWithShape="1">
          <a:blip r:embed="rId3">
            <a:alphaModFix/>
          </a:blip>
          <a:srcRect b="0" l="0" r="0" t="0"/>
          <a:stretch/>
        </p:blipFill>
        <p:spPr>
          <a:xfrm>
            <a:off x="4982098" y="1420588"/>
            <a:ext cx="4161902" cy="24657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457200" y="205978"/>
            <a:ext cx="8229600" cy="79959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Autonomy and the Patient </a:t>
            </a:r>
            <a:endParaRPr b="1" sz="2400"/>
          </a:p>
        </p:txBody>
      </p:sp>
      <p:sp>
        <p:nvSpPr>
          <p:cNvPr id="300" name="Google Shape;300;p46"/>
          <p:cNvSpPr txBox="1"/>
          <p:nvPr>
            <p:ph idx="1" type="body"/>
          </p:nvPr>
        </p:nvSpPr>
        <p:spPr>
          <a:xfrm>
            <a:off x="628650" y="1167594"/>
            <a:ext cx="5505450" cy="361840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The principle of autonomy </a:t>
            </a:r>
            <a:r>
              <a:rPr lang="en" sz="1800"/>
              <a:t>serves as </a:t>
            </a:r>
            <a:r>
              <a:rPr lang="en" sz="1800" u="sng"/>
              <a:t>the basis for the principles involved in informed consent and self-determination regarding treatment choices</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Attitudes toward patient autonomy have changed over the years – </a:t>
            </a:r>
            <a:r>
              <a:rPr b="1" lang="en" sz="1800"/>
              <a:t>health care has shifted from being physician-directed (paternalistic) to patient-centred</a:t>
            </a:r>
            <a:r>
              <a:rPr lang="en" sz="1800"/>
              <a:t>.</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This attitude change has resulted in revised versions of the Hippocratic Oath (e.g., Box 9.1, p. 255, in the textbook).</a:t>
            </a:r>
            <a:endParaRPr/>
          </a:p>
          <a:p>
            <a:pPr indent="0" lvl="0" marL="0" rtl="0" algn="l">
              <a:spcBef>
                <a:spcPts val="360"/>
              </a:spcBef>
              <a:spcAft>
                <a:spcPts val="0"/>
              </a:spcAft>
              <a:buClr>
                <a:schemeClr val="dk1"/>
              </a:buClr>
              <a:buSzPts val="1800"/>
              <a:buNone/>
            </a:pPr>
            <a:r>
              <a:t/>
            </a:r>
            <a:endParaRPr sz="1800"/>
          </a:p>
        </p:txBody>
      </p:sp>
      <p:pic>
        <p:nvPicPr>
          <p:cNvPr descr="11 Patient Centered Care ideas | patient, patient engagement, patient  experience" id="301" name="Google Shape;301;p46"/>
          <p:cNvPicPr preferRelativeResize="0"/>
          <p:nvPr/>
        </p:nvPicPr>
        <p:blipFill rotWithShape="1">
          <a:blip r:embed="rId3">
            <a:alphaModFix/>
          </a:blip>
          <a:srcRect b="0" l="0" r="0" t="0"/>
          <a:stretch/>
        </p:blipFill>
        <p:spPr>
          <a:xfrm>
            <a:off x="6390403" y="2253344"/>
            <a:ext cx="2646613" cy="20791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Truthfulness</a:t>
            </a:r>
            <a:endParaRPr b="1" sz="2400"/>
          </a:p>
        </p:txBody>
      </p:sp>
      <p:sp>
        <p:nvSpPr>
          <p:cNvPr id="307" name="Google Shape;307;p47"/>
          <p:cNvSpPr txBox="1"/>
          <p:nvPr>
            <p:ph idx="1" type="body"/>
          </p:nvPr>
        </p:nvSpPr>
        <p:spPr>
          <a:xfrm>
            <a:off x="628650" y="1437799"/>
            <a:ext cx="3799334" cy="326350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 sz="1800"/>
              <a:t>All patients have a </a:t>
            </a:r>
            <a:r>
              <a:rPr b="1" lang="en" sz="1800"/>
              <a:t>right to the truth</a:t>
            </a:r>
            <a:r>
              <a:rPr lang="en" sz="1800"/>
              <a:t>, and </a:t>
            </a:r>
            <a:r>
              <a:rPr b="1" lang="en" sz="1800"/>
              <a:t>health care providers have a duty to provide it</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The </a:t>
            </a:r>
            <a:r>
              <a:rPr b="1" lang="en" sz="1800"/>
              <a:t>modern, patient-focused approach </a:t>
            </a:r>
            <a:r>
              <a:rPr lang="en" sz="1800"/>
              <a:t>to treatment </a:t>
            </a:r>
            <a:r>
              <a:rPr lang="en" sz="1800" u="sng"/>
              <a:t>requires physicians to keep the patient fully and truthfully informed</a:t>
            </a:r>
            <a:r>
              <a:rPr lang="en" sz="1800"/>
              <a:t>. (Examples include informing of terminal illness or other conditions that may upset patient.)</a:t>
            </a:r>
            <a:endParaRPr/>
          </a:p>
          <a:p>
            <a:pPr indent="0" lvl="0" marL="0" rtl="0" algn="l">
              <a:spcBef>
                <a:spcPts val="360"/>
              </a:spcBef>
              <a:spcAft>
                <a:spcPts val="0"/>
              </a:spcAft>
              <a:buClr>
                <a:schemeClr val="dk1"/>
              </a:buClr>
              <a:buSzPts val="1800"/>
              <a:buNone/>
            </a:pPr>
            <a:r>
              <a:rPr lang="en" sz="1800"/>
              <a:t>	</a:t>
            </a:r>
            <a:endParaRPr/>
          </a:p>
          <a:p>
            <a:pPr indent="0" lvl="0" marL="0" rtl="0" algn="l">
              <a:spcBef>
                <a:spcPts val="360"/>
              </a:spcBef>
              <a:spcAft>
                <a:spcPts val="0"/>
              </a:spcAft>
              <a:buClr>
                <a:schemeClr val="dk1"/>
              </a:buClr>
              <a:buSzPts val="1800"/>
              <a:buNone/>
            </a:pPr>
            <a:r>
              <a:t/>
            </a:r>
            <a:endParaRPr sz="1800"/>
          </a:p>
        </p:txBody>
      </p:sp>
      <p:pic>
        <p:nvPicPr>
          <p:cNvPr descr="Truthfulness Images, Stock Photos &amp; Vectors | Shutterstock" id="308" name="Google Shape;308;p47"/>
          <p:cNvPicPr preferRelativeResize="0"/>
          <p:nvPr/>
        </p:nvPicPr>
        <p:blipFill rotWithShape="1">
          <a:blip r:embed="rId3">
            <a:alphaModFix/>
          </a:blip>
          <a:srcRect b="0" l="0" r="0" t="0"/>
          <a:stretch/>
        </p:blipFill>
        <p:spPr>
          <a:xfrm>
            <a:off x="4863305" y="1325389"/>
            <a:ext cx="3892494" cy="25170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Parental Rights, Ethics, and the Law</a:t>
            </a:r>
            <a:endParaRPr b="1" sz="2400"/>
          </a:p>
        </p:txBody>
      </p:sp>
      <p:sp>
        <p:nvSpPr>
          <p:cNvPr id="314" name="Google Shape;314;p48"/>
          <p:cNvSpPr txBox="1"/>
          <p:nvPr>
            <p:ph idx="1" type="body"/>
          </p:nvPr>
        </p:nvSpPr>
        <p:spPr>
          <a:xfrm>
            <a:off x="628650" y="1369219"/>
            <a:ext cx="3943350" cy="32635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 sz="1800"/>
              <a:t>When a patient is considered an adult, self-determination takes precedence over paternalistic intervention, even when the patient’s life is at stake.</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When children are involved and parents reject medical intervention, the </a:t>
            </a:r>
            <a:r>
              <a:rPr b="1" lang="en" sz="1800" u="sng"/>
              <a:t>provincial or territorial courts almost always obtain legal custody for the child and allow the recommended treatment</a:t>
            </a:r>
            <a:r>
              <a:rPr lang="en" sz="1800"/>
              <a:t>.</a:t>
            </a:r>
            <a:endParaRPr/>
          </a:p>
          <a:p>
            <a:pPr indent="0" lvl="0" marL="0" rtl="0" algn="l">
              <a:spcBef>
                <a:spcPts val="360"/>
              </a:spcBef>
              <a:spcAft>
                <a:spcPts val="0"/>
              </a:spcAft>
              <a:buClr>
                <a:schemeClr val="dk1"/>
              </a:buClr>
              <a:buSzPts val="1800"/>
              <a:buNone/>
            </a:pPr>
            <a:r>
              <a:t/>
            </a:r>
            <a:endParaRPr sz="1800"/>
          </a:p>
        </p:txBody>
      </p:sp>
      <p:pic>
        <p:nvPicPr>
          <p:cNvPr descr="Work Ethics - Tips to Avoid Conflicts at Your Workplace" id="315" name="Google Shape;315;p48"/>
          <p:cNvPicPr preferRelativeResize="0"/>
          <p:nvPr/>
        </p:nvPicPr>
        <p:blipFill rotWithShape="1">
          <a:blip r:embed="rId3">
            <a:alphaModFix/>
          </a:blip>
          <a:srcRect b="0" l="0" r="0" t="0"/>
          <a:stretch/>
        </p:blipFill>
        <p:spPr>
          <a:xfrm>
            <a:off x="4900080" y="1491630"/>
            <a:ext cx="4052558" cy="254895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Inclusion, diversity, equity, and accessibility</a:t>
            </a:r>
            <a:endParaRPr/>
          </a:p>
        </p:txBody>
      </p:sp>
      <p:sp>
        <p:nvSpPr>
          <p:cNvPr id="321" name="Google Shape;321;p49"/>
          <p:cNvSpPr txBox="1"/>
          <p:nvPr>
            <p:ph idx="1" type="body"/>
          </p:nvPr>
        </p:nvSpPr>
        <p:spPr>
          <a:xfrm>
            <a:off x="457200" y="1200151"/>
            <a:ext cx="4038600" cy="3207803"/>
          </a:xfrm>
          <a:prstGeom prst="rect">
            <a:avLst/>
          </a:prstGeom>
          <a:noFill/>
          <a:ln>
            <a:noFill/>
          </a:ln>
        </p:spPr>
        <p:txBody>
          <a:bodyPr anchorCtr="0" anchor="t" bIns="45700" lIns="91425" spcFirstLastPara="1" rIns="91425" wrap="square" tIns="45700">
            <a:normAutofit fontScale="77500" lnSpcReduction="20000"/>
          </a:bodyPr>
          <a:lstStyle/>
          <a:p>
            <a:pPr indent="-342931" lvl="0" marL="342900" rtl="0" algn="l">
              <a:spcBef>
                <a:spcPts val="0"/>
              </a:spcBef>
              <a:spcAft>
                <a:spcPts val="0"/>
              </a:spcAft>
              <a:buClr>
                <a:schemeClr val="dk1"/>
              </a:buClr>
              <a:buSzPct val="100000"/>
              <a:buChar char="•"/>
            </a:pPr>
            <a:r>
              <a:rPr lang="en" sz="2100"/>
              <a:t>Systemic anti-black racism</a:t>
            </a:r>
            <a:endParaRPr/>
          </a:p>
          <a:p>
            <a:pPr indent="0" lvl="0" marL="0" rtl="0" algn="l">
              <a:spcBef>
                <a:spcPts val="325"/>
              </a:spcBef>
              <a:spcAft>
                <a:spcPts val="0"/>
              </a:spcAft>
              <a:buClr>
                <a:schemeClr val="dk1"/>
              </a:buClr>
              <a:buSzPct val="100000"/>
              <a:buNone/>
            </a:pPr>
            <a:r>
              <a:t/>
            </a:r>
            <a:endParaRPr sz="2100"/>
          </a:p>
          <a:p>
            <a:pPr indent="-342931" lvl="0" marL="342900" rtl="0" algn="l">
              <a:spcBef>
                <a:spcPts val="325"/>
              </a:spcBef>
              <a:spcAft>
                <a:spcPts val="0"/>
              </a:spcAft>
              <a:buClr>
                <a:schemeClr val="dk1"/>
              </a:buClr>
              <a:buSzPct val="100000"/>
              <a:buChar char="•"/>
            </a:pPr>
            <a:r>
              <a:rPr lang="en" sz="2100"/>
              <a:t>Anti-indigenous racism</a:t>
            </a:r>
            <a:endParaRPr/>
          </a:p>
          <a:p>
            <a:pPr indent="0" lvl="0" marL="0" rtl="0" algn="l">
              <a:spcBef>
                <a:spcPts val="325"/>
              </a:spcBef>
              <a:spcAft>
                <a:spcPts val="0"/>
              </a:spcAft>
              <a:buClr>
                <a:schemeClr val="dk1"/>
              </a:buClr>
              <a:buSzPct val="100000"/>
              <a:buNone/>
            </a:pPr>
            <a:r>
              <a:t/>
            </a:r>
            <a:endParaRPr sz="2100"/>
          </a:p>
          <a:p>
            <a:pPr indent="-342931" lvl="0" marL="342900" rtl="0" algn="l">
              <a:spcBef>
                <a:spcPts val="325"/>
              </a:spcBef>
              <a:spcAft>
                <a:spcPts val="0"/>
              </a:spcAft>
              <a:buClr>
                <a:schemeClr val="dk1"/>
              </a:buClr>
              <a:buSzPct val="100000"/>
              <a:buChar char="•"/>
            </a:pPr>
            <a:r>
              <a:rPr lang="en" sz="2100"/>
              <a:t>Harmful colonial structures</a:t>
            </a:r>
            <a:endParaRPr/>
          </a:p>
          <a:p>
            <a:pPr indent="0" lvl="0" marL="0" rtl="0" algn="l">
              <a:spcBef>
                <a:spcPts val="325"/>
              </a:spcBef>
              <a:spcAft>
                <a:spcPts val="0"/>
              </a:spcAft>
              <a:buClr>
                <a:schemeClr val="dk1"/>
              </a:buClr>
              <a:buSzPct val="100000"/>
              <a:buNone/>
            </a:pPr>
            <a:r>
              <a:t/>
            </a:r>
            <a:endParaRPr sz="2100"/>
          </a:p>
          <a:p>
            <a:pPr indent="-342931" lvl="0" marL="342900" rtl="0" algn="l">
              <a:spcBef>
                <a:spcPts val="325"/>
              </a:spcBef>
              <a:spcAft>
                <a:spcPts val="0"/>
              </a:spcAft>
              <a:buClr>
                <a:schemeClr val="dk1"/>
              </a:buClr>
              <a:buSzPct val="100000"/>
              <a:buChar char="•"/>
            </a:pPr>
            <a:r>
              <a:rPr lang="en" sz="2100"/>
              <a:t>Leading to approaches (IDEA)</a:t>
            </a:r>
            <a:endParaRPr/>
          </a:p>
          <a:p>
            <a:pPr indent="0" lvl="0" marL="0" rtl="0" algn="l">
              <a:spcBef>
                <a:spcPts val="248"/>
              </a:spcBef>
              <a:spcAft>
                <a:spcPts val="0"/>
              </a:spcAft>
              <a:buClr>
                <a:schemeClr val="dk1"/>
              </a:buClr>
              <a:buSzPct val="100000"/>
              <a:buNone/>
            </a:pPr>
            <a:r>
              <a:t/>
            </a:r>
            <a:endParaRPr sz="1600"/>
          </a:p>
          <a:p>
            <a:pPr indent="-285781" lvl="1" marL="742950" rtl="0" algn="l">
              <a:spcBef>
                <a:spcPts val="325"/>
              </a:spcBef>
              <a:spcAft>
                <a:spcPts val="0"/>
              </a:spcAft>
              <a:buClr>
                <a:schemeClr val="dk1"/>
              </a:buClr>
              <a:buSzPct val="100000"/>
              <a:buChar char="–"/>
            </a:pPr>
            <a:r>
              <a:rPr lang="en" sz="2100"/>
              <a:t>Inclusion</a:t>
            </a:r>
            <a:endParaRPr/>
          </a:p>
          <a:p>
            <a:pPr indent="0" lvl="1" marL="457200" rtl="0" algn="l">
              <a:spcBef>
                <a:spcPts val="325"/>
              </a:spcBef>
              <a:spcAft>
                <a:spcPts val="0"/>
              </a:spcAft>
              <a:buClr>
                <a:schemeClr val="dk1"/>
              </a:buClr>
              <a:buSzPct val="100000"/>
              <a:buNone/>
            </a:pPr>
            <a:r>
              <a:t/>
            </a:r>
            <a:endParaRPr sz="2100"/>
          </a:p>
          <a:p>
            <a:pPr indent="-285781" lvl="1" marL="742950" rtl="0" algn="l">
              <a:spcBef>
                <a:spcPts val="325"/>
              </a:spcBef>
              <a:spcAft>
                <a:spcPts val="0"/>
              </a:spcAft>
              <a:buClr>
                <a:schemeClr val="dk1"/>
              </a:buClr>
              <a:buSzPct val="100000"/>
              <a:buChar char="–"/>
            </a:pPr>
            <a:r>
              <a:rPr lang="en" sz="2100"/>
              <a:t>Diversity</a:t>
            </a:r>
            <a:endParaRPr/>
          </a:p>
          <a:p>
            <a:pPr indent="0" lvl="1" marL="457200" rtl="0" algn="l">
              <a:spcBef>
                <a:spcPts val="325"/>
              </a:spcBef>
              <a:spcAft>
                <a:spcPts val="0"/>
              </a:spcAft>
              <a:buClr>
                <a:schemeClr val="dk1"/>
              </a:buClr>
              <a:buSzPct val="100000"/>
              <a:buNone/>
            </a:pPr>
            <a:r>
              <a:t/>
            </a:r>
            <a:endParaRPr sz="2100"/>
          </a:p>
          <a:p>
            <a:pPr indent="-285781" lvl="1" marL="742950" rtl="0" algn="l">
              <a:spcBef>
                <a:spcPts val="325"/>
              </a:spcBef>
              <a:spcAft>
                <a:spcPts val="0"/>
              </a:spcAft>
              <a:buClr>
                <a:schemeClr val="dk1"/>
              </a:buClr>
              <a:buSzPct val="100000"/>
              <a:buChar char="–"/>
            </a:pPr>
            <a:r>
              <a:rPr lang="en" sz="2100"/>
              <a:t>Equity</a:t>
            </a:r>
            <a:endParaRPr/>
          </a:p>
          <a:p>
            <a:pPr indent="0" lvl="1" marL="457200" rtl="0" algn="l">
              <a:spcBef>
                <a:spcPts val="325"/>
              </a:spcBef>
              <a:spcAft>
                <a:spcPts val="0"/>
              </a:spcAft>
              <a:buClr>
                <a:schemeClr val="dk1"/>
              </a:buClr>
              <a:buSzPct val="100000"/>
              <a:buNone/>
            </a:pPr>
            <a:r>
              <a:t/>
            </a:r>
            <a:endParaRPr sz="2100"/>
          </a:p>
          <a:p>
            <a:pPr indent="-285781" lvl="1" marL="742950" rtl="0" algn="l">
              <a:spcBef>
                <a:spcPts val="325"/>
              </a:spcBef>
              <a:spcAft>
                <a:spcPts val="0"/>
              </a:spcAft>
              <a:buClr>
                <a:schemeClr val="dk1"/>
              </a:buClr>
              <a:buSzPct val="100000"/>
              <a:buChar char="–"/>
            </a:pPr>
            <a:r>
              <a:rPr lang="en" sz="2100"/>
              <a:t>Accessibility </a:t>
            </a:r>
            <a:endParaRPr/>
          </a:p>
        </p:txBody>
      </p:sp>
      <p:sp>
        <p:nvSpPr>
          <p:cNvPr id="322" name="Google Shape;322;p49"/>
          <p:cNvSpPr txBox="1"/>
          <p:nvPr>
            <p:ph idx="2" type="body"/>
          </p:nvPr>
        </p:nvSpPr>
        <p:spPr>
          <a:xfrm>
            <a:off x="4648200" y="1275605"/>
            <a:ext cx="4038600" cy="3186355"/>
          </a:xfrm>
          <a:prstGeom prst="rect">
            <a:avLst/>
          </a:prstGeom>
          <a:noFill/>
          <a:ln>
            <a:noFill/>
          </a:ln>
        </p:spPr>
        <p:txBody>
          <a:bodyPr anchorCtr="0" anchor="t" bIns="45700" lIns="91425" spcFirstLastPara="1" rIns="91425" wrap="square" tIns="45700">
            <a:normAutofit fontScale="77500" lnSpcReduction="20000"/>
          </a:bodyPr>
          <a:lstStyle/>
          <a:p>
            <a:pPr indent="-342931" lvl="0" marL="342900" rtl="0" algn="l">
              <a:spcBef>
                <a:spcPts val="0"/>
              </a:spcBef>
              <a:spcAft>
                <a:spcPts val="0"/>
              </a:spcAft>
              <a:buClr>
                <a:schemeClr val="dk1"/>
              </a:buClr>
              <a:buSzPct val="100000"/>
              <a:buChar char="•"/>
            </a:pPr>
            <a:r>
              <a:rPr b="1" lang="en" sz="2100" u="sng"/>
              <a:t>Inclusion</a:t>
            </a:r>
            <a:r>
              <a:rPr b="1" lang="en" sz="2100"/>
              <a:t>.</a:t>
            </a:r>
            <a:r>
              <a:rPr lang="en" sz="2100"/>
              <a:t> Creating environments in which any individual or group can be and feel welcomed, respected, represented, supported, and valued to fully participate.</a:t>
            </a:r>
            <a:endParaRPr/>
          </a:p>
          <a:p>
            <a:pPr indent="0" lvl="0" marL="0" rtl="0" algn="l">
              <a:spcBef>
                <a:spcPts val="325"/>
              </a:spcBef>
              <a:spcAft>
                <a:spcPts val="0"/>
              </a:spcAft>
              <a:buClr>
                <a:schemeClr val="dk1"/>
              </a:buClr>
              <a:buSzPct val="100000"/>
              <a:buNone/>
            </a:pPr>
            <a:r>
              <a:t/>
            </a:r>
            <a:endParaRPr sz="2100"/>
          </a:p>
          <a:p>
            <a:pPr indent="-342931" lvl="0" marL="342900" rtl="0" algn="l">
              <a:spcBef>
                <a:spcPts val="325"/>
              </a:spcBef>
              <a:spcAft>
                <a:spcPts val="0"/>
              </a:spcAft>
              <a:buClr>
                <a:schemeClr val="dk1"/>
              </a:buClr>
              <a:buSzPct val="100000"/>
              <a:buChar char="•"/>
            </a:pPr>
            <a:r>
              <a:rPr b="1" lang="en" sz="2100" u="sng"/>
              <a:t>Diversity</a:t>
            </a:r>
            <a:r>
              <a:rPr b="1" lang="en" sz="2100"/>
              <a:t>.</a:t>
            </a:r>
            <a:r>
              <a:rPr lang="en" sz="2100"/>
              <a:t> Examining the makeup of an institution to ensure that people from different backgrounds and with multiple perspectives are represented.</a:t>
            </a:r>
            <a:endParaRPr/>
          </a:p>
          <a:p>
            <a:pPr indent="0" lvl="0" marL="0" rtl="0" algn="l">
              <a:spcBef>
                <a:spcPts val="325"/>
              </a:spcBef>
              <a:spcAft>
                <a:spcPts val="0"/>
              </a:spcAft>
              <a:buClr>
                <a:schemeClr val="dk1"/>
              </a:buClr>
              <a:buSzPct val="100000"/>
              <a:buNone/>
            </a:pPr>
            <a:r>
              <a:t/>
            </a:r>
            <a:endParaRPr sz="2100"/>
          </a:p>
          <a:p>
            <a:pPr indent="-342931" lvl="0" marL="342900" rtl="0" algn="l">
              <a:spcBef>
                <a:spcPts val="325"/>
              </a:spcBef>
              <a:spcAft>
                <a:spcPts val="0"/>
              </a:spcAft>
              <a:buClr>
                <a:schemeClr val="dk1"/>
              </a:buClr>
              <a:buSzPct val="100000"/>
              <a:buChar char="•"/>
            </a:pPr>
            <a:r>
              <a:rPr b="1" lang="en" sz="2100" u="sng"/>
              <a:t>Equity</a:t>
            </a:r>
            <a:r>
              <a:rPr b="1" lang="en" sz="2100"/>
              <a:t>.</a:t>
            </a:r>
            <a:r>
              <a:rPr lang="en" sz="2100"/>
              <a:t> The fair and just treatment of all members of a community.</a:t>
            </a:r>
            <a:endParaRPr/>
          </a:p>
          <a:p>
            <a:pPr indent="0" lvl="0" marL="0" rtl="0" algn="l">
              <a:spcBef>
                <a:spcPts val="325"/>
              </a:spcBef>
              <a:spcAft>
                <a:spcPts val="0"/>
              </a:spcAft>
              <a:buClr>
                <a:schemeClr val="dk1"/>
              </a:buClr>
              <a:buSzPct val="100000"/>
              <a:buNone/>
            </a:pPr>
            <a:r>
              <a:t/>
            </a:r>
            <a:endParaRPr sz="2100"/>
          </a:p>
          <a:p>
            <a:pPr indent="-342931" lvl="0" marL="342900" rtl="0" algn="l">
              <a:spcBef>
                <a:spcPts val="325"/>
              </a:spcBef>
              <a:spcAft>
                <a:spcPts val="0"/>
              </a:spcAft>
              <a:buClr>
                <a:schemeClr val="dk1"/>
              </a:buClr>
              <a:buSzPct val="100000"/>
              <a:buChar char="•"/>
            </a:pPr>
            <a:r>
              <a:rPr b="1" lang="en" sz="2100" u="sng"/>
              <a:t>Accessibility</a:t>
            </a:r>
            <a:r>
              <a:rPr b="1" lang="en" sz="2100"/>
              <a:t>.</a:t>
            </a:r>
            <a:r>
              <a:rPr lang="en" sz="2100"/>
              <a:t> The commitment for everyone along the continuum of human ability and experience to be included in all programs and activities.</a:t>
            </a:r>
            <a:endParaRPr/>
          </a:p>
        </p:txBody>
      </p:sp>
      <p:sp>
        <p:nvSpPr>
          <p:cNvPr id="323" name="Google Shape;323;p49"/>
          <p:cNvSpPr txBox="1"/>
          <p:nvPr/>
        </p:nvSpPr>
        <p:spPr>
          <a:xfrm>
            <a:off x="327136" y="4243255"/>
            <a:ext cx="8489731"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 sz="1800">
                <a:solidFill>
                  <a:srgbClr val="000000"/>
                </a:solidFill>
                <a:latin typeface="Calibri"/>
                <a:ea typeface="Calibri"/>
                <a:cs typeface="Calibri"/>
                <a:sym typeface="Calibri"/>
              </a:rPr>
            </a:br>
            <a:r>
              <a:rPr lang="en" sz="1200">
                <a:solidFill>
                  <a:srgbClr val="000000"/>
                </a:solidFill>
                <a:latin typeface="Calibri"/>
                <a:ea typeface="Calibri"/>
                <a:cs typeface="Calibri"/>
                <a:sym typeface="Calibri"/>
              </a:rPr>
              <a:t>Mullin AE, Coe IR, Gooden EA, Tunde-Byass M, Wiley RE. Inclusion, diversity, equity, and accessibility: From organizational responsibility to leadership competency. </a:t>
            </a:r>
            <a:r>
              <a:rPr i="1" lang="en" sz="1200">
                <a:solidFill>
                  <a:srgbClr val="000000"/>
                </a:solidFill>
                <a:latin typeface="Calibri"/>
                <a:ea typeface="Calibri"/>
                <a:cs typeface="Calibri"/>
                <a:sym typeface="Calibri"/>
              </a:rPr>
              <a:t>Healthcare Management Forum</a:t>
            </a:r>
            <a:r>
              <a:rPr lang="en" sz="1200">
                <a:solidFill>
                  <a:srgbClr val="000000"/>
                </a:solidFill>
                <a:latin typeface="Calibri"/>
                <a:ea typeface="Calibri"/>
                <a:cs typeface="Calibri"/>
                <a:sym typeface="Calibri"/>
              </a:rPr>
              <a:t>. 2021;34(6):311-315. doi:</a:t>
            </a:r>
            <a:r>
              <a:rPr lang="en" sz="1200" u="sng">
                <a:solidFill>
                  <a:schemeClr val="hlink"/>
                </a:solidFill>
                <a:latin typeface="Calibri"/>
                <a:ea typeface="Calibri"/>
                <a:cs typeface="Calibri"/>
                <a:sym typeface="Calibri"/>
                <a:hlinkClick r:id="rId3"/>
              </a:rPr>
              <a:t>10.1177/08404704211038232</a:t>
            </a:r>
            <a:endParaRPr sz="1200">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457200" y="249492"/>
            <a:ext cx="8229600" cy="54006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Ethics at Work </a:t>
            </a:r>
            <a:endParaRPr b="1" sz="2400"/>
          </a:p>
        </p:txBody>
      </p:sp>
      <p:sp>
        <p:nvSpPr>
          <p:cNvPr id="329" name="Google Shape;329;p50"/>
          <p:cNvSpPr txBox="1"/>
          <p:nvPr>
            <p:ph idx="1" type="body"/>
          </p:nvPr>
        </p:nvSpPr>
        <p:spPr>
          <a:xfrm>
            <a:off x="611560" y="897564"/>
            <a:ext cx="4930233" cy="337151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 sz="1800" u="sng"/>
              <a:t>All regulated health care professions have </a:t>
            </a:r>
            <a:r>
              <a:rPr b="1" lang="en" sz="1800" u="sng"/>
              <a:t>codes of ethics</a:t>
            </a:r>
            <a:r>
              <a:rPr lang="en" sz="1800"/>
              <a:t>, as do many places of employment.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A formal statement of an organization’s or profession’s values regarding professional behaviour, a code of ethics provides guidance for</a:t>
            </a:r>
            <a:endParaRPr/>
          </a:p>
          <a:p>
            <a:pPr indent="0" lvl="0" marL="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Ethical decision making</a:t>
            </a:r>
            <a:endParaRPr/>
          </a:p>
          <a:p>
            <a:pPr indent="-285750" lvl="1" marL="742950" rtl="0" algn="l">
              <a:spcBef>
                <a:spcPts val="360"/>
              </a:spcBef>
              <a:spcAft>
                <a:spcPts val="0"/>
              </a:spcAft>
              <a:buClr>
                <a:schemeClr val="dk1"/>
              </a:buClr>
              <a:buSzPts val="1800"/>
              <a:buChar char="–"/>
            </a:pPr>
            <a:r>
              <a:rPr lang="en" sz="1800"/>
              <a:t>Self-evaluation</a:t>
            </a:r>
            <a:endParaRPr/>
          </a:p>
          <a:p>
            <a:pPr indent="-285750" lvl="1" marL="742950" rtl="0" algn="l">
              <a:spcBef>
                <a:spcPts val="360"/>
              </a:spcBef>
              <a:spcAft>
                <a:spcPts val="0"/>
              </a:spcAft>
              <a:buClr>
                <a:schemeClr val="dk1"/>
              </a:buClr>
              <a:buSzPts val="1800"/>
              <a:buChar char="–"/>
            </a:pPr>
            <a:r>
              <a:rPr lang="en" sz="1800"/>
              <a:t>Best practices policies</a:t>
            </a:r>
            <a:endParaRPr/>
          </a:p>
          <a:p>
            <a:pPr indent="-285750" lvl="1" marL="742950" rtl="0" algn="l">
              <a:spcBef>
                <a:spcPts val="360"/>
              </a:spcBef>
              <a:spcAft>
                <a:spcPts val="0"/>
              </a:spcAft>
              <a:buClr>
                <a:schemeClr val="dk1"/>
              </a:buClr>
              <a:buSzPts val="1800"/>
              <a:buChar char="–"/>
            </a:pPr>
            <a:r>
              <a:rPr lang="en" sz="1800"/>
              <a:t>Professional conduct</a:t>
            </a:r>
            <a:endParaRPr sz="1800"/>
          </a:p>
        </p:txBody>
      </p:sp>
      <p:pic>
        <p:nvPicPr>
          <p:cNvPr descr="Home - Office Ethics Inc. - Workplace Ethicist - Nan DeMars" id="330" name="Google Shape;330;p50"/>
          <p:cNvPicPr preferRelativeResize="0"/>
          <p:nvPr/>
        </p:nvPicPr>
        <p:blipFill rotWithShape="1">
          <a:blip r:embed="rId3">
            <a:alphaModFix/>
          </a:blip>
          <a:srcRect b="0" l="0" r="0" t="0"/>
          <a:stretch/>
        </p:blipFill>
        <p:spPr>
          <a:xfrm>
            <a:off x="5652120" y="1437624"/>
            <a:ext cx="3154680" cy="2558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Canadian College of Health Leaders Code of Ethics</a:t>
            </a:r>
            <a:endParaRPr/>
          </a:p>
        </p:txBody>
      </p:sp>
      <p:pic>
        <p:nvPicPr>
          <p:cNvPr descr="Canadian College of Health Leaders Announces Recipients of the 2017  National Awards Program Winners" id="336" name="Google Shape;336;p51"/>
          <p:cNvPicPr preferRelativeResize="0"/>
          <p:nvPr/>
        </p:nvPicPr>
        <p:blipFill rotWithShape="1">
          <a:blip r:embed="rId3">
            <a:alphaModFix/>
          </a:blip>
          <a:srcRect b="0" l="0" r="0" t="0"/>
          <a:stretch/>
        </p:blipFill>
        <p:spPr>
          <a:xfrm>
            <a:off x="5220072" y="1965340"/>
            <a:ext cx="2924175" cy="1562100"/>
          </a:xfrm>
          <a:prstGeom prst="rect">
            <a:avLst/>
          </a:prstGeom>
          <a:noFill/>
          <a:ln>
            <a:noFill/>
          </a:ln>
        </p:spPr>
      </p:pic>
      <p:pic>
        <p:nvPicPr>
          <p:cNvPr descr="Graphical user interface, text, application, letter&#10;&#10;Description automatically generated" id="337" name="Google Shape;337;p51"/>
          <p:cNvPicPr preferRelativeResize="0"/>
          <p:nvPr/>
        </p:nvPicPr>
        <p:blipFill rotWithShape="1">
          <a:blip r:embed="rId4">
            <a:alphaModFix/>
          </a:blip>
          <a:srcRect b="0" l="0" r="0" t="0"/>
          <a:stretch/>
        </p:blipFill>
        <p:spPr>
          <a:xfrm>
            <a:off x="912743" y="1275604"/>
            <a:ext cx="2597468" cy="273462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457200" y="205978"/>
            <a:ext cx="8229600" cy="5295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CCHL Values</a:t>
            </a:r>
            <a:endParaRPr/>
          </a:p>
        </p:txBody>
      </p:sp>
      <p:pic>
        <p:nvPicPr>
          <p:cNvPr descr="Diagram&#10;&#10;Description automatically generated" id="343" name="Google Shape;343;p52"/>
          <p:cNvPicPr preferRelativeResize="0"/>
          <p:nvPr>
            <p:ph idx="1" type="body"/>
          </p:nvPr>
        </p:nvPicPr>
        <p:blipFill rotWithShape="1">
          <a:blip r:embed="rId3">
            <a:alphaModFix/>
          </a:blip>
          <a:srcRect b="0" l="0" r="0" t="0"/>
          <a:stretch/>
        </p:blipFill>
        <p:spPr>
          <a:xfrm>
            <a:off x="971600" y="1005576"/>
            <a:ext cx="6913245" cy="3081100"/>
          </a:xfrm>
          <a:prstGeom prst="rect">
            <a:avLst/>
          </a:prstGeom>
          <a:noFill/>
          <a:ln>
            <a:noFill/>
          </a:ln>
        </p:spPr>
      </p:pic>
      <p:sp>
        <p:nvSpPr>
          <p:cNvPr id="344" name="Google Shape;344;p52"/>
          <p:cNvSpPr txBox="1"/>
          <p:nvPr/>
        </p:nvSpPr>
        <p:spPr>
          <a:xfrm>
            <a:off x="6992926" y="4373089"/>
            <a:ext cx="2012867" cy="484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https://cchl-ccls.ca/document/536/CCHL_CodeEthics_EN.pdf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628650" y="273845"/>
            <a:ext cx="7886700" cy="51570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CCHL Code of Ethics</a:t>
            </a:r>
            <a:endParaRPr/>
          </a:p>
        </p:txBody>
      </p:sp>
      <p:pic>
        <p:nvPicPr>
          <p:cNvPr descr="Text&#10;&#10;Description automatically generated" id="350" name="Google Shape;350;p53"/>
          <p:cNvPicPr preferRelativeResize="0"/>
          <p:nvPr>
            <p:ph idx="1" type="body"/>
          </p:nvPr>
        </p:nvPicPr>
        <p:blipFill rotWithShape="1">
          <a:blip r:embed="rId3">
            <a:alphaModFix/>
          </a:blip>
          <a:srcRect b="0" l="0" r="0" t="0"/>
          <a:stretch/>
        </p:blipFill>
        <p:spPr>
          <a:xfrm>
            <a:off x="1691680" y="843558"/>
            <a:ext cx="5214938" cy="35040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p:nvPr/>
        </p:nvSpPr>
        <p:spPr>
          <a:xfrm>
            <a:off x="2286"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9" name="Google Shape;149;p27"/>
          <p:cNvSpPr txBox="1"/>
          <p:nvPr>
            <p:ph type="title"/>
          </p:nvPr>
        </p:nvSpPr>
        <p:spPr>
          <a:xfrm>
            <a:off x="628651" y="179252"/>
            <a:ext cx="4168867" cy="40237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b="1" lang="en" sz="2400"/>
              <a:t>Learning Objectives</a:t>
            </a:r>
            <a:endParaRPr b="1" sz="2400"/>
          </a:p>
        </p:txBody>
      </p:sp>
      <p:sp>
        <p:nvSpPr>
          <p:cNvPr id="150" name="Google Shape;150;p27"/>
          <p:cNvSpPr/>
          <p:nvPr/>
        </p:nvSpPr>
        <p:spPr>
          <a:xfrm>
            <a:off x="7656522" y="3"/>
            <a:ext cx="851300" cy="35849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1" name="Google Shape;151;p27"/>
          <p:cNvSpPr txBox="1"/>
          <p:nvPr>
            <p:ph idx="1" type="body"/>
          </p:nvPr>
        </p:nvSpPr>
        <p:spPr>
          <a:xfrm>
            <a:off x="628651" y="681540"/>
            <a:ext cx="4168867" cy="4266474"/>
          </a:xfrm>
          <a:prstGeom prst="rect">
            <a:avLst/>
          </a:prstGeom>
          <a:noFill/>
          <a:ln>
            <a:noFill/>
          </a:ln>
        </p:spPr>
        <p:txBody>
          <a:bodyPr anchorCtr="0" anchor="t" bIns="45700" lIns="91425" spcFirstLastPara="1" rIns="91425" wrap="square" tIns="45700">
            <a:normAutofit lnSpcReduction="10000"/>
          </a:bodyPr>
          <a:lstStyle/>
          <a:p>
            <a:pPr indent="-581025" lvl="0" marL="581025" rtl="0" algn="l">
              <a:spcBef>
                <a:spcPts val="0"/>
              </a:spcBef>
              <a:spcAft>
                <a:spcPts val="0"/>
              </a:spcAft>
              <a:buClr>
                <a:schemeClr val="dk1"/>
              </a:buClr>
              <a:buSzPts val="1400"/>
              <a:buNone/>
            </a:pPr>
            <a:r>
              <a:rPr b="1" lang="en" sz="1400"/>
              <a:t>9.1 </a:t>
            </a:r>
            <a:r>
              <a:rPr lang="en" sz="1400"/>
              <a:t>Define relevant</a:t>
            </a:r>
            <a:r>
              <a:rPr b="1" lang="en" sz="1400"/>
              <a:t> ethical terms</a:t>
            </a:r>
            <a:r>
              <a:rPr lang="en" sz="1400"/>
              <a:t>.</a:t>
            </a:r>
            <a:endParaRPr/>
          </a:p>
          <a:p>
            <a:pPr indent="-581025" lvl="0" marL="581025" rtl="0" algn="l">
              <a:spcBef>
                <a:spcPts val="600"/>
              </a:spcBef>
              <a:spcAft>
                <a:spcPts val="0"/>
              </a:spcAft>
              <a:buClr>
                <a:schemeClr val="dk1"/>
              </a:buClr>
              <a:buSzPts val="1400"/>
              <a:buNone/>
            </a:pPr>
            <a:r>
              <a:t/>
            </a:r>
            <a:endParaRPr sz="1400"/>
          </a:p>
          <a:p>
            <a:pPr indent="-581025" lvl="0" marL="581025" rtl="0" algn="l">
              <a:spcBef>
                <a:spcPts val="600"/>
              </a:spcBef>
              <a:spcAft>
                <a:spcPts val="0"/>
              </a:spcAft>
              <a:buClr>
                <a:schemeClr val="dk1"/>
              </a:buClr>
              <a:buSzPts val="1400"/>
              <a:buNone/>
            </a:pPr>
            <a:r>
              <a:rPr b="1" lang="en" sz="1400"/>
              <a:t>9.2 </a:t>
            </a:r>
            <a:r>
              <a:rPr lang="en" sz="1400"/>
              <a:t>Discuss </a:t>
            </a:r>
            <a:r>
              <a:rPr b="1" lang="en" sz="1400"/>
              <a:t>ethical theories that shape health care decisions</a:t>
            </a:r>
            <a:r>
              <a:rPr lang="en" sz="1400"/>
              <a:t>.</a:t>
            </a:r>
            <a:endParaRPr/>
          </a:p>
          <a:p>
            <a:pPr indent="-581025" lvl="0" marL="581025" rtl="0" algn="l">
              <a:spcBef>
                <a:spcPts val="600"/>
              </a:spcBef>
              <a:spcAft>
                <a:spcPts val="0"/>
              </a:spcAft>
              <a:buClr>
                <a:schemeClr val="dk1"/>
              </a:buClr>
              <a:buSzPts val="1400"/>
              <a:buNone/>
            </a:pPr>
            <a:r>
              <a:t/>
            </a:r>
            <a:endParaRPr sz="1400"/>
          </a:p>
          <a:p>
            <a:pPr indent="-581025" lvl="0" marL="581025" rtl="0" algn="l">
              <a:spcBef>
                <a:spcPts val="600"/>
              </a:spcBef>
              <a:spcAft>
                <a:spcPts val="0"/>
              </a:spcAft>
              <a:buClr>
                <a:schemeClr val="dk1"/>
              </a:buClr>
              <a:buSzPts val="1400"/>
              <a:buNone/>
            </a:pPr>
            <a:r>
              <a:rPr b="1" lang="en" sz="1400"/>
              <a:t>9.3 </a:t>
            </a:r>
            <a:r>
              <a:rPr lang="en" sz="1400"/>
              <a:t>Explain the </a:t>
            </a:r>
            <a:r>
              <a:rPr b="1" lang="en" sz="1400"/>
              <a:t>ethical principles that are important to the health care provider</a:t>
            </a:r>
            <a:r>
              <a:rPr lang="en" sz="1400"/>
              <a:t>.</a:t>
            </a:r>
            <a:endParaRPr/>
          </a:p>
          <a:p>
            <a:pPr indent="-581025" lvl="0" marL="581025" rtl="0" algn="l">
              <a:spcBef>
                <a:spcPts val="600"/>
              </a:spcBef>
              <a:spcAft>
                <a:spcPts val="0"/>
              </a:spcAft>
              <a:buClr>
                <a:schemeClr val="dk1"/>
              </a:buClr>
              <a:buSzPts val="1400"/>
              <a:buNone/>
            </a:pPr>
            <a:r>
              <a:t/>
            </a:r>
            <a:endParaRPr sz="1400"/>
          </a:p>
          <a:p>
            <a:pPr indent="-581025" lvl="0" marL="581025" rtl="0" algn="l">
              <a:spcBef>
                <a:spcPts val="600"/>
              </a:spcBef>
              <a:spcAft>
                <a:spcPts val="0"/>
              </a:spcAft>
              <a:buClr>
                <a:schemeClr val="dk1"/>
              </a:buClr>
              <a:buSzPts val="1400"/>
              <a:buNone/>
            </a:pPr>
            <a:r>
              <a:rPr b="1" lang="en" sz="1400"/>
              <a:t>9.4 </a:t>
            </a:r>
            <a:r>
              <a:rPr lang="en" sz="1400"/>
              <a:t>Summarize the </a:t>
            </a:r>
            <a:r>
              <a:rPr b="1" lang="en" sz="1400"/>
              <a:t>rights Canadians have with respect to health care</a:t>
            </a:r>
            <a:r>
              <a:rPr lang="en" sz="1400"/>
              <a:t>.</a:t>
            </a:r>
            <a:endParaRPr/>
          </a:p>
          <a:p>
            <a:pPr indent="-581025" lvl="0" marL="581025" rtl="0" algn="l">
              <a:spcBef>
                <a:spcPts val="600"/>
              </a:spcBef>
              <a:spcAft>
                <a:spcPts val="0"/>
              </a:spcAft>
              <a:buClr>
                <a:schemeClr val="dk1"/>
              </a:buClr>
              <a:buSzPts val="1400"/>
              <a:buNone/>
            </a:pPr>
            <a:r>
              <a:t/>
            </a:r>
            <a:endParaRPr sz="1400"/>
          </a:p>
          <a:p>
            <a:pPr indent="-581025" lvl="0" marL="581025" rtl="0" algn="l">
              <a:spcBef>
                <a:spcPts val="600"/>
              </a:spcBef>
              <a:spcAft>
                <a:spcPts val="0"/>
              </a:spcAft>
              <a:buClr>
                <a:schemeClr val="dk1"/>
              </a:buClr>
              <a:buSzPts val="1400"/>
              <a:buNone/>
            </a:pPr>
            <a:r>
              <a:rPr b="1" lang="en" sz="1400"/>
              <a:t>9.5 </a:t>
            </a:r>
            <a:r>
              <a:rPr lang="en" sz="1400"/>
              <a:t>Describe </a:t>
            </a:r>
            <a:r>
              <a:rPr b="1" lang="en" sz="1400"/>
              <a:t>ethical behaviour expected of health care professionals</a:t>
            </a:r>
            <a:r>
              <a:rPr lang="en" sz="1400"/>
              <a:t>.</a:t>
            </a:r>
            <a:endParaRPr/>
          </a:p>
          <a:p>
            <a:pPr indent="-581025" lvl="0" marL="581025" rtl="0" algn="l">
              <a:spcBef>
                <a:spcPts val="600"/>
              </a:spcBef>
              <a:spcAft>
                <a:spcPts val="0"/>
              </a:spcAft>
              <a:buClr>
                <a:schemeClr val="dk1"/>
              </a:buClr>
              <a:buSzPts val="1400"/>
              <a:buNone/>
            </a:pPr>
            <a:r>
              <a:t/>
            </a:r>
            <a:endParaRPr sz="1400"/>
          </a:p>
          <a:p>
            <a:pPr indent="-581025" lvl="0" marL="581025" rtl="0" algn="l">
              <a:spcBef>
                <a:spcPts val="600"/>
              </a:spcBef>
              <a:spcAft>
                <a:spcPts val="0"/>
              </a:spcAft>
              <a:buClr>
                <a:schemeClr val="dk1"/>
              </a:buClr>
              <a:buSzPts val="1400"/>
              <a:buNone/>
            </a:pPr>
            <a:r>
              <a:rPr b="1" lang="en" sz="1400"/>
              <a:t>9.6 </a:t>
            </a:r>
            <a:r>
              <a:rPr lang="en" sz="1400"/>
              <a:t>Explain </a:t>
            </a:r>
            <a:r>
              <a:rPr b="1" lang="en" sz="1400"/>
              <a:t>ethical considerations relating to end-of-life issues</a:t>
            </a:r>
            <a:r>
              <a:rPr lang="en" sz="1400"/>
              <a:t>.</a:t>
            </a:r>
            <a:endParaRPr/>
          </a:p>
          <a:p>
            <a:pPr indent="-581025" lvl="0" marL="581025" rtl="0" algn="l">
              <a:spcBef>
                <a:spcPts val="600"/>
              </a:spcBef>
              <a:spcAft>
                <a:spcPts val="0"/>
              </a:spcAft>
              <a:buClr>
                <a:schemeClr val="dk1"/>
              </a:buClr>
              <a:buSzPts val="1400"/>
              <a:buNone/>
            </a:pPr>
            <a:r>
              <a:t/>
            </a:r>
            <a:endParaRPr sz="1400"/>
          </a:p>
          <a:p>
            <a:pPr indent="-581025" lvl="0" marL="581025" rtl="0" algn="l">
              <a:spcBef>
                <a:spcPts val="600"/>
              </a:spcBef>
              <a:spcAft>
                <a:spcPts val="0"/>
              </a:spcAft>
              <a:buClr>
                <a:schemeClr val="dk1"/>
              </a:buClr>
              <a:buSzPts val="1400"/>
              <a:buNone/>
            </a:pPr>
            <a:r>
              <a:rPr b="1" lang="en" sz="1400"/>
              <a:t>9.7 </a:t>
            </a:r>
            <a:r>
              <a:rPr lang="en" sz="1400"/>
              <a:t>Discuss </a:t>
            </a:r>
            <a:r>
              <a:rPr b="1" lang="en" sz="1400"/>
              <a:t>ethical considerations relating to the allocation of resources in health care</a:t>
            </a:r>
            <a:r>
              <a:rPr lang="en" sz="1400"/>
              <a:t>.</a:t>
            </a:r>
            <a:endParaRPr/>
          </a:p>
          <a:p>
            <a:pPr indent="-581025" lvl="0" marL="581025" rtl="0" algn="l">
              <a:spcBef>
                <a:spcPts val="600"/>
              </a:spcBef>
              <a:spcAft>
                <a:spcPts val="0"/>
              </a:spcAft>
              <a:buClr>
                <a:schemeClr val="dk1"/>
              </a:buClr>
              <a:buSzPts val="1400"/>
              <a:buNone/>
            </a:pPr>
            <a:r>
              <a:t/>
            </a:r>
            <a:endParaRPr sz="1400"/>
          </a:p>
          <a:p>
            <a:pPr indent="-581025" lvl="0" marL="581025" rtl="0" algn="l">
              <a:spcBef>
                <a:spcPts val="600"/>
              </a:spcBef>
              <a:spcAft>
                <a:spcPts val="0"/>
              </a:spcAft>
              <a:buClr>
                <a:schemeClr val="dk1"/>
              </a:buClr>
              <a:buSzPts val="1400"/>
              <a:buNone/>
            </a:pPr>
            <a:r>
              <a:rPr b="1" lang="en" sz="1400"/>
              <a:t>9.8 </a:t>
            </a:r>
            <a:r>
              <a:rPr lang="en" sz="1400"/>
              <a:t>Briefly discuss the </a:t>
            </a:r>
            <a:r>
              <a:rPr b="1" lang="en" sz="1400"/>
              <a:t>moral and ethical issues related to abortion and genetic testing</a:t>
            </a:r>
            <a:r>
              <a:rPr lang="en" sz="1400"/>
              <a:t>.</a:t>
            </a:r>
            <a:endParaRPr/>
          </a:p>
          <a:p>
            <a:pPr indent="-254000" lvl="0" marL="342900" rtl="0" algn="l">
              <a:spcBef>
                <a:spcPts val="280"/>
              </a:spcBef>
              <a:spcAft>
                <a:spcPts val="0"/>
              </a:spcAft>
              <a:buClr>
                <a:schemeClr val="dk1"/>
              </a:buClr>
              <a:buSzPts val="1400"/>
              <a:buNone/>
            </a:pPr>
            <a:r>
              <a:t/>
            </a:r>
            <a:endParaRPr sz="1400"/>
          </a:p>
        </p:txBody>
      </p:sp>
      <p:sp>
        <p:nvSpPr>
          <p:cNvPr id="152" name="Google Shape;152;p27"/>
          <p:cNvSpPr/>
          <p:nvPr/>
        </p:nvSpPr>
        <p:spPr>
          <a:xfrm>
            <a:off x="5115983" y="1968362"/>
            <a:ext cx="609320" cy="609320"/>
          </a:xfrm>
          <a:prstGeom prst="ellipse">
            <a:avLst/>
          </a:prstGeom>
          <a:noFill/>
          <a:ln cap="flat" cmpd="sng" w="1270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3" name="Google Shape;153;p27"/>
          <p:cNvSpPr/>
          <p:nvPr/>
        </p:nvSpPr>
        <p:spPr>
          <a:xfrm rot="-5400000">
            <a:off x="6684313" y="913898"/>
            <a:ext cx="1790700" cy="17907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54" name="Google Shape;154;p27"/>
          <p:cNvSpPr/>
          <p:nvPr/>
        </p:nvSpPr>
        <p:spPr>
          <a:xfrm>
            <a:off x="5115984" y="0"/>
            <a:ext cx="1736438" cy="1163244"/>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5" name="Google Shape;155;p27"/>
          <p:cNvCxnSpPr/>
          <p:nvPr/>
        </p:nvCxnSpPr>
        <p:spPr>
          <a:xfrm>
            <a:off x="8793479" y="998679"/>
            <a:ext cx="0" cy="1198281"/>
          </a:xfrm>
          <a:prstGeom prst="straightConnector1">
            <a:avLst/>
          </a:prstGeom>
          <a:noFill/>
          <a:ln cap="rnd" cmpd="sng" w="127000">
            <a:solidFill>
              <a:schemeClr val="accent4"/>
            </a:solidFill>
            <a:prstDash val="dash"/>
            <a:round/>
            <a:headEnd len="sm" w="sm" type="none"/>
            <a:tailEnd len="sm" w="sm" type="none"/>
          </a:ln>
        </p:spPr>
      </p:cxnSp>
      <p:sp>
        <p:nvSpPr>
          <p:cNvPr id="156" name="Google Shape;156;p27"/>
          <p:cNvSpPr/>
          <p:nvPr/>
        </p:nvSpPr>
        <p:spPr>
          <a:xfrm>
            <a:off x="8254164" y="3084061"/>
            <a:ext cx="889838" cy="1328738"/>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27"/>
          <p:cNvSpPr/>
          <p:nvPr/>
        </p:nvSpPr>
        <p:spPr>
          <a:xfrm rot="-457404">
            <a:off x="4575580" y="3090573"/>
            <a:ext cx="3041827" cy="3099116"/>
          </a:xfrm>
          <a:prstGeom prst="arc">
            <a:avLst>
              <a:gd fmla="val 16200000" name="adj1"/>
              <a:gd fmla="val 0" name="adj2"/>
            </a:avLst>
          </a:prstGeom>
          <a:noFill/>
          <a:ln cap="rnd" cmpd="sng" w="127000">
            <a:solidFill>
              <a:schemeClr val="accent4"/>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27"/>
          <p:cNvSpPr/>
          <p:nvPr/>
        </p:nvSpPr>
        <p:spPr>
          <a:xfrm>
            <a:off x="5115983" y="3722005"/>
            <a:ext cx="1982514" cy="1421498"/>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457200" y="205978"/>
            <a:ext cx="8229600" cy="5295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CCHL Code of Ethics</a:t>
            </a:r>
            <a:endParaRPr/>
          </a:p>
        </p:txBody>
      </p:sp>
      <p:pic>
        <p:nvPicPr>
          <p:cNvPr descr="Graphical user interface, text, application&#10;&#10;Description automatically generated" id="356" name="Google Shape;356;p54"/>
          <p:cNvPicPr preferRelativeResize="0"/>
          <p:nvPr>
            <p:ph idx="1" type="body"/>
          </p:nvPr>
        </p:nvPicPr>
        <p:blipFill rotWithShape="1">
          <a:blip r:embed="rId3">
            <a:alphaModFix/>
          </a:blip>
          <a:srcRect b="0" l="0" r="0" t="0"/>
          <a:stretch/>
        </p:blipFill>
        <p:spPr>
          <a:xfrm>
            <a:off x="1619672" y="897564"/>
            <a:ext cx="5272088" cy="35575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457200" y="205978"/>
            <a:ext cx="8229600" cy="7455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CCHL Code of Ethics</a:t>
            </a:r>
            <a:endParaRPr/>
          </a:p>
        </p:txBody>
      </p:sp>
      <p:pic>
        <p:nvPicPr>
          <p:cNvPr descr="Graphical user interface, text, application, letter, email&#10;&#10;Description automatically generated" id="362" name="Google Shape;362;p55"/>
          <p:cNvPicPr preferRelativeResize="0"/>
          <p:nvPr>
            <p:ph idx="1" type="body"/>
          </p:nvPr>
        </p:nvPicPr>
        <p:blipFill rotWithShape="1">
          <a:blip r:embed="rId3">
            <a:alphaModFix/>
          </a:blip>
          <a:srcRect b="0" l="0" r="0" t="0"/>
          <a:stretch/>
        </p:blipFill>
        <p:spPr>
          <a:xfrm>
            <a:off x="1475656" y="1329612"/>
            <a:ext cx="5429250" cy="19288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CCHL Code of Ethics</a:t>
            </a:r>
            <a:endParaRPr/>
          </a:p>
        </p:txBody>
      </p:sp>
      <p:pic>
        <p:nvPicPr>
          <p:cNvPr descr="Text, letter&#10;&#10;Description automatically generated" id="368" name="Google Shape;368;p56"/>
          <p:cNvPicPr preferRelativeResize="0"/>
          <p:nvPr>
            <p:ph idx="1" type="body"/>
          </p:nvPr>
        </p:nvPicPr>
        <p:blipFill rotWithShape="1">
          <a:blip r:embed="rId3">
            <a:alphaModFix/>
          </a:blip>
          <a:srcRect b="0" l="0" r="0" t="0"/>
          <a:stretch/>
        </p:blipFill>
        <p:spPr>
          <a:xfrm>
            <a:off x="1547664" y="1221600"/>
            <a:ext cx="5257800" cy="250745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CCHL: Ethics Self-Evaluation Tool</a:t>
            </a:r>
            <a:endParaRPr sz="2400"/>
          </a:p>
        </p:txBody>
      </p:sp>
      <p:pic>
        <p:nvPicPr>
          <p:cNvPr descr="Graphical user interface, text, application, letter&#10;&#10;Description automatically generated" id="374" name="Google Shape;374;p57"/>
          <p:cNvPicPr preferRelativeResize="0"/>
          <p:nvPr>
            <p:ph idx="1" type="body"/>
          </p:nvPr>
        </p:nvPicPr>
        <p:blipFill rotWithShape="1">
          <a:blip r:embed="rId3">
            <a:alphaModFix/>
          </a:blip>
          <a:srcRect b="0" l="0" r="0" t="0"/>
          <a:stretch/>
        </p:blipFill>
        <p:spPr>
          <a:xfrm>
            <a:off x="395536" y="1167594"/>
            <a:ext cx="8248816" cy="3118029"/>
          </a:xfrm>
          <a:prstGeom prst="rect">
            <a:avLst/>
          </a:prstGeom>
          <a:noFill/>
          <a:ln>
            <a:noFill/>
          </a:ln>
        </p:spPr>
      </p:pic>
      <p:sp>
        <p:nvSpPr>
          <p:cNvPr id="375" name="Google Shape;375;p57"/>
          <p:cNvSpPr txBox="1"/>
          <p:nvPr/>
        </p:nvSpPr>
        <p:spPr>
          <a:xfrm>
            <a:off x="467544" y="4732304"/>
            <a:ext cx="7984720" cy="4385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u="sng">
                <a:solidFill>
                  <a:schemeClr val="hlink"/>
                </a:solidFill>
                <a:latin typeface="Calibri"/>
                <a:ea typeface="Calibri"/>
                <a:cs typeface="Calibri"/>
                <a:sym typeface="Calibri"/>
                <a:hlinkClick r:id="rId4"/>
              </a:rPr>
              <a:t>https://cchl-ccls.ca/document/3023/CCHL_Code_of_Ethics_Self_Evaluation_Tool_ENG.pdf</a:t>
            </a:r>
            <a:endParaRPr sz="1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8"/>
          <p:cNvSpPr txBox="1"/>
          <p:nvPr>
            <p:ph type="title"/>
          </p:nvPr>
        </p:nvSpPr>
        <p:spPr>
          <a:xfrm>
            <a:off x="457200" y="205979"/>
            <a:ext cx="8229600" cy="4755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International Medical Informatics Association Code of Ethics </a:t>
            </a:r>
            <a:endParaRPr/>
          </a:p>
        </p:txBody>
      </p:sp>
      <p:sp>
        <p:nvSpPr>
          <p:cNvPr id="381" name="Google Shape;381;p58"/>
          <p:cNvSpPr txBox="1"/>
          <p:nvPr>
            <p:ph idx="1" type="body"/>
          </p:nvPr>
        </p:nvSpPr>
        <p:spPr>
          <a:xfrm>
            <a:off x="457200" y="897564"/>
            <a:ext cx="4038600" cy="369705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b="1" lang="en" sz="2300"/>
              <a:t>Fundamental Ethical Principles</a:t>
            </a:r>
            <a:endParaRPr/>
          </a:p>
          <a:p>
            <a:pPr indent="0" lvl="0" marL="0" rtl="0" algn="l">
              <a:spcBef>
                <a:spcPts val="356"/>
              </a:spcBef>
              <a:spcAft>
                <a:spcPts val="0"/>
              </a:spcAft>
              <a:buClr>
                <a:schemeClr val="dk1"/>
              </a:buClr>
              <a:buSzPct val="100000"/>
              <a:buNone/>
            </a:pPr>
            <a:r>
              <a:t/>
            </a:r>
            <a:endParaRPr sz="2300"/>
          </a:p>
          <a:p>
            <a:pPr indent="-342931" lvl="0" marL="342900" rtl="0" algn="l">
              <a:spcBef>
                <a:spcPts val="356"/>
              </a:spcBef>
              <a:spcAft>
                <a:spcPts val="0"/>
              </a:spcAft>
              <a:buClr>
                <a:schemeClr val="dk1"/>
              </a:buClr>
              <a:buSzPct val="100000"/>
              <a:buChar char="•"/>
            </a:pPr>
            <a:r>
              <a:rPr lang="en" sz="2300"/>
              <a:t>1. </a:t>
            </a:r>
            <a:r>
              <a:rPr lang="en" sz="2300" u="sng"/>
              <a:t>Principle of Autonomy </a:t>
            </a:r>
            <a:endParaRPr/>
          </a:p>
          <a:p>
            <a:pPr indent="-285781" lvl="1" marL="742950" rtl="0" algn="l">
              <a:spcBef>
                <a:spcPts val="356"/>
              </a:spcBef>
              <a:spcAft>
                <a:spcPts val="0"/>
              </a:spcAft>
              <a:buClr>
                <a:schemeClr val="dk1"/>
              </a:buClr>
              <a:buSzPct val="100000"/>
              <a:buChar char="–"/>
            </a:pPr>
            <a:r>
              <a:rPr lang="en" sz="2300"/>
              <a:t>All persons have a fundamental right to self-determination. </a:t>
            </a:r>
            <a:endParaRPr sz="2300"/>
          </a:p>
          <a:p>
            <a:pPr indent="0" lvl="1" marL="457200" rtl="0" algn="l">
              <a:spcBef>
                <a:spcPts val="356"/>
              </a:spcBef>
              <a:spcAft>
                <a:spcPts val="0"/>
              </a:spcAft>
              <a:buClr>
                <a:schemeClr val="dk1"/>
              </a:buClr>
              <a:buSzPct val="100000"/>
              <a:buNone/>
            </a:pPr>
            <a:r>
              <a:t/>
            </a:r>
            <a:endParaRPr sz="2300"/>
          </a:p>
          <a:p>
            <a:pPr indent="-342931" lvl="0" marL="342900" rtl="0" algn="l">
              <a:spcBef>
                <a:spcPts val="356"/>
              </a:spcBef>
              <a:spcAft>
                <a:spcPts val="0"/>
              </a:spcAft>
              <a:buClr>
                <a:schemeClr val="dk1"/>
              </a:buClr>
              <a:buSzPct val="100000"/>
              <a:buChar char="•"/>
            </a:pPr>
            <a:r>
              <a:rPr lang="en" sz="2300"/>
              <a:t>2. </a:t>
            </a:r>
            <a:r>
              <a:rPr lang="en" sz="2300" u="sng"/>
              <a:t>Principle of Equality and Justice </a:t>
            </a:r>
            <a:endParaRPr/>
          </a:p>
          <a:p>
            <a:pPr indent="-285781" lvl="1" marL="742950" rtl="0" algn="l">
              <a:spcBef>
                <a:spcPts val="356"/>
              </a:spcBef>
              <a:spcAft>
                <a:spcPts val="0"/>
              </a:spcAft>
              <a:buClr>
                <a:schemeClr val="dk1"/>
              </a:buClr>
              <a:buSzPct val="100000"/>
              <a:buChar char="–"/>
            </a:pPr>
            <a:r>
              <a:rPr lang="en" sz="2300"/>
              <a:t>All persons are equal as persons and have a right to be treated accordingly. </a:t>
            </a:r>
            <a:endParaRPr sz="2300"/>
          </a:p>
          <a:p>
            <a:pPr indent="0" lvl="1" marL="457200" rtl="0" algn="l">
              <a:spcBef>
                <a:spcPts val="356"/>
              </a:spcBef>
              <a:spcAft>
                <a:spcPts val="0"/>
              </a:spcAft>
              <a:buClr>
                <a:schemeClr val="dk1"/>
              </a:buClr>
              <a:buSzPct val="100000"/>
              <a:buNone/>
            </a:pPr>
            <a:r>
              <a:t/>
            </a:r>
            <a:endParaRPr sz="2300"/>
          </a:p>
          <a:p>
            <a:pPr indent="-342931" lvl="0" marL="342900" rtl="0" algn="l">
              <a:spcBef>
                <a:spcPts val="356"/>
              </a:spcBef>
              <a:spcAft>
                <a:spcPts val="0"/>
              </a:spcAft>
              <a:buClr>
                <a:schemeClr val="dk1"/>
              </a:buClr>
              <a:buSzPct val="100000"/>
              <a:buChar char="•"/>
            </a:pPr>
            <a:r>
              <a:rPr lang="en" sz="2300"/>
              <a:t>3. </a:t>
            </a:r>
            <a:r>
              <a:rPr lang="en" sz="2300" u="sng"/>
              <a:t>Principle of Beneficence </a:t>
            </a:r>
            <a:endParaRPr/>
          </a:p>
          <a:p>
            <a:pPr indent="-285781" lvl="1" marL="742950" rtl="0" algn="l">
              <a:spcBef>
                <a:spcPts val="356"/>
              </a:spcBef>
              <a:spcAft>
                <a:spcPts val="0"/>
              </a:spcAft>
              <a:buClr>
                <a:schemeClr val="dk1"/>
              </a:buClr>
              <a:buSzPct val="100000"/>
              <a:buChar char="–"/>
            </a:pPr>
            <a:r>
              <a:rPr lang="en" sz="2300"/>
              <a:t>All persons have a duty to advance the good of others where the nature of this good is in keeping with the fundamental and ethically defensible values of the affected party.</a:t>
            </a:r>
            <a:endParaRPr sz="2300"/>
          </a:p>
        </p:txBody>
      </p:sp>
      <p:sp>
        <p:nvSpPr>
          <p:cNvPr id="382" name="Google Shape;382;p58"/>
          <p:cNvSpPr txBox="1"/>
          <p:nvPr>
            <p:ph idx="2" type="body"/>
          </p:nvPr>
        </p:nvSpPr>
        <p:spPr>
          <a:xfrm>
            <a:off x="4648200" y="897564"/>
            <a:ext cx="4038600" cy="369705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t/>
            </a:r>
            <a:endParaRPr sz="2300"/>
          </a:p>
          <a:p>
            <a:pPr indent="0" lvl="0" marL="0" rtl="0" algn="l">
              <a:spcBef>
                <a:spcPts val="356"/>
              </a:spcBef>
              <a:spcAft>
                <a:spcPts val="0"/>
              </a:spcAft>
              <a:buClr>
                <a:schemeClr val="dk1"/>
              </a:buClr>
              <a:buSzPct val="100000"/>
              <a:buNone/>
            </a:pPr>
            <a:r>
              <a:t/>
            </a:r>
            <a:endParaRPr sz="2300"/>
          </a:p>
          <a:p>
            <a:pPr indent="-342931" lvl="0" marL="342900" rtl="0" algn="l">
              <a:spcBef>
                <a:spcPts val="356"/>
              </a:spcBef>
              <a:spcAft>
                <a:spcPts val="0"/>
              </a:spcAft>
              <a:buClr>
                <a:schemeClr val="dk1"/>
              </a:buClr>
              <a:buSzPct val="100000"/>
              <a:buChar char="•"/>
            </a:pPr>
            <a:r>
              <a:rPr lang="en" sz="2300"/>
              <a:t>4. </a:t>
            </a:r>
            <a:r>
              <a:rPr lang="en" sz="2300" u="sng"/>
              <a:t>Principle of Non-Malfeasance </a:t>
            </a:r>
            <a:endParaRPr/>
          </a:p>
          <a:p>
            <a:pPr indent="-285781" lvl="1" marL="742950" rtl="0" algn="l">
              <a:spcBef>
                <a:spcPts val="356"/>
              </a:spcBef>
              <a:spcAft>
                <a:spcPts val="0"/>
              </a:spcAft>
              <a:buClr>
                <a:schemeClr val="dk1"/>
              </a:buClr>
              <a:buSzPct val="100000"/>
              <a:buChar char="–"/>
            </a:pPr>
            <a:r>
              <a:rPr lang="en" sz="2300"/>
              <a:t>All persons have a duty to prevent harm to other persons insofar as it lies within their power to do so without undue harm to themselves. </a:t>
            </a:r>
            <a:endParaRPr sz="2300"/>
          </a:p>
          <a:p>
            <a:pPr indent="0" lvl="1" marL="457200" rtl="0" algn="l">
              <a:spcBef>
                <a:spcPts val="356"/>
              </a:spcBef>
              <a:spcAft>
                <a:spcPts val="0"/>
              </a:spcAft>
              <a:buClr>
                <a:schemeClr val="dk1"/>
              </a:buClr>
              <a:buSzPct val="100000"/>
              <a:buNone/>
            </a:pPr>
            <a:r>
              <a:t/>
            </a:r>
            <a:endParaRPr sz="2300"/>
          </a:p>
          <a:p>
            <a:pPr indent="-342931" lvl="0" marL="342900" rtl="0" algn="l">
              <a:spcBef>
                <a:spcPts val="356"/>
              </a:spcBef>
              <a:spcAft>
                <a:spcPts val="0"/>
              </a:spcAft>
              <a:buClr>
                <a:schemeClr val="dk1"/>
              </a:buClr>
              <a:buSzPct val="100000"/>
              <a:buChar char="•"/>
            </a:pPr>
            <a:r>
              <a:rPr lang="en" sz="2300"/>
              <a:t>5. </a:t>
            </a:r>
            <a:r>
              <a:rPr lang="en" sz="2300" u="sng"/>
              <a:t>Principle of Impossibility </a:t>
            </a:r>
            <a:endParaRPr/>
          </a:p>
          <a:p>
            <a:pPr indent="-285781" lvl="1" marL="742950" rtl="0" algn="l">
              <a:spcBef>
                <a:spcPts val="356"/>
              </a:spcBef>
              <a:spcAft>
                <a:spcPts val="0"/>
              </a:spcAft>
              <a:buClr>
                <a:schemeClr val="dk1"/>
              </a:buClr>
              <a:buSzPct val="100000"/>
              <a:buChar char="–"/>
            </a:pPr>
            <a:r>
              <a:rPr lang="en" sz="2300"/>
              <a:t>All rights and duties hold subject to the condition that it is possible to meet them under the circumstances that obtain. </a:t>
            </a:r>
            <a:endParaRPr sz="2300"/>
          </a:p>
          <a:p>
            <a:pPr indent="0" lvl="1" marL="457200" rtl="0" algn="l">
              <a:spcBef>
                <a:spcPts val="356"/>
              </a:spcBef>
              <a:spcAft>
                <a:spcPts val="0"/>
              </a:spcAft>
              <a:buClr>
                <a:schemeClr val="dk1"/>
              </a:buClr>
              <a:buSzPct val="100000"/>
              <a:buNone/>
            </a:pPr>
            <a:r>
              <a:t/>
            </a:r>
            <a:endParaRPr sz="2300"/>
          </a:p>
          <a:p>
            <a:pPr indent="-342931" lvl="0" marL="342900" rtl="0" algn="l">
              <a:spcBef>
                <a:spcPts val="356"/>
              </a:spcBef>
              <a:spcAft>
                <a:spcPts val="0"/>
              </a:spcAft>
              <a:buClr>
                <a:schemeClr val="dk1"/>
              </a:buClr>
              <a:buSzPct val="100000"/>
              <a:buChar char="•"/>
            </a:pPr>
            <a:r>
              <a:rPr lang="en" sz="2300"/>
              <a:t>6. </a:t>
            </a:r>
            <a:r>
              <a:rPr lang="en" sz="2300" u="sng"/>
              <a:t>Principle of Integrity </a:t>
            </a:r>
            <a:endParaRPr/>
          </a:p>
          <a:p>
            <a:pPr indent="-285781" lvl="1" marL="742950" rtl="0" algn="l">
              <a:spcBef>
                <a:spcPts val="356"/>
              </a:spcBef>
              <a:spcAft>
                <a:spcPts val="0"/>
              </a:spcAft>
              <a:buClr>
                <a:schemeClr val="dk1"/>
              </a:buClr>
              <a:buSzPct val="100000"/>
              <a:buChar char="–"/>
            </a:pPr>
            <a:r>
              <a:rPr lang="en" sz="2300"/>
              <a:t>Whoever has an obligation has a duty to fulfil that obligation to the best of their ability</a:t>
            </a:r>
            <a:endParaRPr sz="2300"/>
          </a:p>
        </p:txBody>
      </p:sp>
      <p:sp>
        <p:nvSpPr>
          <p:cNvPr id="383" name="Google Shape;383;p58"/>
          <p:cNvSpPr txBox="1"/>
          <p:nvPr/>
        </p:nvSpPr>
        <p:spPr>
          <a:xfrm>
            <a:off x="278782" y="4689088"/>
            <a:ext cx="6824546"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     https://imia-medinfo.org/wp/wp-content/uploads/2015/07/IMIA-Code-of-Ethics-2016.pdf</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9"/>
          <p:cNvSpPr txBox="1"/>
          <p:nvPr>
            <p:ph type="title"/>
          </p:nvPr>
        </p:nvSpPr>
        <p:spPr>
          <a:xfrm>
            <a:off x="457200" y="205979"/>
            <a:ext cx="8229600" cy="4755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General principles of informatic ethics </a:t>
            </a:r>
            <a:endParaRPr/>
          </a:p>
        </p:txBody>
      </p:sp>
      <p:sp>
        <p:nvSpPr>
          <p:cNvPr id="389" name="Google Shape;389;p59"/>
          <p:cNvSpPr txBox="1"/>
          <p:nvPr>
            <p:ph idx="1" type="body"/>
          </p:nvPr>
        </p:nvSpPr>
        <p:spPr>
          <a:xfrm>
            <a:off x="628650" y="789552"/>
            <a:ext cx="3886200" cy="426647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200"/>
              <a:buChar char="•"/>
            </a:pPr>
            <a:r>
              <a:rPr lang="en" sz="1200"/>
              <a:t>1. </a:t>
            </a:r>
            <a:r>
              <a:rPr b="1" lang="en" sz="1200"/>
              <a:t>Principle of Information-Privacy and Disposition </a:t>
            </a:r>
            <a:endParaRPr/>
          </a:p>
          <a:p>
            <a:pPr indent="-285750" lvl="1" marL="742950" rtl="0" algn="l">
              <a:spcBef>
                <a:spcPts val="240"/>
              </a:spcBef>
              <a:spcAft>
                <a:spcPts val="0"/>
              </a:spcAft>
              <a:buClr>
                <a:schemeClr val="dk1"/>
              </a:buClr>
              <a:buSzPts val="1200"/>
              <a:buChar char="–"/>
            </a:pPr>
            <a:r>
              <a:rPr lang="en" sz="1200">
                <a:highlight>
                  <a:srgbClr val="FFFF00"/>
                </a:highlight>
              </a:rPr>
              <a:t>All persons and group of persons </a:t>
            </a:r>
            <a:r>
              <a:rPr lang="en" sz="1200"/>
              <a:t>have a fundamental right to privacy, and hence to control over the collection, storage, access, use, communication, manipulation, linkage and disposition of data about themselves. </a:t>
            </a:r>
            <a:endParaRPr sz="1200"/>
          </a:p>
          <a:p>
            <a:pPr indent="-209550" lvl="1" marL="742950" rtl="0" algn="l">
              <a:spcBef>
                <a:spcPts val="240"/>
              </a:spcBef>
              <a:spcAft>
                <a:spcPts val="0"/>
              </a:spcAft>
              <a:buClr>
                <a:schemeClr val="dk1"/>
              </a:buClr>
              <a:buSzPts val="1200"/>
              <a:buNone/>
            </a:pPr>
            <a:r>
              <a:t/>
            </a:r>
            <a:endParaRPr sz="1200"/>
          </a:p>
          <a:p>
            <a:pPr indent="-342900" lvl="0" marL="342900" rtl="0" algn="l">
              <a:spcBef>
                <a:spcPts val="240"/>
              </a:spcBef>
              <a:spcAft>
                <a:spcPts val="0"/>
              </a:spcAft>
              <a:buClr>
                <a:schemeClr val="dk1"/>
              </a:buClr>
              <a:buSzPts val="1200"/>
              <a:buChar char="•"/>
            </a:pPr>
            <a:r>
              <a:rPr lang="en" sz="1200"/>
              <a:t>2. </a:t>
            </a:r>
            <a:r>
              <a:rPr b="1" lang="en" sz="1200"/>
              <a:t>Principle of Openness </a:t>
            </a:r>
            <a:endParaRPr/>
          </a:p>
          <a:p>
            <a:pPr indent="-285750" lvl="1" marL="742950" rtl="0" algn="l">
              <a:spcBef>
                <a:spcPts val="240"/>
              </a:spcBef>
              <a:spcAft>
                <a:spcPts val="0"/>
              </a:spcAft>
              <a:buClr>
                <a:schemeClr val="dk1"/>
              </a:buClr>
              <a:buSzPts val="1200"/>
              <a:buChar char="–"/>
            </a:pPr>
            <a:r>
              <a:rPr lang="en" sz="1200"/>
              <a:t>The collection, storage, access, use, communication, manipulation, linkage and disposition of personal data </a:t>
            </a:r>
            <a:r>
              <a:rPr lang="en" sz="1200">
                <a:highlight>
                  <a:srgbClr val="FFFF00"/>
                </a:highlight>
              </a:rPr>
              <a:t>must be disclosed </a:t>
            </a:r>
            <a:r>
              <a:rPr lang="en" sz="1200"/>
              <a:t>in an appropriate and timely fashion to the subject or subjects of those data. </a:t>
            </a:r>
            <a:endParaRPr sz="1200"/>
          </a:p>
          <a:p>
            <a:pPr indent="-209550" lvl="1" marL="742950" rtl="0" algn="l">
              <a:spcBef>
                <a:spcPts val="240"/>
              </a:spcBef>
              <a:spcAft>
                <a:spcPts val="0"/>
              </a:spcAft>
              <a:buClr>
                <a:schemeClr val="dk1"/>
              </a:buClr>
              <a:buSzPts val="1200"/>
              <a:buNone/>
            </a:pPr>
            <a:r>
              <a:t/>
            </a:r>
            <a:endParaRPr sz="1200"/>
          </a:p>
          <a:p>
            <a:pPr indent="-342900" lvl="0" marL="342900" rtl="0" algn="l">
              <a:spcBef>
                <a:spcPts val="240"/>
              </a:spcBef>
              <a:spcAft>
                <a:spcPts val="0"/>
              </a:spcAft>
              <a:buClr>
                <a:schemeClr val="dk1"/>
              </a:buClr>
              <a:buSzPts val="1200"/>
              <a:buChar char="•"/>
            </a:pPr>
            <a:r>
              <a:rPr lang="en" sz="1200"/>
              <a:t>3. </a:t>
            </a:r>
            <a:r>
              <a:rPr b="1" lang="en" sz="1200"/>
              <a:t>Principle of Security </a:t>
            </a:r>
            <a:endParaRPr/>
          </a:p>
          <a:p>
            <a:pPr indent="-285750" lvl="1" marL="742950" rtl="0" algn="l">
              <a:spcBef>
                <a:spcPts val="240"/>
              </a:spcBef>
              <a:spcAft>
                <a:spcPts val="0"/>
              </a:spcAft>
              <a:buClr>
                <a:schemeClr val="dk1"/>
              </a:buClr>
              <a:buSzPts val="1200"/>
              <a:buChar char="–"/>
            </a:pPr>
            <a:r>
              <a:rPr lang="en" sz="1200"/>
              <a:t>Data that have been legitimately collected about persons or groups of persons </a:t>
            </a:r>
            <a:r>
              <a:rPr lang="en" sz="1200">
                <a:highlight>
                  <a:srgbClr val="FFFF00"/>
                </a:highlight>
              </a:rPr>
              <a:t>should be protected</a:t>
            </a:r>
            <a:r>
              <a:rPr lang="en" sz="1200"/>
              <a:t> by all reasonable and appropriate measures against loss degradation, unauthorized destruction, access, use, manipulation, linkage, modification or communication.</a:t>
            </a:r>
            <a:endParaRPr/>
          </a:p>
          <a:p>
            <a:pPr indent="0" lvl="1" marL="457200" rtl="0" algn="l">
              <a:spcBef>
                <a:spcPts val="240"/>
              </a:spcBef>
              <a:spcAft>
                <a:spcPts val="0"/>
              </a:spcAft>
              <a:buClr>
                <a:schemeClr val="dk1"/>
              </a:buClr>
              <a:buSzPts val="1200"/>
              <a:buNone/>
            </a:pPr>
            <a:r>
              <a:t/>
            </a:r>
            <a:endParaRPr sz="1200"/>
          </a:p>
          <a:p>
            <a:pPr indent="-342900" lvl="0" marL="342900" rtl="0" algn="l">
              <a:spcBef>
                <a:spcPts val="240"/>
              </a:spcBef>
              <a:spcAft>
                <a:spcPts val="0"/>
              </a:spcAft>
              <a:buClr>
                <a:schemeClr val="dk1"/>
              </a:buClr>
              <a:buSzPts val="1200"/>
              <a:buChar char="•"/>
            </a:pPr>
            <a:r>
              <a:rPr lang="en" sz="1200"/>
              <a:t>4. </a:t>
            </a:r>
            <a:r>
              <a:rPr b="1" lang="en" sz="1200"/>
              <a:t>Principle of Access </a:t>
            </a:r>
            <a:endParaRPr/>
          </a:p>
          <a:p>
            <a:pPr indent="-285750" lvl="1" marL="742950" rtl="0" algn="l">
              <a:spcBef>
                <a:spcPts val="240"/>
              </a:spcBef>
              <a:spcAft>
                <a:spcPts val="0"/>
              </a:spcAft>
              <a:buClr>
                <a:schemeClr val="dk1"/>
              </a:buClr>
              <a:buSzPts val="1200"/>
              <a:buChar char="–"/>
            </a:pPr>
            <a:r>
              <a:rPr lang="en" sz="1200"/>
              <a:t>The subjects of electronic health records have the </a:t>
            </a:r>
            <a:r>
              <a:rPr lang="en" sz="1200">
                <a:highlight>
                  <a:srgbClr val="FFFF00"/>
                </a:highlight>
              </a:rPr>
              <a:t>right of access</a:t>
            </a:r>
            <a:r>
              <a:rPr lang="en" sz="1200"/>
              <a:t> to those records and the right to correct them with respect to its accurateness, completeness and relevance. </a:t>
            </a:r>
            <a:endParaRPr/>
          </a:p>
          <a:p>
            <a:pPr indent="0" lvl="1" marL="457200" rtl="0" algn="l">
              <a:spcBef>
                <a:spcPts val="240"/>
              </a:spcBef>
              <a:spcAft>
                <a:spcPts val="0"/>
              </a:spcAft>
              <a:buClr>
                <a:schemeClr val="dk1"/>
              </a:buClr>
              <a:buSzPts val="1200"/>
              <a:buNone/>
            </a:pPr>
            <a:r>
              <a:t/>
            </a:r>
            <a:endParaRPr sz="1200"/>
          </a:p>
        </p:txBody>
      </p:sp>
      <p:sp>
        <p:nvSpPr>
          <p:cNvPr id="390" name="Google Shape;390;p59"/>
          <p:cNvSpPr txBox="1"/>
          <p:nvPr>
            <p:ph idx="2" type="body"/>
          </p:nvPr>
        </p:nvSpPr>
        <p:spPr>
          <a:xfrm>
            <a:off x="4648200" y="843558"/>
            <a:ext cx="4038600" cy="383442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200"/>
              <a:buChar char="•"/>
            </a:pPr>
            <a:r>
              <a:rPr lang="en" sz="1200"/>
              <a:t>5. </a:t>
            </a:r>
            <a:r>
              <a:rPr b="1" lang="en" sz="1200"/>
              <a:t>Principle of Legitimate Infringement </a:t>
            </a:r>
            <a:endParaRPr/>
          </a:p>
          <a:p>
            <a:pPr indent="-285750" lvl="1" marL="742950" rtl="0" algn="l">
              <a:spcBef>
                <a:spcPts val="240"/>
              </a:spcBef>
              <a:spcAft>
                <a:spcPts val="0"/>
              </a:spcAft>
              <a:buClr>
                <a:schemeClr val="dk1"/>
              </a:buClr>
              <a:buSzPts val="1200"/>
              <a:buChar char="–"/>
            </a:pPr>
            <a:r>
              <a:rPr lang="en" sz="1200"/>
              <a:t>The fundamental right of privacy and of control over the collection, storage, access, use, manipulation, linkage, communication and disposition of personal data </a:t>
            </a:r>
            <a:r>
              <a:rPr lang="en" sz="1200">
                <a:highlight>
                  <a:srgbClr val="FFFF00"/>
                </a:highlight>
              </a:rPr>
              <a:t>is conditioned </a:t>
            </a:r>
            <a:r>
              <a:rPr lang="en" sz="1200"/>
              <a:t>only by the legitimate, appropriate and relevant data-needs of a free, responsible and democratic society, and by the equal and competing rights of others. </a:t>
            </a:r>
            <a:endParaRPr sz="1200"/>
          </a:p>
          <a:p>
            <a:pPr indent="0" lvl="1" marL="457200" rtl="0" algn="l">
              <a:spcBef>
                <a:spcPts val="240"/>
              </a:spcBef>
              <a:spcAft>
                <a:spcPts val="0"/>
              </a:spcAft>
              <a:buClr>
                <a:schemeClr val="dk1"/>
              </a:buClr>
              <a:buSzPts val="1200"/>
              <a:buNone/>
            </a:pPr>
            <a:r>
              <a:t/>
            </a:r>
            <a:endParaRPr sz="1200"/>
          </a:p>
          <a:p>
            <a:pPr indent="-342900" lvl="0" marL="342900" rtl="0" algn="l">
              <a:spcBef>
                <a:spcPts val="240"/>
              </a:spcBef>
              <a:spcAft>
                <a:spcPts val="0"/>
              </a:spcAft>
              <a:buClr>
                <a:schemeClr val="dk1"/>
              </a:buClr>
              <a:buSzPts val="1200"/>
              <a:buChar char="•"/>
            </a:pPr>
            <a:r>
              <a:rPr lang="en" sz="1200"/>
              <a:t>6. </a:t>
            </a:r>
            <a:r>
              <a:rPr b="1" lang="en" sz="1200"/>
              <a:t>Principle of the Least Intrusive Alternative </a:t>
            </a:r>
            <a:endParaRPr/>
          </a:p>
          <a:p>
            <a:pPr indent="-285750" lvl="1" marL="742950" rtl="0" algn="l">
              <a:spcBef>
                <a:spcPts val="240"/>
              </a:spcBef>
              <a:spcAft>
                <a:spcPts val="0"/>
              </a:spcAft>
              <a:buClr>
                <a:schemeClr val="dk1"/>
              </a:buClr>
              <a:buSzPts val="1200"/>
              <a:buChar char="–"/>
            </a:pPr>
            <a:r>
              <a:rPr lang="en" sz="1200"/>
              <a:t>Any infringement of the privacy rights of a person or group of persons, and of their right of control over data about them, may only occur in the </a:t>
            </a:r>
            <a:r>
              <a:rPr lang="en" sz="1200">
                <a:highlight>
                  <a:srgbClr val="FFFF00"/>
                </a:highlight>
              </a:rPr>
              <a:t>least intrusive fashion </a:t>
            </a:r>
            <a:r>
              <a:rPr lang="en" sz="1200"/>
              <a:t>and with a minimum of interference with the rights of the affected parties. </a:t>
            </a:r>
            <a:endParaRPr sz="1200"/>
          </a:p>
          <a:p>
            <a:pPr indent="0" lvl="1" marL="457200" rtl="0" algn="l">
              <a:spcBef>
                <a:spcPts val="240"/>
              </a:spcBef>
              <a:spcAft>
                <a:spcPts val="0"/>
              </a:spcAft>
              <a:buClr>
                <a:schemeClr val="dk1"/>
              </a:buClr>
              <a:buSzPts val="1200"/>
              <a:buNone/>
            </a:pPr>
            <a:r>
              <a:t/>
            </a:r>
            <a:endParaRPr sz="1200"/>
          </a:p>
          <a:p>
            <a:pPr indent="-342900" lvl="0" marL="342900" rtl="0" algn="l">
              <a:spcBef>
                <a:spcPts val="240"/>
              </a:spcBef>
              <a:spcAft>
                <a:spcPts val="0"/>
              </a:spcAft>
              <a:buClr>
                <a:schemeClr val="dk1"/>
              </a:buClr>
              <a:buSzPts val="1200"/>
              <a:buChar char="•"/>
            </a:pPr>
            <a:r>
              <a:rPr lang="en" sz="1200"/>
              <a:t>7. </a:t>
            </a:r>
            <a:r>
              <a:rPr b="1" lang="en" sz="1200"/>
              <a:t>Principle of Accountability </a:t>
            </a:r>
            <a:endParaRPr/>
          </a:p>
          <a:p>
            <a:pPr indent="-285750" lvl="1" marL="742950" rtl="0" algn="l">
              <a:spcBef>
                <a:spcPts val="240"/>
              </a:spcBef>
              <a:spcAft>
                <a:spcPts val="0"/>
              </a:spcAft>
              <a:buClr>
                <a:schemeClr val="dk1"/>
              </a:buClr>
              <a:buSzPts val="1200"/>
              <a:buChar char="–"/>
            </a:pPr>
            <a:r>
              <a:rPr lang="en" sz="1200"/>
              <a:t>Any infringement of the privacy rights of a person or group of persons, and of the right to control over data about them, must </a:t>
            </a:r>
            <a:r>
              <a:rPr lang="en" sz="1200">
                <a:highlight>
                  <a:srgbClr val="FFFF00"/>
                </a:highlight>
              </a:rPr>
              <a:t>be justified </a:t>
            </a:r>
            <a:r>
              <a:rPr lang="en" sz="1200"/>
              <a:t>to the latter in good time and in an appropriate fashion.</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The Ethics Committee</a:t>
            </a:r>
            <a:endParaRPr b="1" sz="2400"/>
          </a:p>
        </p:txBody>
      </p:sp>
      <p:sp>
        <p:nvSpPr>
          <p:cNvPr id="396" name="Google Shape;396;p60"/>
          <p:cNvSpPr txBox="1"/>
          <p:nvPr>
            <p:ph idx="1" type="body"/>
          </p:nvPr>
        </p:nvSpPr>
        <p:spPr>
          <a:xfrm>
            <a:off x="628651" y="1369219"/>
            <a:ext cx="4406126" cy="32635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 sz="1800"/>
              <a:t>An ethics committee consists of a group of people who </a:t>
            </a:r>
            <a:endParaRPr sz="1800"/>
          </a:p>
          <a:p>
            <a:pPr indent="0" lvl="0" marL="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Listen to, evaluate, and make recommendations about acts perceived as unethical</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Provide health care providers with guidance in making controversial medical decisions</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Compile research for policy development within the facility</a:t>
            </a:r>
            <a:endParaRPr/>
          </a:p>
          <a:p>
            <a:pPr indent="0" lvl="0" marL="0" rtl="0" algn="l">
              <a:spcBef>
                <a:spcPts val="360"/>
              </a:spcBef>
              <a:spcAft>
                <a:spcPts val="0"/>
              </a:spcAft>
              <a:buClr>
                <a:schemeClr val="dk1"/>
              </a:buClr>
              <a:buSzPts val="1800"/>
              <a:buNone/>
            </a:pPr>
            <a:r>
              <a:t/>
            </a:r>
            <a:endParaRPr sz="1800"/>
          </a:p>
        </p:txBody>
      </p:sp>
      <p:pic>
        <p:nvPicPr>
          <p:cNvPr descr="Ethics Committee in Hospitals - Nursing Crib" id="397" name="Google Shape;397;p60"/>
          <p:cNvPicPr preferRelativeResize="0"/>
          <p:nvPr/>
        </p:nvPicPr>
        <p:blipFill rotWithShape="1">
          <a:blip r:embed="rId3">
            <a:alphaModFix/>
          </a:blip>
          <a:srcRect b="0" l="0" r="0" t="0"/>
          <a:stretch/>
        </p:blipFill>
        <p:spPr>
          <a:xfrm>
            <a:off x="5232502" y="1182029"/>
            <a:ext cx="3805562" cy="318715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Human research ethics </a:t>
            </a:r>
            <a:endParaRPr/>
          </a:p>
        </p:txBody>
      </p:sp>
      <p:sp>
        <p:nvSpPr>
          <p:cNvPr id="403" name="Google Shape;403;p61"/>
          <p:cNvSpPr txBox="1"/>
          <p:nvPr>
            <p:ph idx="1" type="body"/>
          </p:nvPr>
        </p:nvSpPr>
        <p:spPr>
          <a:xfrm>
            <a:off x="457200" y="1200150"/>
            <a:ext cx="4038600" cy="347783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 sz="1800" u="sng"/>
              <a:t>The Human Research Ethics Board </a:t>
            </a:r>
            <a:r>
              <a:rPr lang="en" sz="1800"/>
              <a:t>(HREB) ensures that UVic research and research occurring in academic courses involving </a:t>
            </a:r>
            <a:r>
              <a:rPr b="1" lang="en" sz="1800"/>
              <a:t>human participants or human biological materials</a:t>
            </a:r>
            <a:r>
              <a:rPr lang="en" sz="1800"/>
              <a:t> meets the ethical standards required by Canadian universities and national regulatory bodies.</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The research ethics staff can provide research ethics advice, education, and up-to-date regulatory information. We make presentations to classes and offer individual and project-specific guidance to you and your students.</a:t>
            </a:r>
            <a:endParaRPr/>
          </a:p>
          <a:p>
            <a:pPr indent="-228600" lvl="0" marL="342900" rtl="0" algn="l">
              <a:spcBef>
                <a:spcPts val="360"/>
              </a:spcBef>
              <a:spcAft>
                <a:spcPts val="0"/>
              </a:spcAft>
              <a:buClr>
                <a:schemeClr val="dk1"/>
              </a:buClr>
              <a:buSzPts val="1800"/>
              <a:buNone/>
            </a:pPr>
            <a:r>
              <a:t/>
            </a:r>
            <a:endParaRPr sz="1800"/>
          </a:p>
        </p:txBody>
      </p:sp>
      <p:sp>
        <p:nvSpPr>
          <p:cNvPr id="404" name="Google Shape;404;p61"/>
          <p:cNvSpPr txBox="1"/>
          <p:nvPr/>
        </p:nvSpPr>
        <p:spPr>
          <a:xfrm>
            <a:off x="371742" y="4745509"/>
            <a:ext cx="7941180"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           https://www.uvic.ca/research-services/home/regapproval/humanethics/index.php</a:t>
            </a:r>
            <a:endParaRPr/>
          </a:p>
        </p:txBody>
      </p:sp>
      <p:pic>
        <p:nvPicPr>
          <p:cNvPr descr="How to Address Ethical Issues in Human Subjects Research" id="405" name="Google Shape;405;p61"/>
          <p:cNvPicPr preferRelativeResize="0"/>
          <p:nvPr/>
        </p:nvPicPr>
        <p:blipFill rotWithShape="1">
          <a:blip r:embed="rId3">
            <a:alphaModFix/>
          </a:blip>
          <a:srcRect b="0" l="0" r="0" t="0"/>
          <a:stretch/>
        </p:blipFill>
        <p:spPr>
          <a:xfrm>
            <a:off x="4943976" y="1768979"/>
            <a:ext cx="3956030" cy="207021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2"/>
          <p:cNvSpPr txBox="1"/>
          <p:nvPr>
            <p:ph type="title"/>
          </p:nvPr>
        </p:nvSpPr>
        <p:spPr>
          <a:xfrm>
            <a:off x="457200" y="205979"/>
            <a:ext cx="8229600" cy="4755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End-of-Life Issues </a:t>
            </a:r>
            <a:endParaRPr b="1" sz="2400"/>
          </a:p>
        </p:txBody>
      </p:sp>
      <p:sp>
        <p:nvSpPr>
          <p:cNvPr id="411" name="Google Shape;411;p62"/>
          <p:cNvSpPr txBox="1"/>
          <p:nvPr>
            <p:ph idx="1" type="body"/>
          </p:nvPr>
        </p:nvSpPr>
        <p:spPr>
          <a:xfrm>
            <a:off x="628650" y="843558"/>
            <a:ext cx="3335274" cy="39424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 sz="1800"/>
              <a:t>End-of-life issues that raise ethical concerns </a:t>
            </a:r>
            <a:r>
              <a:rPr lang="en" sz="1800"/>
              <a:t>include</a:t>
            </a:r>
            <a:endParaRPr/>
          </a:p>
          <a:p>
            <a:pPr indent="0" lvl="0" marL="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Establishing do not resuscitate (DNR) protocols</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Patients who wish to withdraw life-saving measures</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Requesting supportive or palliative care</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Requesting medical assistance in dying </a:t>
            </a:r>
            <a:endParaRPr/>
          </a:p>
          <a:p>
            <a:pPr indent="0" lvl="0" marL="0" rtl="0" algn="l">
              <a:spcBef>
                <a:spcPts val="640"/>
              </a:spcBef>
              <a:spcAft>
                <a:spcPts val="0"/>
              </a:spcAft>
              <a:buClr>
                <a:schemeClr val="dk1"/>
              </a:buClr>
              <a:buSzPts val="3200"/>
              <a:buNone/>
            </a:pPr>
            <a:r>
              <a:t/>
            </a:r>
            <a:endParaRPr/>
          </a:p>
        </p:txBody>
      </p:sp>
      <p:pic>
        <p:nvPicPr>
          <p:cNvPr descr="End of Life Issues II -- Palliative Care - Mike McManus | VirtueOnline –  The Voice for Global Orthodox Anglicanism" id="412" name="Google Shape;412;p62"/>
          <p:cNvPicPr preferRelativeResize="0"/>
          <p:nvPr/>
        </p:nvPicPr>
        <p:blipFill rotWithShape="1">
          <a:blip r:embed="rId3">
            <a:alphaModFix/>
          </a:blip>
          <a:srcRect b="0" l="0" r="0" t="0"/>
          <a:stretch/>
        </p:blipFill>
        <p:spPr>
          <a:xfrm>
            <a:off x="4211960" y="1484758"/>
            <a:ext cx="4836513" cy="247986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3"/>
          <p:cNvSpPr txBox="1"/>
          <p:nvPr>
            <p:ph type="title"/>
          </p:nvPr>
        </p:nvSpPr>
        <p:spPr>
          <a:xfrm>
            <a:off x="457200" y="205979"/>
            <a:ext cx="8229600" cy="4755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Euthanasia </a:t>
            </a:r>
            <a:endParaRPr sz="2400"/>
          </a:p>
        </p:txBody>
      </p:sp>
      <p:sp>
        <p:nvSpPr>
          <p:cNvPr id="418" name="Google Shape;418;p63"/>
          <p:cNvSpPr txBox="1"/>
          <p:nvPr>
            <p:ph idx="1" type="body"/>
          </p:nvPr>
        </p:nvSpPr>
        <p:spPr>
          <a:xfrm>
            <a:off x="628650" y="843558"/>
            <a:ext cx="5264770" cy="41044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 sz="1800"/>
              <a:t>Various categories of euthanasia </a:t>
            </a:r>
            <a:r>
              <a:rPr lang="en" sz="1800"/>
              <a:t>exist:</a:t>
            </a:r>
            <a:endParaRPr/>
          </a:p>
          <a:p>
            <a:pPr indent="-228600" lvl="0" marL="3429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Voluntary euthanasia </a:t>
            </a:r>
            <a:endParaRPr sz="1800"/>
          </a:p>
          <a:p>
            <a:pPr indent="-171450" lvl="1" marL="74295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Involuntary euthanasia </a:t>
            </a:r>
            <a:endParaRPr sz="1800"/>
          </a:p>
          <a:p>
            <a:pPr indent="-171450" lvl="1" marL="74295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Active euthanasia </a:t>
            </a:r>
            <a:endParaRPr sz="1800"/>
          </a:p>
          <a:p>
            <a:pPr indent="-171450" lvl="1" marL="74295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Passive euthanasia</a:t>
            </a:r>
            <a:endParaRPr/>
          </a:p>
          <a:p>
            <a:pPr indent="-171450" lvl="1" marL="74295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Medical assistance in dying (MAID)</a:t>
            </a:r>
            <a:endParaRPr/>
          </a:p>
          <a:p>
            <a:pPr indent="-171450" lvl="1" marL="74295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With the exception of passive euthanasia, and medical assistance in dying where legal, the act of ending or assisting to end a person’s life is illegal in most countries</a:t>
            </a:r>
            <a:endParaRPr sz="1800"/>
          </a:p>
        </p:txBody>
      </p:sp>
      <p:pic>
        <p:nvPicPr>
          <p:cNvPr descr="Robert Latimer: A story of justice and mercy: Bauslaugh, Gary:  9781552775196: Books - Amazon.ca" id="419" name="Google Shape;419;p63"/>
          <p:cNvPicPr preferRelativeResize="0"/>
          <p:nvPr/>
        </p:nvPicPr>
        <p:blipFill rotWithShape="1">
          <a:blip r:embed="rId3">
            <a:alphaModFix/>
          </a:blip>
          <a:srcRect b="0" l="0" r="0" t="0"/>
          <a:stretch/>
        </p:blipFill>
        <p:spPr>
          <a:xfrm>
            <a:off x="5796136" y="2058202"/>
            <a:ext cx="3699152" cy="19420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57200" y="205978"/>
            <a:ext cx="8229600" cy="5295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Historical roots of ethics in health care: Hippocrates</a:t>
            </a:r>
            <a:endParaRPr b="1" sz="2400"/>
          </a:p>
        </p:txBody>
      </p:sp>
      <p:sp>
        <p:nvSpPr>
          <p:cNvPr id="164" name="Google Shape;164;p28"/>
          <p:cNvSpPr txBox="1"/>
          <p:nvPr>
            <p:ph idx="1" type="body"/>
          </p:nvPr>
        </p:nvSpPr>
        <p:spPr>
          <a:xfrm>
            <a:off x="457200" y="897564"/>
            <a:ext cx="8229600" cy="405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b="1" lang="en" sz="1800"/>
              <a:t>460-375 BCE: Greek physician, Hippocrates</a:t>
            </a:r>
            <a:endParaRPr sz="1800"/>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Born into family of priests, inherited practice of medicine.</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He was opposed to the existing supernatural measures: he did not share the belief that diseases were sent from God. </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He was the first to describe epilepsy as a disease of the brain, not as a sacred disease sent from the Devine.</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Also, was opposed to the inheritance of opportunity; established the school of COS, teaching the art of medicine to those considered outsiders.</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To this day, Hippocrates is considered the ‘Father of Medicine’.</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4"/>
          <p:cNvSpPr txBox="1"/>
          <p:nvPr>
            <p:ph type="title"/>
          </p:nvPr>
        </p:nvSpPr>
        <p:spPr>
          <a:xfrm>
            <a:off x="457200" y="205978"/>
            <a:ext cx="8229600" cy="79959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Preparation for End-of-Life Decisions </a:t>
            </a:r>
            <a:endParaRPr sz="2400"/>
          </a:p>
        </p:txBody>
      </p:sp>
      <p:sp>
        <p:nvSpPr>
          <p:cNvPr id="425" name="Google Shape;425;p64"/>
          <p:cNvSpPr txBox="1"/>
          <p:nvPr>
            <p:ph idx="1" type="body"/>
          </p:nvPr>
        </p:nvSpPr>
        <p:spPr>
          <a:xfrm>
            <a:off x="628650" y="1375751"/>
            <a:ext cx="7886700" cy="32635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 sz="1800"/>
              <a:t>A person entering a health care facility can request a do not resuscitate order (DNR)</a:t>
            </a:r>
            <a:endParaRPr/>
          </a:p>
          <a:p>
            <a:pPr indent="0" lvl="0" marL="0" rtl="0" algn="l">
              <a:spcBef>
                <a:spcPts val="360"/>
              </a:spcBef>
              <a:spcAft>
                <a:spcPts val="0"/>
              </a:spcAft>
              <a:buClr>
                <a:schemeClr val="dk1"/>
              </a:buClr>
              <a:buSzPts val="1800"/>
              <a:buNone/>
            </a:pPr>
            <a:r>
              <a:t/>
            </a:r>
            <a:endParaRPr sz="1800">
              <a:solidFill>
                <a:srgbClr val="FF0000"/>
              </a:solidFill>
            </a:endParaRPr>
          </a:p>
          <a:p>
            <a:pPr indent="-342900" lvl="0" marL="342900" rtl="0" algn="l">
              <a:spcBef>
                <a:spcPts val="360"/>
              </a:spcBef>
              <a:spcAft>
                <a:spcPts val="0"/>
              </a:spcAft>
              <a:buClr>
                <a:schemeClr val="dk1"/>
              </a:buClr>
              <a:buSzPts val="1800"/>
              <a:buChar char="•"/>
            </a:pPr>
            <a:r>
              <a:rPr lang="en" sz="1800" u="sng"/>
              <a:t>Health care providers are legally bound to honour such requests</a:t>
            </a:r>
            <a:r>
              <a:rPr lang="en" sz="1800"/>
              <a:t>. </a:t>
            </a:r>
            <a:endParaRPr sz="1800"/>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u="sng"/>
              <a:t>A person can reverse his or her DNR request at any time</a:t>
            </a:r>
            <a:r>
              <a:rPr lang="en" sz="1800"/>
              <a:t>.</a:t>
            </a:r>
            <a:endParaRPr/>
          </a:p>
          <a:p>
            <a:pPr indent="0" lvl="0" marL="0" rtl="0" algn="l">
              <a:spcBef>
                <a:spcPts val="360"/>
              </a:spcBef>
              <a:spcAft>
                <a:spcPts val="0"/>
              </a:spcAft>
              <a:buClr>
                <a:schemeClr val="dk1"/>
              </a:buClr>
              <a:buSzPts val="1800"/>
              <a:buNone/>
            </a:pPr>
            <a:r>
              <a:t/>
            </a:r>
            <a:endParaRPr b="1" sz="1800"/>
          </a:p>
          <a:p>
            <a:pPr indent="-342900" lvl="0" marL="342900" rtl="0" algn="l">
              <a:spcBef>
                <a:spcPts val="360"/>
              </a:spcBef>
              <a:spcAft>
                <a:spcPts val="0"/>
              </a:spcAft>
              <a:buClr>
                <a:schemeClr val="dk1"/>
              </a:buClr>
              <a:buSzPts val="1800"/>
              <a:buChar char="•"/>
            </a:pPr>
            <a:r>
              <a:rPr b="1" lang="en" sz="1800"/>
              <a:t>Advanced directives </a:t>
            </a:r>
            <a:r>
              <a:rPr lang="en" sz="1800"/>
              <a:t>specify the nature and level of treatment a person would want to receive in the event that he or she becomes unable to make those decisions at a later time. </a:t>
            </a:r>
            <a:endParaRPr b="1" sz="1800"/>
          </a:p>
          <a:p>
            <a:pPr indent="0" lvl="0" marL="0" rtl="0" algn="l">
              <a:spcBef>
                <a:spcPts val="360"/>
              </a:spcBef>
              <a:spcAft>
                <a:spcPts val="0"/>
              </a:spcAft>
              <a:buClr>
                <a:schemeClr val="dk1"/>
              </a:buClr>
              <a:buSzPts val="1800"/>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5"/>
          <p:cNvSpPr txBox="1"/>
          <p:nvPr>
            <p:ph type="title"/>
          </p:nvPr>
        </p:nvSpPr>
        <p:spPr>
          <a:xfrm>
            <a:off x="457200" y="205978"/>
            <a:ext cx="8229600" cy="69158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Preparation for End-of-Life Decisions </a:t>
            </a:r>
            <a:endParaRPr sz="2400"/>
          </a:p>
        </p:txBody>
      </p:sp>
      <p:sp>
        <p:nvSpPr>
          <p:cNvPr id="431" name="Google Shape;431;p65"/>
          <p:cNvSpPr txBox="1"/>
          <p:nvPr>
            <p:ph idx="1" type="body"/>
          </p:nvPr>
        </p:nvSpPr>
        <p:spPr>
          <a:xfrm>
            <a:off x="457200" y="1200150"/>
            <a:ext cx="8229600" cy="358584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 sz="1800"/>
              <a:t>Levels of care </a:t>
            </a:r>
            <a:r>
              <a:rPr lang="en" sz="1800"/>
              <a:t>reflects a choice of end-of-life interventions usually assigned to nursing in long-term care facilities.</a:t>
            </a:r>
            <a:endParaRPr/>
          </a:p>
          <a:p>
            <a:pPr indent="0" lvl="0" marL="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Level 1 –The resident wishes to stay in their home</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Level 2 – The resident wants to stay in the facility and receive all treatments, medications, and interventions that are possible at that facility</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Level 3 – The resident would be transferred to an acute care facility and receive treatment excluding CPR protocol, or transfer to the intensive care unit</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Level 4 – The resident would be transferred to an acute care facility for all active measures required to sustain life</a:t>
            </a:r>
            <a:endParaRPr/>
          </a:p>
          <a:p>
            <a:pPr indent="0" lvl="0" marL="0" rtl="0" algn="l">
              <a:spcBef>
                <a:spcPts val="360"/>
              </a:spcBef>
              <a:spcAft>
                <a:spcPts val="0"/>
              </a:spcAft>
              <a:buClr>
                <a:schemeClr val="dk1"/>
              </a:buClr>
              <a:buSzPts val="1800"/>
              <a:buNone/>
            </a:pPr>
            <a:r>
              <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6"/>
          <p:cNvSpPr txBox="1"/>
          <p:nvPr>
            <p:ph type="title"/>
          </p:nvPr>
        </p:nvSpPr>
        <p:spPr>
          <a:xfrm>
            <a:off x="457200" y="205979"/>
            <a:ext cx="8229600" cy="58357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Palliative Care </a:t>
            </a:r>
            <a:endParaRPr sz="2400"/>
          </a:p>
        </p:txBody>
      </p:sp>
      <p:sp>
        <p:nvSpPr>
          <p:cNvPr id="437" name="Google Shape;437;p66"/>
          <p:cNvSpPr txBox="1"/>
          <p:nvPr>
            <p:ph idx="1" type="body"/>
          </p:nvPr>
        </p:nvSpPr>
        <p:spPr>
          <a:xfrm>
            <a:off x="628652" y="1113588"/>
            <a:ext cx="4294613" cy="351913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Palliative care </a:t>
            </a:r>
            <a:r>
              <a:rPr b="1" lang="en" sz="1800"/>
              <a:t>addresses the physical and emotional needs of those who are dying</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Teams of experts work with patients and their families to </a:t>
            </a:r>
            <a:r>
              <a:rPr b="1" lang="en" sz="1800"/>
              <a:t>manage physical discomfort and psychological distress and to meet spiritual needs</a:t>
            </a:r>
            <a:r>
              <a:rPr lang="en" sz="1800"/>
              <a:t>.</a:t>
            </a:r>
            <a:endParaRPr/>
          </a:p>
          <a:p>
            <a:pPr indent="0" lvl="0" marL="0" rtl="0" algn="l">
              <a:spcBef>
                <a:spcPts val="360"/>
              </a:spcBef>
              <a:spcAft>
                <a:spcPts val="0"/>
              </a:spcAft>
              <a:buClr>
                <a:schemeClr val="dk1"/>
              </a:buClr>
              <a:buSzPts val="1800"/>
              <a:buNone/>
            </a:pPr>
            <a:r>
              <a:t/>
            </a:r>
            <a:endParaRPr sz="1800"/>
          </a:p>
        </p:txBody>
      </p:sp>
      <p:pic>
        <p:nvPicPr>
          <p:cNvPr descr="Palliative Care in Phase 1 Trials is Essential for Patients and Their  Caregivers - Oncology Nurse Advisor" id="438" name="Google Shape;438;p66"/>
          <p:cNvPicPr preferRelativeResize="0"/>
          <p:nvPr/>
        </p:nvPicPr>
        <p:blipFill rotWithShape="1">
          <a:blip r:embed="rId3">
            <a:alphaModFix/>
          </a:blip>
          <a:srcRect b="0" l="0" r="0" t="0"/>
          <a:stretch/>
        </p:blipFill>
        <p:spPr>
          <a:xfrm>
            <a:off x="5430103" y="1329612"/>
            <a:ext cx="3523745" cy="234489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en" sz="2400"/>
              <a:t>Allocation of Resources </a:t>
            </a:r>
            <a:endParaRPr b="1" sz="2400"/>
          </a:p>
        </p:txBody>
      </p:sp>
      <p:sp>
        <p:nvSpPr>
          <p:cNvPr id="444" name="Google Shape;444;p67"/>
          <p:cNvSpPr txBox="1"/>
          <p:nvPr>
            <p:ph idx="1" type="body"/>
          </p:nvPr>
        </p:nvSpPr>
        <p:spPr>
          <a:xfrm>
            <a:off x="628651" y="1369219"/>
            <a:ext cx="4779692" cy="32635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 sz="1800"/>
              <a:t>The term </a:t>
            </a:r>
            <a:r>
              <a:rPr b="1" lang="en" sz="1800"/>
              <a:t>allocation of resources </a:t>
            </a:r>
            <a:r>
              <a:rPr lang="en" sz="1800"/>
              <a:t>refers to </a:t>
            </a:r>
            <a:r>
              <a:rPr lang="en" sz="1800" u="sng"/>
              <a:t>who gets what, when, and for what reason</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Rising health care costs, expensive technologies, and limited access to many services have made the </a:t>
            </a:r>
            <a:r>
              <a:rPr b="1" lang="en" sz="1800"/>
              <a:t>allocation of resources an increasing concern in the health care industry</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Resource allocation </a:t>
            </a:r>
            <a:r>
              <a:rPr b="1" lang="en" sz="1800"/>
              <a:t>issues include organ transplantation and finances and resources</a:t>
            </a:r>
            <a:endParaRPr b="1" sz="1800"/>
          </a:p>
        </p:txBody>
      </p:sp>
      <p:pic>
        <p:nvPicPr>
          <p:cNvPr descr="How to Deploy Resource Allocation as Your Agency's Secret Weapon" id="445" name="Google Shape;445;p67"/>
          <p:cNvPicPr preferRelativeResize="0"/>
          <p:nvPr/>
        </p:nvPicPr>
        <p:blipFill rotWithShape="1">
          <a:blip r:embed="rId3">
            <a:alphaModFix/>
          </a:blip>
          <a:srcRect b="0" l="0" r="0" t="0"/>
          <a:stretch/>
        </p:blipFill>
        <p:spPr>
          <a:xfrm>
            <a:off x="6084167" y="1977684"/>
            <a:ext cx="2543175" cy="18002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8"/>
          <p:cNvSpPr txBox="1"/>
          <p:nvPr>
            <p:ph type="title"/>
          </p:nvPr>
        </p:nvSpPr>
        <p:spPr>
          <a:xfrm>
            <a:off x="457200" y="205978"/>
            <a:ext cx="8229600" cy="6375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Abortion</a:t>
            </a:r>
            <a:endParaRPr sz="2400"/>
          </a:p>
        </p:txBody>
      </p:sp>
      <p:sp>
        <p:nvSpPr>
          <p:cNvPr id="451" name="Google Shape;451;p68"/>
          <p:cNvSpPr txBox="1"/>
          <p:nvPr>
            <p:ph idx="1" type="body"/>
          </p:nvPr>
        </p:nvSpPr>
        <p:spPr>
          <a:xfrm>
            <a:off x="457200" y="1167594"/>
            <a:ext cx="8229600" cy="372641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 sz="1800"/>
              <a:t>Abortion has been </a:t>
            </a:r>
            <a:r>
              <a:rPr b="1" lang="en" sz="1800"/>
              <a:t>legal without restrictions in Canada since 1984</a:t>
            </a:r>
            <a:r>
              <a:rPr lang="en" sz="1800"/>
              <a:t>. </a:t>
            </a:r>
            <a:endParaRPr sz="1800"/>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Health care providers are not obliged to perform abortions</a:t>
            </a:r>
            <a:r>
              <a:rPr lang="en" sz="1800"/>
              <a:t>, and </a:t>
            </a:r>
            <a:r>
              <a:rPr lang="en" sz="1800" u="sng"/>
              <a:t>can refuse to perform them because of religious or moral beliefs</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Individuals can </a:t>
            </a:r>
            <a:r>
              <a:rPr b="1" lang="en" sz="1800"/>
              <a:t>self-refer to abortion clinics</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Access to and coverage </a:t>
            </a:r>
            <a:r>
              <a:rPr lang="en" sz="1800"/>
              <a:t>for abortion </a:t>
            </a:r>
            <a:r>
              <a:rPr lang="en" sz="1800" u="sng"/>
              <a:t>varies among the provinces and territories</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The </a:t>
            </a:r>
            <a:r>
              <a:rPr b="1" lang="en" sz="1800"/>
              <a:t>moral and ethical issues </a:t>
            </a:r>
            <a:r>
              <a:rPr lang="en" sz="1800"/>
              <a:t>around abortion concern </a:t>
            </a:r>
            <a:r>
              <a:rPr lang="en" sz="1800" u="sng"/>
              <a:t>two main issues</a:t>
            </a:r>
            <a:r>
              <a:rPr lang="en" sz="1800"/>
              <a:t>: </a:t>
            </a:r>
            <a:endParaRPr sz="1800"/>
          </a:p>
          <a:p>
            <a:pPr indent="0" lvl="0" marL="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The right of the fetus to life</a:t>
            </a:r>
            <a:endParaRPr/>
          </a:p>
          <a:p>
            <a:pPr indent="-285750" lvl="1" marL="742950" rtl="0" algn="l">
              <a:spcBef>
                <a:spcPts val="360"/>
              </a:spcBef>
              <a:spcAft>
                <a:spcPts val="0"/>
              </a:spcAft>
              <a:buClr>
                <a:schemeClr val="dk1"/>
              </a:buClr>
              <a:buSzPts val="1800"/>
              <a:buChar char="–"/>
            </a:pPr>
            <a:r>
              <a:rPr lang="en" sz="1800"/>
              <a:t>The right of women to make decisions that involve their own bodies</a:t>
            </a:r>
            <a:endParaRPr/>
          </a:p>
          <a:p>
            <a:pPr indent="0" lvl="0" marL="0" rtl="0" algn="l">
              <a:spcBef>
                <a:spcPts val="360"/>
              </a:spcBef>
              <a:spcAft>
                <a:spcPts val="0"/>
              </a:spcAft>
              <a:buClr>
                <a:schemeClr val="dk1"/>
              </a:buClr>
              <a:buSzPts val="1800"/>
              <a:buNone/>
            </a:pPr>
            <a:r>
              <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Genetic Testing  </a:t>
            </a:r>
            <a:endParaRPr sz="2400"/>
          </a:p>
        </p:txBody>
      </p:sp>
      <p:sp>
        <p:nvSpPr>
          <p:cNvPr id="457" name="Google Shape;457;p69"/>
          <p:cNvSpPr txBox="1"/>
          <p:nvPr>
            <p:ph idx="1" type="body"/>
          </p:nvPr>
        </p:nvSpPr>
        <p:spPr>
          <a:xfrm>
            <a:off x="628651" y="1369219"/>
            <a:ext cx="4238858" cy="32635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 sz="1800"/>
              <a:t>Through genetic testing </a:t>
            </a:r>
            <a:r>
              <a:rPr b="1" lang="en" sz="1800"/>
              <a:t>people can learn whether they carry any genes that put them at a higher risk </a:t>
            </a:r>
            <a:r>
              <a:rPr lang="en" sz="1800"/>
              <a:t>for disease, such as certain types of cancer, Alzheimer disease, and Huntington disease.</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Similarly, </a:t>
            </a:r>
            <a:r>
              <a:rPr b="1" lang="en" sz="1800"/>
              <a:t>carrier testing </a:t>
            </a:r>
            <a:r>
              <a:rPr lang="en" sz="1800"/>
              <a:t>determines whether the potential exists to pass on a genetic disease to offspring.</a:t>
            </a:r>
            <a:endParaRPr/>
          </a:p>
          <a:p>
            <a:pPr indent="0" lvl="0" marL="0" rtl="0" algn="l">
              <a:spcBef>
                <a:spcPts val="360"/>
              </a:spcBef>
              <a:spcAft>
                <a:spcPts val="0"/>
              </a:spcAft>
              <a:buClr>
                <a:schemeClr val="dk1"/>
              </a:buClr>
              <a:buSzPts val="1800"/>
              <a:buNone/>
            </a:pPr>
            <a:r>
              <a:t/>
            </a:r>
            <a:endParaRPr sz="1800"/>
          </a:p>
        </p:txBody>
      </p:sp>
      <p:pic>
        <p:nvPicPr>
          <p:cNvPr descr="Invitae Offers Free Genetic Testing for Four Conditions" id="458" name="Google Shape;458;p69"/>
          <p:cNvPicPr preferRelativeResize="0"/>
          <p:nvPr/>
        </p:nvPicPr>
        <p:blipFill rotWithShape="1">
          <a:blip r:embed="rId3">
            <a:alphaModFix/>
          </a:blip>
          <a:srcRect b="0" l="0" r="0" t="0"/>
          <a:stretch/>
        </p:blipFill>
        <p:spPr>
          <a:xfrm>
            <a:off x="5594869" y="1437624"/>
            <a:ext cx="3203382" cy="244304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0"/>
          <p:cNvSpPr txBox="1"/>
          <p:nvPr>
            <p:ph type="title"/>
          </p:nvPr>
        </p:nvSpPr>
        <p:spPr>
          <a:xfrm>
            <a:off x="457200" y="205978"/>
            <a:ext cx="8229600" cy="6375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Genetic Testing </a:t>
            </a:r>
            <a:endParaRPr sz="2400"/>
          </a:p>
        </p:txBody>
      </p:sp>
      <p:sp>
        <p:nvSpPr>
          <p:cNvPr id="464" name="Google Shape;464;p70"/>
          <p:cNvSpPr txBox="1"/>
          <p:nvPr>
            <p:ph idx="1" type="body"/>
          </p:nvPr>
        </p:nvSpPr>
        <p:spPr>
          <a:xfrm>
            <a:off x="628651" y="1167594"/>
            <a:ext cx="5331677" cy="346512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 sz="1800"/>
              <a:t>Prenatal diagnostic screening </a:t>
            </a:r>
            <a:r>
              <a:rPr lang="en" sz="1800"/>
              <a:t>can</a:t>
            </a:r>
            <a:endParaRPr/>
          </a:p>
          <a:p>
            <a:pPr indent="0" lvl="0" marL="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Determine a fetus’s risk for certain genetic disorders</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Aid in earlier diagnosis of fetal abnormalities</a:t>
            </a:r>
            <a:endParaRPr/>
          </a:p>
          <a:p>
            <a:pPr indent="0" lvl="1" marL="4572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Provide prospective parents with important information for making informed decisions about a pregnancy</a:t>
            </a:r>
            <a:endParaRPr/>
          </a:p>
          <a:p>
            <a:pPr indent="0" lvl="1" marL="4572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Canadians are encouraged to think carefully before having genetic testing for presumed or established conditions.</a:t>
            </a:r>
            <a:endParaRPr/>
          </a:p>
          <a:p>
            <a:pPr indent="0" lvl="0" marL="0" rtl="0" algn="l">
              <a:spcBef>
                <a:spcPts val="360"/>
              </a:spcBef>
              <a:spcAft>
                <a:spcPts val="0"/>
              </a:spcAft>
              <a:buClr>
                <a:schemeClr val="dk1"/>
              </a:buClr>
              <a:buSzPts val="1800"/>
              <a:buNone/>
            </a:pPr>
            <a:r>
              <a:t/>
            </a:r>
            <a:endParaRPr sz="1800"/>
          </a:p>
        </p:txBody>
      </p:sp>
      <p:pic>
        <p:nvPicPr>
          <p:cNvPr descr="The Benefits of Genetic Testing" id="465" name="Google Shape;465;p70"/>
          <p:cNvPicPr preferRelativeResize="0"/>
          <p:nvPr/>
        </p:nvPicPr>
        <p:blipFill rotWithShape="1">
          <a:blip r:embed="rId3">
            <a:alphaModFix/>
          </a:blip>
          <a:srcRect b="0" l="0" r="0" t="0"/>
          <a:stretch/>
        </p:blipFill>
        <p:spPr>
          <a:xfrm>
            <a:off x="6328898" y="2051476"/>
            <a:ext cx="2619375" cy="1743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1"/>
          <p:cNvSpPr/>
          <p:nvPr/>
        </p:nvSpPr>
        <p:spPr>
          <a:xfrm>
            <a:off x="0" y="0"/>
            <a:ext cx="9144000" cy="5143500"/>
          </a:xfrm>
          <a:prstGeom prst="rect">
            <a:avLst/>
          </a:prstGeom>
          <a:solidFill>
            <a:srgbClr val="4E4E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71" name="Google Shape;471;p71"/>
          <p:cNvSpPr/>
          <p:nvPr/>
        </p:nvSpPr>
        <p:spPr>
          <a:xfrm>
            <a:off x="4692649" y="360045"/>
            <a:ext cx="4093592" cy="442341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genetics | Practical Ethics" id="472" name="Google Shape;472;p71"/>
          <p:cNvPicPr preferRelativeResize="0"/>
          <p:nvPr/>
        </p:nvPicPr>
        <p:blipFill rotWithShape="1">
          <a:blip r:embed="rId3">
            <a:alphaModFix/>
          </a:blip>
          <a:srcRect b="0" l="4175" r="34550" t="0"/>
          <a:stretch/>
        </p:blipFill>
        <p:spPr>
          <a:xfrm>
            <a:off x="4815776" y="482600"/>
            <a:ext cx="3847338" cy="4178300"/>
          </a:xfrm>
          <a:prstGeom prst="rect">
            <a:avLst/>
          </a:prstGeom>
          <a:noFill/>
          <a:ln>
            <a:noFill/>
          </a:ln>
        </p:spPr>
      </p:pic>
      <p:sp>
        <p:nvSpPr>
          <p:cNvPr id="473" name="Google Shape;473;p71"/>
          <p:cNvSpPr/>
          <p:nvPr/>
        </p:nvSpPr>
        <p:spPr>
          <a:xfrm>
            <a:off x="357760" y="360045"/>
            <a:ext cx="4093591" cy="442341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250+ Not-Boring Questions To Connect And Get To Know Someone" id="474" name="Google Shape;474;p71"/>
          <p:cNvPicPr preferRelativeResize="0"/>
          <p:nvPr/>
        </p:nvPicPr>
        <p:blipFill rotWithShape="1">
          <a:blip r:embed="rId4">
            <a:alphaModFix/>
          </a:blip>
          <a:srcRect b="-2" l="20745" r="17791" t="0"/>
          <a:stretch/>
        </p:blipFill>
        <p:spPr>
          <a:xfrm>
            <a:off x="480885" y="482600"/>
            <a:ext cx="3847338" cy="417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457200" y="205978"/>
            <a:ext cx="8229600" cy="5295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Historical roots of ethics in health care: Hippocrates</a:t>
            </a:r>
            <a:endParaRPr sz="2400"/>
          </a:p>
        </p:txBody>
      </p:sp>
      <p:sp>
        <p:nvSpPr>
          <p:cNvPr id="170" name="Google Shape;170;p29"/>
          <p:cNvSpPr txBox="1"/>
          <p:nvPr>
            <p:ph idx="1" type="body"/>
          </p:nvPr>
        </p:nvSpPr>
        <p:spPr>
          <a:xfrm>
            <a:off x="457200" y="897564"/>
            <a:ext cx="8229600" cy="405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b="1" lang="en" sz="1800"/>
              <a:t>Hippocratic Corpus</a:t>
            </a:r>
            <a:endParaRPr sz="1800"/>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Collection of 60 early Greek medical works associated with Hippocrates’ medical theories to what he devised as ethical means of medical practice.</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Hippocrates began Western societies’ development of medicine through a delicate blending of the art of healing and scientific observations.</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His works shared how to identify symptoms of disease and proper diagnostic practices, and also the personable form of art – the art of true living and the art of medicine combined.</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Hippocrates’ contributions became the foundation upon which Western medical practice was built.</a:t>
            </a:r>
            <a:endParaRPr/>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457200" y="205979"/>
            <a:ext cx="8229600" cy="4755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Historical roots of ethics in health care: Hippocrates</a:t>
            </a:r>
            <a:endParaRPr sz="2400"/>
          </a:p>
        </p:txBody>
      </p:sp>
      <p:sp>
        <p:nvSpPr>
          <p:cNvPr id="176" name="Google Shape;176;p30"/>
          <p:cNvSpPr txBox="1"/>
          <p:nvPr>
            <p:ph idx="1" type="body"/>
          </p:nvPr>
        </p:nvSpPr>
        <p:spPr>
          <a:xfrm>
            <a:off x="457200" y="897564"/>
            <a:ext cx="8229600" cy="405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b="1" lang="en" sz="1800"/>
              <a:t>Hippocratic Oath</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The </a:t>
            </a:r>
            <a:r>
              <a:rPr lang="en" sz="1800" u="sng"/>
              <a:t>Hippocratic Oath</a:t>
            </a:r>
            <a:r>
              <a:rPr lang="en" sz="1800"/>
              <a:t>, </a:t>
            </a:r>
            <a:r>
              <a:rPr b="1" lang="en" sz="1800"/>
              <a:t>one of the oldest binding documents in history</a:t>
            </a:r>
            <a:r>
              <a:rPr lang="en" sz="1800"/>
              <a:t>, refers to the ethical code attributed to Hippocrates. </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Revered for his standards in medical practice, the oath has been adopted as </a:t>
            </a:r>
            <a:r>
              <a:rPr b="1" lang="en" sz="1800"/>
              <a:t>a guide to conduct</a:t>
            </a:r>
            <a:r>
              <a:rPr lang="en" sz="1800"/>
              <a:t> by the medical profession throughout the ages.  </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The oath dictates obligations of the physician to students of medicine and the duties of students to teacher. In the oath, the physician pledges to </a:t>
            </a:r>
            <a:r>
              <a:rPr b="1" lang="en" sz="1800"/>
              <a:t>prescribe only beneficial treatments, according to his abilities and judgment</a:t>
            </a:r>
            <a:r>
              <a:rPr lang="en" sz="1800"/>
              <a:t>; to </a:t>
            </a:r>
            <a:r>
              <a:rPr b="1" lang="en" sz="1800"/>
              <a:t>refrain from causing harm or hurt</a:t>
            </a:r>
            <a:r>
              <a:rPr lang="en" sz="1800"/>
              <a:t>; and to live an exemplary personal and professional life.</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Today, most graduating medical-school students swear to some form of the oath, usually a modernized version.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457200" y="205979"/>
            <a:ext cx="8229600" cy="4755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Historical roots of ethics in health care: Hippocrates</a:t>
            </a:r>
            <a:endParaRPr sz="2400"/>
          </a:p>
        </p:txBody>
      </p:sp>
      <p:sp>
        <p:nvSpPr>
          <p:cNvPr id="182" name="Google Shape;182;p31"/>
          <p:cNvSpPr txBox="1"/>
          <p:nvPr>
            <p:ph idx="1" type="body"/>
          </p:nvPr>
        </p:nvSpPr>
        <p:spPr>
          <a:xfrm>
            <a:off x="457200" y="897564"/>
            <a:ext cx="8229600" cy="405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 sz="1800"/>
              <a:t>Hippocratic Oath</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 sz="1800" u="sng"/>
              <a:t>Samples from original oath</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“I swear by Apollo by… all the Gods and Goddesses, making them my witness, that I will carry out according to my ability and judgment this oath…”</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“Into whatsoever house I enter to help the sick and I will abstain from all intentional wrong-doing and harm…”</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AD 245 through 17</a:t>
            </a:r>
            <a:r>
              <a:rPr baseline="30000" lang="en" sz="1800"/>
              <a:t>th</a:t>
            </a:r>
            <a:r>
              <a:rPr lang="en" sz="1800"/>
              <a:t> century, evolved into ‘DO NO HARM’ as the foundation of ethical practice.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457200" y="205978"/>
            <a:ext cx="8229600" cy="5295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Historical roots of ethics in health care: Hippocrates </a:t>
            </a:r>
            <a:endParaRPr sz="2400"/>
          </a:p>
        </p:txBody>
      </p:sp>
      <p:sp>
        <p:nvSpPr>
          <p:cNvPr id="189" name="Google Shape;189;p32"/>
          <p:cNvSpPr txBox="1"/>
          <p:nvPr>
            <p:ph idx="1" type="body"/>
          </p:nvPr>
        </p:nvSpPr>
        <p:spPr>
          <a:xfrm>
            <a:off x="457200" y="897564"/>
            <a:ext cx="8229600" cy="405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 sz="1800"/>
              <a:t>Hippocratic Oath</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 sz="1800" u="sng"/>
              <a:t>Challenges &amp; Adaptations</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Although the oath has long been an accepted tradition, </a:t>
            </a:r>
            <a:r>
              <a:rPr b="1" lang="en" sz="1800"/>
              <a:t>a growing number of physicians have come to feel that it is inadequate to address the realities of a medical world</a:t>
            </a:r>
            <a:r>
              <a:rPr lang="en" sz="1800"/>
              <a:t> that has witnessed huge scientific, economic, political, and social changes (e.g., legalized abortion, physician-assisted death, various conditions unheard of in Hippocrates' time). Fewer than half of oaths taken today insist the taker be held accountable for keeping the pledge.</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 sz="1800"/>
              <a:t>With all this in mind, </a:t>
            </a:r>
            <a:r>
              <a:rPr b="1" lang="en" sz="1800"/>
              <a:t>some doctors see oath-taking as little more than a pro-forma ritual with little value beyond that of upholding tradition</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Other physicians are taking broader aim</a:t>
            </a:r>
            <a:r>
              <a:rPr lang="en" sz="1800"/>
              <a:t>. Some note, for example, that the classical Oath makes no mention of such contemporary issues as the ethics of experimentation, team care, or a doctor's societal or legal responsibilities.</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457200" y="205978"/>
            <a:ext cx="8229600" cy="5295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lang="en" sz="2400"/>
              <a:t>Historical roots of ethics in health care: Hippocrates </a:t>
            </a:r>
            <a:endParaRPr sz="2400"/>
          </a:p>
        </p:txBody>
      </p:sp>
      <p:sp>
        <p:nvSpPr>
          <p:cNvPr id="196" name="Google Shape;196;p33"/>
          <p:cNvSpPr txBox="1"/>
          <p:nvPr>
            <p:ph idx="1" type="body"/>
          </p:nvPr>
        </p:nvSpPr>
        <p:spPr>
          <a:xfrm>
            <a:off x="457200" y="897564"/>
            <a:ext cx="8229600" cy="405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 sz="1800"/>
              <a:t>Hippocratic Oath: Challenges &amp; Adaptations</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Modernized versions</a:t>
            </a:r>
            <a:r>
              <a:rPr lang="en" sz="1800"/>
              <a:t> of the oath have appeared, such as the 1964 version shown in the Thompson (2020) text (Box 9.1 on p. 255), </a:t>
            </a:r>
            <a:r>
              <a:rPr lang="en" sz="1800" u="sng"/>
              <a:t>more aligned with contemporary concepts, philosophies and practices</a:t>
            </a:r>
            <a:r>
              <a:rPr lang="en" sz="1800"/>
              <a:t>.</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b="1" lang="en" sz="1800"/>
              <a:t>Examples</a:t>
            </a:r>
            <a:r>
              <a:rPr lang="en" sz="1800"/>
              <a:t> of passages from the modernized version by Louis Lasagna (1964):</a:t>
            </a:r>
            <a:endParaRPr/>
          </a:p>
          <a:p>
            <a:pPr indent="-228600" lvl="0" marL="342900" rtl="0" algn="l">
              <a:spcBef>
                <a:spcPts val="360"/>
              </a:spcBef>
              <a:spcAft>
                <a:spcPts val="0"/>
              </a:spcAft>
              <a:buClr>
                <a:schemeClr val="dk1"/>
              </a:buClr>
              <a:buSzPts val="1800"/>
              <a:buNone/>
            </a:pPr>
            <a:r>
              <a:t/>
            </a:r>
            <a:endParaRPr sz="1800"/>
          </a:p>
          <a:p>
            <a:pPr indent="-285750" lvl="1" marL="742950" rtl="0" algn="l">
              <a:spcBef>
                <a:spcPts val="360"/>
              </a:spcBef>
              <a:spcAft>
                <a:spcPts val="0"/>
              </a:spcAft>
              <a:buClr>
                <a:schemeClr val="dk1"/>
              </a:buClr>
              <a:buSzPts val="1800"/>
              <a:buChar char="–"/>
            </a:pPr>
            <a:r>
              <a:rPr lang="en" sz="1800"/>
              <a:t>I swear to fulfill to the best of my ability…</a:t>
            </a:r>
            <a:endParaRPr/>
          </a:p>
          <a:p>
            <a:pPr indent="-285750" lvl="1" marL="742950" rtl="0" algn="l">
              <a:spcBef>
                <a:spcPts val="360"/>
              </a:spcBef>
              <a:spcAft>
                <a:spcPts val="0"/>
              </a:spcAft>
              <a:buClr>
                <a:schemeClr val="dk1"/>
              </a:buClr>
              <a:buSzPts val="1800"/>
              <a:buChar char="–"/>
            </a:pPr>
            <a:r>
              <a:rPr lang="en" sz="1800"/>
              <a:t>I will respect the hard-won scientific gains…</a:t>
            </a:r>
            <a:endParaRPr/>
          </a:p>
          <a:p>
            <a:pPr indent="-285750" lvl="1" marL="742950" rtl="0" algn="l">
              <a:spcBef>
                <a:spcPts val="360"/>
              </a:spcBef>
              <a:spcAft>
                <a:spcPts val="0"/>
              </a:spcAft>
              <a:buClr>
                <a:schemeClr val="dk1"/>
              </a:buClr>
              <a:buSzPts val="1800"/>
              <a:buChar char="–"/>
            </a:pPr>
            <a:r>
              <a:rPr lang="en" sz="1800"/>
              <a:t>I will apply for the benefits of the sick…</a:t>
            </a:r>
            <a:endParaRPr/>
          </a:p>
          <a:p>
            <a:pPr indent="-285750" lvl="1" marL="742950" rtl="0" algn="l">
              <a:spcBef>
                <a:spcPts val="360"/>
              </a:spcBef>
              <a:spcAft>
                <a:spcPts val="0"/>
              </a:spcAft>
              <a:buClr>
                <a:schemeClr val="dk1"/>
              </a:buClr>
              <a:buSzPts val="1800"/>
              <a:buChar char="–"/>
            </a:pPr>
            <a:r>
              <a:rPr lang="en" sz="1800"/>
              <a:t>I will remember there is an art to medicine.</a:t>
            </a:r>
            <a:endParaRPr/>
          </a:p>
          <a:p>
            <a:pPr indent="-285750" lvl="1" marL="742950" rtl="0" algn="l">
              <a:spcBef>
                <a:spcPts val="360"/>
              </a:spcBef>
              <a:spcAft>
                <a:spcPts val="0"/>
              </a:spcAft>
              <a:buClr>
                <a:schemeClr val="dk1"/>
              </a:buClr>
              <a:buSzPts val="1800"/>
              <a:buChar char="–"/>
            </a:pPr>
            <a:r>
              <a:rPr lang="en" sz="1800"/>
              <a:t>I will not be ashamed to say I know not.</a:t>
            </a:r>
            <a:endParaRPr/>
          </a:p>
          <a:p>
            <a:pPr indent="-285750" lvl="1" marL="742950" rtl="0" algn="l">
              <a:spcBef>
                <a:spcPts val="360"/>
              </a:spcBef>
              <a:spcAft>
                <a:spcPts val="0"/>
              </a:spcAft>
              <a:buClr>
                <a:schemeClr val="dk1"/>
              </a:buClr>
              <a:buSzPts val="1800"/>
              <a:buChar char="–"/>
            </a:pPr>
            <a:r>
              <a:rPr lang="en" sz="1800"/>
              <a:t>I will respect privacy of my patients.</a:t>
            </a:r>
            <a:endParaRPr/>
          </a:p>
          <a:p>
            <a:pPr indent="-285750" lvl="1" marL="742950" rtl="0" algn="l">
              <a:spcBef>
                <a:spcPts val="360"/>
              </a:spcBef>
              <a:spcAft>
                <a:spcPts val="0"/>
              </a:spcAft>
              <a:buClr>
                <a:schemeClr val="dk1"/>
              </a:buClr>
              <a:buSzPts val="1800"/>
              <a:buChar char="–"/>
            </a:pPr>
            <a:r>
              <a:rPr lang="en" sz="1800"/>
              <a:t>I will remember to treat the human being.</a:t>
            </a:r>
            <a:endParaRPr/>
          </a:p>
          <a:p>
            <a:pPr indent="-285750" lvl="1" marL="742950" rtl="0" algn="l">
              <a:spcBef>
                <a:spcPts val="360"/>
              </a:spcBef>
              <a:spcAft>
                <a:spcPts val="0"/>
              </a:spcAft>
              <a:buClr>
                <a:schemeClr val="dk1"/>
              </a:buClr>
              <a:buSzPts val="1800"/>
              <a:buChar char="–"/>
            </a:pPr>
            <a:r>
              <a:rPr lang="en" sz="1800"/>
              <a:t>I will prevent disease.</a:t>
            </a:r>
            <a:endParaRPr sz="1800"/>
          </a:p>
          <a:p>
            <a:pPr indent="-228600" lvl="0" marL="342900" rtl="0" algn="l">
              <a:spcBef>
                <a:spcPts val="360"/>
              </a:spcBef>
              <a:spcAft>
                <a:spcPts val="0"/>
              </a:spcAft>
              <a:buClr>
                <a:schemeClr val="dk1"/>
              </a:buClr>
              <a:buSzPts val="18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