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0" r:id="rId1"/>
    <p:sldMasterId id="2147483696" r:id="rId2"/>
    <p:sldMasterId id="2147483703" r:id="rId3"/>
    <p:sldMasterId id="2147483708" r:id="rId4"/>
    <p:sldMasterId id="2147483713" r:id="rId5"/>
    <p:sldMasterId id="2147483718" r:id="rId6"/>
    <p:sldMasterId id="2147483723" r:id="rId7"/>
    <p:sldMasterId id="2147483726" r:id="rId8"/>
  </p:sldMasterIdLst>
  <p:notesMasterIdLst>
    <p:notesMasterId r:id="rId46"/>
  </p:notesMasterIdLst>
  <p:sldIdLst>
    <p:sldId id="297" r:id="rId9"/>
    <p:sldId id="358" r:id="rId10"/>
    <p:sldId id="479" r:id="rId11"/>
    <p:sldId id="471" r:id="rId12"/>
    <p:sldId id="474" r:id="rId13"/>
    <p:sldId id="504" r:id="rId14"/>
    <p:sldId id="466" r:id="rId15"/>
    <p:sldId id="505" r:id="rId16"/>
    <p:sldId id="476" r:id="rId17"/>
    <p:sldId id="477" r:id="rId18"/>
    <p:sldId id="485" r:id="rId19"/>
    <p:sldId id="486" r:id="rId20"/>
    <p:sldId id="487" r:id="rId21"/>
    <p:sldId id="488" r:id="rId22"/>
    <p:sldId id="489" r:id="rId23"/>
    <p:sldId id="494" r:id="rId24"/>
    <p:sldId id="497" r:id="rId25"/>
    <p:sldId id="499" r:id="rId26"/>
    <p:sldId id="515" r:id="rId27"/>
    <p:sldId id="506" r:id="rId28"/>
    <p:sldId id="490" r:id="rId29"/>
    <p:sldId id="495" r:id="rId30"/>
    <p:sldId id="498" r:id="rId31"/>
    <p:sldId id="491" r:id="rId32"/>
    <p:sldId id="492" r:id="rId33"/>
    <p:sldId id="501" r:id="rId34"/>
    <p:sldId id="500" r:id="rId35"/>
    <p:sldId id="516" r:id="rId36"/>
    <p:sldId id="518" r:id="rId37"/>
    <p:sldId id="507" r:id="rId38"/>
    <p:sldId id="508" r:id="rId39"/>
    <p:sldId id="510" r:id="rId40"/>
    <p:sldId id="512" r:id="rId41"/>
    <p:sldId id="513" r:id="rId42"/>
    <p:sldId id="509" r:id="rId43"/>
    <p:sldId id="514" r:id="rId44"/>
    <p:sldId id="413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 1" id="{9E371E40-DE68-4542-886D-FE315B3F2FF7}">
          <p14:sldIdLst>
            <p14:sldId id="297"/>
            <p14:sldId id="358"/>
            <p14:sldId id="479"/>
            <p14:sldId id="471"/>
            <p14:sldId id="474"/>
            <p14:sldId id="504"/>
            <p14:sldId id="466"/>
            <p14:sldId id="505"/>
            <p14:sldId id="476"/>
            <p14:sldId id="477"/>
            <p14:sldId id="485"/>
            <p14:sldId id="486"/>
            <p14:sldId id="487"/>
            <p14:sldId id="488"/>
            <p14:sldId id="489"/>
            <p14:sldId id="494"/>
            <p14:sldId id="497"/>
            <p14:sldId id="499"/>
            <p14:sldId id="515"/>
            <p14:sldId id="506"/>
            <p14:sldId id="490"/>
            <p14:sldId id="495"/>
            <p14:sldId id="498"/>
            <p14:sldId id="491"/>
            <p14:sldId id="492"/>
            <p14:sldId id="501"/>
            <p14:sldId id="500"/>
            <p14:sldId id="516"/>
            <p14:sldId id="518"/>
            <p14:sldId id="507"/>
            <p14:sldId id="508"/>
            <p14:sldId id="510"/>
            <p14:sldId id="512"/>
            <p14:sldId id="513"/>
            <p14:sldId id="509"/>
            <p14:sldId id="514"/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74D2"/>
    <a:srgbClr val="9388D8"/>
    <a:srgbClr val="456FA7"/>
    <a:srgbClr val="E123BD"/>
    <a:srgbClr val="30DC4D"/>
    <a:srgbClr val="B683CB"/>
    <a:srgbClr val="84A0C6"/>
    <a:srgbClr val="91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1" autoAdjust="0"/>
    <p:restoredTop sz="87469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21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4CC1-50B6-A346-9F2F-A73D55FF36C0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25CF2-3302-D948-BF01-550CF443B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0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5CF2-3302-D948-BF01-550CF443BD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3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203E-DECD-6B44-8FD0-F8EE956122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1187" y="3385708"/>
            <a:ext cx="7921625" cy="575932"/>
          </a:xfrm>
          <a:prstGeom prst="rect">
            <a:avLst/>
          </a:prstGeom>
        </p:spPr>
        <p:txBody>
          <a:bodyPr anchor="t"/>
          <a:lstStyle>
            <a:lvl1pPr algn="ctr">
              <a:defRPr sz="3600" b="0" i="0"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82776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3E72188-FA48-5044-961B-B7C9F0501CC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16000" cy="627651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D15C9-EBC7-A949-ACA5-2F38B8DCE98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757216" y="0"/>
            <a:ext cx="3395662" cy="306000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/>
            </a:pPr>
            <a:r>
              <a:rPr lang="en-US" dirty="0"/>
              <a:t>Click icon to insert photo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5884E18-154E-3643-986D-93C309E210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739460" y="3200402"/>
            <a:ext cx="3395662" cy="306000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/>
            </a:pPr>
            <a:r>
              <a:rPr lang="en-US" dirty="0"/>
              <a:t>Click icon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81597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696D-4454-864F-8C77-E5D94C1619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49" y="549275"/>
            <a:ext cx="7904163" cy="6842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C531-1ECA-174B-AFC7-F2815E722F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49" y="1785868"/>
            <a:ext cx="7904163" cy="3858474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8863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E665-0FA3-A64C-B18B-639C1174E9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49" y="549275"/>
            <a:ext cx="7904163" cy="6842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98FA-A1C5-2041-9AF5-9A5DE6A948D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1772357"/>
            <a:ext cx="3600000" cy="398836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EA6B2-E626-204A-B12E-7AD7DAE9E39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925246" y="1772359"/>
            <a:ext cx="3600000" cy="3988362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7605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3E72188-FA48-5044-961B-B7C9F0501CC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26763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773850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3E72188-FA48-5044-961B-B7C9F0501CC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5616000" cy="62280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D15C9-EBC7-A949-ACA5-2F38B8DCE98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748338" y="0"/>
            <a:ext cx="3384000" cy="306000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/>
            </a:pPr>
            <a:r>
              <a:rPr lang="en-US" dirty="0"/>
              <a:t>Click icon to insert photo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5884E18-154E-3643-986D-93C309E210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736676" y="3182647"/>
            <a:ext cx="3395662" cy="306000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/>
            </a:pPr>
            <a:r>
              <a:rPr lang="en-US" dirty="0"/>
              <a:t>Click icon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3355326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696D-4454-864F-8C77-E5D94C1619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162" y="549275"/>
            <a:ext cx="7740650" cy="6842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C531-1ECA-174B-AFC7-F2815E722F4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4562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E665-0FA3-A64C-B18B-639C1174E9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163" y="549275"/>
            <a:ext cx="7740649" cy="6842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98FA-A1C5-2041-9AF5-9A5DE6A948D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162" y="1772357"/>
            <a:ext cx="3600000" cy="4308845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EA6B2-E626-204A-B12E-7AD7DAE9E39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918226" y="1772358"/>
            <a:ext cx="3600000" cy="4308845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932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3E72188-FA48-5044-961B-B7C9F0501CC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3984" y="0"/>
            <a:ext cx="8780016" cy="68580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973454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3E72188-FA48-5044-961B-B7C9F0501CC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55106" y="-2"/>
            <a:ext cx="5260893" cy="685800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D15C9-EBC7-A949-ACA5-2F38B8DCE98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748338" y="-2"/>
            <a:ext cx="3384000" cy="334800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/>
            </a:pPr>
            <a:r>
              <a:rPr lang="en-US" dirty="0"/>
              <a:t>Click icon to insert photo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5884E18-154E-3643-986D-93C309E210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745554" y="3504369"/>
            <a:ext cx="3395662" cy="334800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/>
            </a:pPr>
            <a:r>
              <a:rPr lang="en-US" dirty="0"/>
              <a:t>Click icon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921421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696D-4454-864F-8C77-E5D94C1619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88" y="549275"/>
            <a:ext cx="7740650" cy="6842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C531-1ECA-174B-AFC7-F2815E722F4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628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197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E665-0FA3-A64C-B18B-639C1174E9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89" y="549275"/>
            <a:ext cx="7740649" cy="6842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98FA-A1C5-2041-9AF5-9A5DE6A948D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485" y="1772357"/>
            <a:ext cx="3600000" cy="4308845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EA6B2-E626-204A-B12E-7AD7DAE9E39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49549" y="1772358"/>
            <a:ext cx="3600000" cy="4308845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34583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3E72188-FA48-5044-961B-B7C9F0501CC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3" y="0"/>
            <a:ext cx="8780016" cy="68580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085462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3E72188-FA48-5044-961B-B7C9F0501CC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5" y="-2"/>
            <a:ext cx="5260893" cy="685800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D15C9-EBC7-A949-ACA5-2F38B8DCE98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393227" y="-2"/>
            <a:ext cx="3384000" cy="338400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/>
            </a:pPr>
            <a:r>
              <a:rPr lang="en-US" dirty="0"/>
              <a:t>Click icon to insert photo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5884E18-154E-3643-986D-93C309E210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90443" y="3484491"/>
            <a:ext cx="3395662" cy="338400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/>
            </a:pPr>
            <a:r>
              <a:rPr lang="en-US" dirty="0"/>
              <a:t>Click icon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41891721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696D-4454-864F-8C77-E5D94C1619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162" y="549275"/>
            <a:ext cx="3433609" cy="94217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C531-1ECA-174B-AFC7-F2815E722F4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wrap="square"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6A4E5D6C-FE4E-5547-A367-93C8931E4D0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05164" y="0"/>
            <a:ext cx="4438835" cy="68580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1234209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3E72188-FA48-5044-961B-B7C9F0501CC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876" y="-2"/>
            <a:ext cx="4428000" cy="685800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D15C9-EBC7-A949-ACA5-2F38B8DCE98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09650" y="-2"/>
            <a:ext cx="4428000" cy="338400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/>
            </a:pPr>
            <a:r>
              <a:rPr lang="en-US" dirty="0"/>
              <a:t>Click icon to insert photo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5884E18-154E-3643-986D-93C309E210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06866" y="3484491"/>
            <a:ext cx="4428000" cy="338400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/>
            </a:pPr>
            <a:r>
              <a:rPr lang="en-US" dirty="0"/>
              <a:t>Click icon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17263737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696D-4454-864F-8C77-E5D94C1619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49" y="549275"/>
            <a:ext cx="7904163" cy="6842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C531-1ECA-174B-AFC7-F2815E722F4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wrap="square"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54832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E665-0FA3-A64C-B18B-639C1174E9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49" y="549275"/>
            <a:ext cx="7904163" cy="6842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98FA-A1C5-2041-9AF5-9A5DE6A948D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1" y="1781235"/>
            <a:ext cx="3774672" cy="3660777"/>
          </a:xfrm>
        </p:spPr>
        <p:txBody>
          <a:bodyPr wrap="square"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EA6B2-E626-204A-B12E-7AD7DAE9E39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40676" y="1781235"/>
            <a:ext cx="3774673" cy="3660777"/>
          </a:xfrm>
        </p:spPr>
        <p:txBody>
          <a:bodyPr wrap="square"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1912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696D-4454-864F-8C77-E5D94C1619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5713" y="908050"/>
            <a:ext cx="7206738" cy="6842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C531-1ECA-174B-AFC7-F2815E722F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5712" y="1785868"/>
            <a:ext cx="7206738" cy="4038462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81555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E665-0FA3-A64C-B18B-639C1174E9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1551" y="908050"/>
            <a:ext cx="7200900" cy="6842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98FA-A1C5-2041-9AF5-9A5DE6A948D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66004" y="1781235"/>
            <a:ext cx="3420000" cy="4043095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EA6B2-E626-204A-B12E-7AD7DAE9E39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40677" y="1781235"/>
            <a:ext cx="3420000" cy="4043095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6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696D-4454-864F-8C77-E5D94C1619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49" y="549275"/>
            <a:ext cx="7904163" cy="6842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C531-1ECA-174B-AFC7-F2815E722F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49" y="1785867"/>
            <a:ext cx="7904163" cy="4099543"/>
          </a:xfrm>
        </p:spPr>
        <p:txBody>
          <a:bodyPr wrap="square"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900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E665-0FA3-A64C-B18B-639C1174E9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49" y="549275"/>
            <a:ext cx="7904163" cy="6842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98FA-A1C5-2041-9AF5-9A5DE6A948D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1775930"/>
            <a:ext cx="3600000" cy="41378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5pPr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7A23D4-5643-9343-9BED-91A39E9B276F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935545" y="1785869"/>
            <a:ext cx="3600000" cy="41378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5pPr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54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3E72188-FA48-5044-961B-B7C9F0501CC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5278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176663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3E72188-FA48-5044-961B-B7C9F0501CC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16000" cy="65278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D15C9-EBC7-A949-ACA5-2F38B8DCE98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748337" y="-1"/>
            <a:ext cx="3384000" cy="320400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/>
            </a:pPr>
            <a:r>
              <a:rPr lang="en-US" dirty="0"/>
              <a:t>Click icon to insert photo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527F89C-5E29-384B-85F8-6FD29D91382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764212" y="3331343"/>
            <a:ext cx="3384000" cy="32040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/>
            </a:pPr>
            <a:r>
              <a:rPr lang="en-US" dirty="0"/>
              <a:t>Click icon to insert photo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0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696D-4454-864F-8C77-E5D94C1619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49" y="549275"/>
            <a:ext cx="7904163" cy="6842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C531-1ECA-174B-AFC7-F2815E722F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49" y="1785867"/>
            <a:ext cx="7904163" cy="3958227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181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E665-0FA3-A64C-B18B-639C1174E9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49" y="549275"/>
            <a:ext cx="7904163" cy="6842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98FA-A1C5-2041-9AF5-9A5DE6A948D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1" y="1781235"/>
            <a:ext cx="3600000" cy="4029361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EA6B2-E626-204A-B12E-7AD7DAE9E39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931869" y="1781235"/>
            <a:ext cx="3600000" cy="4029361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534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3E72188-FA48-5044-961B-B7C9F0501CC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26763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120992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jp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7EFBD-A17E-0346-9DFB-9AF445973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785868"/>
            <a:ext cx="7904163" cy="36110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9D635-17D5-E14C-A795-7E4A424D2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98595" y="6300439"/>
            <a:ext cx="873401" cy="190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C879A7C-ACFF-9743-9232-B25F81E2A560}" type="datetime1">
              <a:rPr lang="en-CA" smtClean="0"/>
              <a:t>22-Nov-2023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16B22-8D71-534F-9A77-9A7ECF235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7179" y="6300439"/>
            <a:ext cx="564045" cy="197306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|</a:t>
            </a:r>
            <a:fld id="{480B9B7E-F2E9-3646-9A0E-D65304B4FCD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164CC-AF7C-9B41-A01E-8DA48FEE0F36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-204932"/>
            <a:ext cx="0" cy="0"/>
          </a:xfrm>
          <a:prstGeom prst="rect">
            <a:avLst/>
          </a:prstGeom>
        </p:spPr>
      </p:pic>
      <p:sp>
        <p:nvSpPr>
          <p:cNvPr id="14" name="Title Placeholder 13">
            <a:extLst>
              <a:ext uri="{FF2B5EF4-FFF2-40B4-BE49-F238E27FC236}">
                <a16:creationId xmlns:a16="http://schemas.microsoft.com/office/drawing/2014/main" id="{A67195B9-169A-AF44-BA69-4AC023F4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49275"/>
            <a:ext cx="7886700" cy="6842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3F84FE75-D3D3-6F4B-A71F-518EBBDB2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49" y="6318195"/>
            <a:ext cx="5486401" cy="18826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320473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95" r:id="rId2"/>
    <p:sldLayoutId id="2147483672" r:id="rId3"/>
    <p:sldLayoutId id="2147483674" r:id="rId4"/>
    <p:sldLayoutId id="2147483677" r:id="rId5"/>
    <p:sldLayoutId id="2147483682" r:id="rId6"/>
  </p:sldLayoutIdLst>
  <p:hf hdr="0"/>
  <p:txStyles>
    <p:titleStyle>
      <a:lvl1pPr algn="l" defTabSz="685800" rtl="0" eaLnBrk="1" latinLnBrk="0" hangingPunct="1">
        <a:lnSpc>
          <a:spcPts val="4100"/>
        </a:lnSpc>
        <a:spcBef>
          <a:spcPct val="0"/>
        </a:spcBef>
        <a:buNone/>
        <a:defRPr sz="38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SzPct val="85000"/>
        <a:buFontTx/>
        <a:buNone/>
        <a:tabLst/>
        <a:defRPr sz="24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488950" indent="-174625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itchFamily="2" charset="2"/>
        <a:buChar char="§"/>
        <a:tabLst/>
        <a:defRPr sz="20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757238" indent="-134938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itchFamily="2" charset="2"/>
        <a:buChar char="§"/>
        <a:tabLst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023938" indent="-133350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itchFamily="2" charset="2"/>
        <a:buChar char="§"/>
        <a:tabLst/>
        <a:defRPr sz="16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246188" indent="-134938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itchFamily="2" charset="2"/>
        <a:buChar char="§"/>
        <a:tabLst/>
        <a:defRPr sz="14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46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pos="385">
          <p15:clr>
            <a:srgbClr val="F26B43"/>
          </p15:clr>
        </p15:guide>
        <p15:guide id="6" pos="5375">
          <p15:clr>
            <a:srgbClr val="F26B43"/>
          </p15:clr>
        </p15:guide>
        <p15:guide id="7" orient="horz" pos="777">
          <p15:clr>
            <a:srgbClr val="F26B43"/>
          </p15:clr>
        </p15:guide>
        <p15:guide id="8" orient="horz" pos="111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7EFBD-A17E-0346-9DFB-9AF445973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785868"/>
            <a:ext cx="7904163" cy="36110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9D635-17D5-E14C-A795-7E4A424D2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98595" y="5980842"/>
            <a:ext cx="873401" cy="190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C879A7C-ACFF-9743-9232-B25F81E2A560}" type="datetime1">
              <a:rPr lang="en-CA" smtClean="0"/>
              <a:t>22-Nov-2023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16B22-8D71-534F-9A77-9A7ECF235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7179" y="5980842"/>
            <a:ext cx="564045" cy="197306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|</a:t>
            </a:r>
            <a:fld id="{480B9B7E-F2E9-3646-9A0E-D65304B4FCD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164CC-AF7C-9B41-A01E-8DA48FEE0F3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-204932"/>
            <a:ext cx="0" cy="0"/>
          </a:xfrm>
          <a:prstGeom prst="rect">
            <a:avLst/>
          </a:prstGeom>
        </p:spPr>
      </p:pic>
      <p:sp>
        <p:nvSpPr>
          <p:cNvPr id="14" name="Title Placeholder 13">
            <a:extLst>
              <a:ext uri="{FF2B5EF4-FFF2-40B4-BE49-F238E27FC236}">
                <a16:creationId xmlns:a16="http://schemas.microsoft.com/office/drawing/2014/main" id="{A67195B9-169A-AF44-BA69-4AC023F4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96" y="554977"/>
            <a:ext cx="7886700" cy="65863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3F84FE75-D3D3-6F4B-A71F-518EBBDB2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49" y="5998598"/>
            <a:ext cx="5486401" cy="18826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428189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</p:sldLayoutIdLst>
  <p:hf hdr="0"/>
  <p:txStyles>
    <p:titleStyle>
      <a:lvl1pPr algn="l" defTabSz="685800" rtl="0" eaLnBrk="1" latinLnBrk="0" hangingPunct="1">
        <a:lnSpc>
          <a:spcPts val="4100"/>
        </a:lnSpc>
        <a:spcBef>
          <a:spcPct val="0"/>
        </a:spcBef>
        <a:buNone/>
        <a:defRPr sz="3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SzPct val="85000"/>
        <a:buFontTx/>
        <a:buNone/>
        <a:tabLst/>
        <a:defRPr sz="24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488950" indent="-174625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itchFamily="2" charset="2"/>
        <a:buChar char="§"/>
        <a:tabLst/>
        <a:defRPr sz="20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757238" indent="-134938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itchFamily="2" charset="2"/>
        <a:buChar char="§"/>
        <a:tabLst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023938" indent="-133350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itchFamily="2" charset="2"/>
        <a:buChar char="§"/>
        <a:tabLst/>
        <a:defRPr sz="16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246188" indent="-134938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itchFamily="2" charset="2"/>
        <a:buChar char="§"/>
        <a:tabLst/>
        <a:defRPr sz="14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orient="horz" pos="3861" userDrawn="1">
          <p15:clr>
            <a:srgbClr val="F26B43"/>
          </p15:clr>
        </p15:guide>
        <p15:guide id="5" pos="385" userDrawn="1">
          <p15:clr>
            <a:srgbClr val="F26B43"/>
          </p15:clr>
        </p15:guide>
        <p15:guide id="6" pos="5375" userDrawn="1">
          <p15:clr>
            <a:srgbClr val="F26B43"/>
          </p15:clr>
        </p15:guide>
        <p15:guide id="7" orient="horz" pos="777" userDrawn="1">
          <p15:clr>
            <a:srgbClr val="F26B43"/>
          </p15:clr>
        </p15:guide>
        <p15:guide id="8" orient="horz" pos="111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7EFBD-A17E-0346-9DFB-9AF445973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785868"/>
            <a:ext cx="7904163" cy="36110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9D635-17D5-E14C-A795-7E4A424D2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98595" y="5980842"/>
            <a:ext cx="873401" cy="190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C879A7C-ACFF-9743-9232-B25F81E2A560}" type="datetime1">
              <a:rPr lang="en-CA" smtClean="0"/>
              <a:t>22-Nov-2023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16B22-8D71-534F-9A77-9A7ECF235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7179" y="5980842"/>
            <a:ext cx="564045" cy="197306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|</a:t>
            </a:r>
            <a:fld id="{480B9B7E-F2E9-3646-9A0E-D65304B4FCD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164CC-AF7C-9B41-A01E-8DA48FEE0F3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-204932"/>
            <a:ext cx="0" cy="0"/>
          </a:xfrm>
          <a:prstGeom prst="rect">
            <a:avLst/>
          </a:prstGeom>
        </p:spPr>
      </p:pic>
      <p:sp>
        <p:nvSpPr>
          <p:cNvPr id="14" name="Title Placeholder 13">
            <a:extLst>
              <a:ext uri="{FF2B5EF4-FFF2-40B4-BE49-F238E27FC236}">
                <a16:creationId xmlns:a16="http://schemas.microsoft.com/office/drawing/2014/main" id="{A67195B9-169A-AF44-BA69-4AC023F4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574855"/>
            <a:ext cx="7886700" cy="65863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3F84FE75-D3D3-6F4B-A71F-518EBBDB2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49" y="5998598"/>
            <a:ext cx="5486401" cy="18826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38318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</p:sldLayoutIdLst>
  <p:hf hdr="0"/>
  <p:txStyles>
    <p:titleStyle>
      <a:lvl1pPr algn="l" defTabSz="685800" rtl="0" eaLnBrk="1" latinLnBrk="0" hangingPunct="1">
        <a:lnSpc>
          <a:spcPts val="4100"/>
        </a:lnSpc>
        <a:spcBef>
          <a:spcPct val="0"/>
        </a:spcBef>
        <a:buNone/>
        <a:defRPr sz="36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SzPct val="85000"/>
        <a:buFontTx/>
        <a:buNone/>
        <a:tabLst/>
        <a:defRPr sz="24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488950" indent="-174625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itchFamily="2" charset="2"/>
        <a:buChar char="§"/>
        <a:tabLst/>
        <a:defRPr sz="20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757238" indent="-134938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itchFamily="2" charset="2"/>
        <a:buChar char="§"/>
        <a:tabLst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023938" indent="-133350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itchFamily="2" charset="2"/>
        <a:buChar char="§"/>
        <a:tabLst/>
        <a:defRPr sz="16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246188" indent="-134938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itchFamily="2" charset="2"/>
        <a:buChar char="§"/>
        <a:tabLst/>
        <a:defRPr sz="14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orient="horz" pos="3861" userDrawn="1">
          <p15:clr>
            <a:srgbClr val="F26B43"/>
          </p15:clr>
        </p15:guide>
        <p15:guide id="5" pos="385" userDrawn="1">
          <p15:clr>
            <a:srgbClr val="F26B43"/>
          </p15:clr>
        </p15:guide>
        <p15:guide id="6" pos="5375" userDrawn="1">
          <p15:clr>
            <a:srgbClr val="F26B43"/>
          </p15:clr>
        </p15:guide>
        <p15:guide id="7" orient="horz" pos="777" userDrawn="1">
          <p15:clr>
            <a:srgbClr val="F26B43"/>
          </p15:clr>
        </p15:guide>
        <p15:guide id="8" orient="horz" pos="1117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7EFBD-A17E-0346-9DFB-9AF445973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2" y="1785868"/>
            <a:ext cx="7740650" cy="36110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9D635-17D5-E14C-A795-7E4A424D2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98595" y="6291563"/>
            <a:ext cx="873401" cy="190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C879A7C-ACFF-9743-9232-B25F81E2A560}" type="datetime1">
              <a:rPr lang="en-CA" smtClean="0"/>
              <a:t>22-Nov-2023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16B22-8D71-534F-9A77-9A7ECF235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7179" y="6291563"/>
            <a:ext cx="564045" cy="197306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|</a:t>
            </a:r>
            <a:fld id="{480B9B7E-F2E9-3646-9A0E-D65304B4FCD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164CC-AF7C-9B41-A01E-8DA48FEE0F3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-204932"/>
            <a:ext cx="0" cy="0"/>
          </a:xfrm>
          <a:prstGeom prst="rect">
            <a:avLst/>
          </a:prstGeom>
        </p:spPr>
      </p:pic>
      <p:sp>
        <p:nvSpPr>
          <p:cNvPr id="14" name="Title Placeholder 13">
            <a:extLst>
              <a:ext uri="{FF2B5EF4-FFF2-40B4-BE49-F238E27FC236}">
                <a16:creationId xmlns:a16="http://schemas.microsoft.com/office/drawing/2014/main" id="{A67195B9-169A-AF44-BA69-4AC023F4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3" y="574855"/>
            <a:ext cx="7740650" cy="65863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3F84FE75-D3D3-6F4B-A71F-518EBBDB2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7325" y="6309319"/>
            <a:ext cx="5486401" cy="18826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48070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</p:sldLayoutIdLst>
  <p:hf hdr="0"/>
  <p:txStyles>
    <p:titleStyle>
      <a:lvl1pPr algn="l" defTabSz="685800" rtl="0" eaLnBrk="1" latinLnBrk="0" hangingPunct="1">
        <a:lnSpc>
          <a:spcPts val="4100"/>
        </a:lnSpc>
        <a:spcBef>
          <a:spcPct val="0"/>
        </a:spcBef>
        <a:buNone/>
        <a:defRPr sz="36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SzPct val="85000"/>
        <a:buFontTx/>
        <a:buNone/>
        <a:tabLst/>
        <a:defRPr sz="24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488950" indent="-174625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itchFamily="2" charset="2"/>
        <a:buChar char="§"/>
        <a:tabLst/>
        <a:defRPr sz="20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757238" indent="-134938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itchFamily="2" charset="2"/>
        <a:buChar char="§"/>
        <a:tabLst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023938" indent="-133350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itchFamily="2" charset="2"/>
        <a:buChar char="§"/>
        <a:tabLst/>
        <a:defRPr sz="16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246188" indent="-134938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itchFamily="2" charset="2"/>
        <a:buChar char="§"/>
        <a:tabLst/>
        <a:defRPr sz="14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  <p15:guide id="5" pos="499" userDrawn="1">
          <p15:clr>
            <a:srgbClr val="F26B43"/>
          </p15:clr>
        </p15:guide>
        <p15:guide id="6" pos="5375" userDrawn="1">
          <p15:clr>
            <a:srgbClr val="F26B43"/>
          </p15:clr>
        </p15:guide>
        <p15:guide id="7" orient="horz" pos="777" userDrawn="1">
          <p15:clr>
            <a:srgbClr val="F26B43"/>
          </p15:clr>
        </p15:guide>
        <p15:guide id="8" orient="horz" pos="1117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7EFBD-A17E-0346-9DFB-9AF445973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188" y="1785868"/>
            <a:ext cx="7740650" cy="41577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9D635-17D5-E14C-A795-7E4A424D2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29919" y="6308725"/>
            <a:ext cx="873401" cy="17370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C879A7C-ACFF-9743-9232-B25F81E2A560}" type="datetime1">
              <a:rPr lang="en-CA" smtClean="0"/>
              <a:t>22-Nov-2023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16B22-8D71-534F-9A77-9A7ECF235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98503" y="6315163"/>
            <a:ext cx="564045" cy="173705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|</a:t>
            </a:r>
            <a:fld id="{480B9B7E-F2E9-3646-9A0E-D65304B4FCD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164CC-AF7C-9B41-A01E-8DA48FEE0F3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-204932"/>
            <a:ext cx="0" cy="0"/>
          </a:xfrm>
          <a:prstGeom prst="rect">
            <a:avLst/>
          </a:prstGeom>
        </p:spPr>
      </p:pic>
      <p:sp>
        <p:nvSpPr>
          <p:cNvPr id="14" name="Title Placeholder 13">
            <a:extLst>
              <a:ext uri="{FF2B5EF4-FFF2-40B4-BE49-F238E27FC236}">
                <a16:creationId xmlns:a16="http://schemas.microsoft.com/office/drawing/2014/main" id="{A67195B9-169A-AF44-BA69-4AC023F4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9" y="557099"/>
            <a:ext cx="7740650" cy="65863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3F84FE75-D3D3-6F4B-A71F-518EBBDB2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1188" y="6308725"/>
            <a:ext cx="5486401" cy="18826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401277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</p:sldLayoutIdLst>
  <p:hf hdr="0"/>
  <p:txStyles>
    <p:titleStyle>
      <a:lvl1pPr algn="l" defTabSz="685800" rtl="0" eaLnBrk="1" latinLnBrk="0" hangingPunct="1">
        <a:lnSpc>
          <a:spcPts val="4100"/>
        </a:lnSpc>
        <a:spcBef>
          <a:spcPct val="0"/>
        </a:spcBef>
        <a:buNone/>
        <a:defRPr sz="36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SzPct val="85000"/>
        <a:buFontTx/>
        <a:buNone/>
        <a:tabLst/>
        <a:defRPr sz="24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488950" indent="-174625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itchFamily="2" charset="2"/>
        <a:buChar char="§"/>
        <a:tabLst/>
        <a:defRPr sz="20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757238" indent="-134938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itchFamily="2" charset="2"/>
        <a:buChar char="§"/>
        <a:tabLst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023938" indent="-133350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itchFamily="2" charset="2"/>
        <a:buChar char="§"/>
        <a:tabLst/>
        <a:defRPr sz="16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246188" indent="-134938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itchFamily="2" charset="2"/>
        <a:buChar char="§"/>
        <a:tabLst/>
        <a:defRPr sz="14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  <p15:guide id="5" pos="385" userDrawn="1">
          <p15:clr>
            <a:srgbClr val="F26B43"/>
          </p15:clr>
        </p15:guide>
        <p15:guide id="6" pos="5261" userDrawn="1">
          <p15:clr>
            <a:srgbClr val="F26B43"/>
          </p15:clr>
        </p15:guide>
        <p15:guide id="7" orient="horz" pos="777" userDrawn="1">
          <p15:clr>
            <a:srgbClr val="F26B43"/>
          </p15:clr>
        </p15:guide>
        <p15:guide id="8" orient="horz" pos="1117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7EFBD-A17E-0346-9DFB-9AF445973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62" y="1785868"/>
            <a:ext cx="3433609" cy="43397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9D635-17D5-E14C-A795-7E4A424D2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98595" y="6319352"/>
            <a:ext cx="873401" cy="190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C879A7C-ACFF-9743-9232-B25F81E2A560}" type="datetime1">
              <a:rPr lang="en-CA" smtClean="0"/>
              <a:t>22-Nov-2023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16B22-8D71-534F-9A77-9A7ECF235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7179" y="6315757"/>
            <a:ext cx="564045" cy="173112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|</a:t>
            </a:r>
            <a:fld id="{480B9B7E-F2E9-3646-9A0E-D65304B4FCD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164CC-AF7C-9B41-A01E-8DA48FEE0F3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-204932"/>
            <a:ext cx="0" cy="0"/>
          </a:xfrm>
          <a:prstGeom prst="rect">
            <a:avLst/>
          </a:prstGeom>
        </p:spPr>
      </p:pic>
      <p:sp>
        <p:nvSpPr>
          <p:cNvPr id="14" name="Title Placeholder 13">
            <a:extLst>
              <a:ext uri="{FF2B5EF4-FFF2-40B4-BE49-F238E27FC236}">
                <a16:creationId xmlns:a16="http://schemas.microsoft.com/office/drawing/2014/main" id="{A67195B9-169A-AF44-BA69-4AC023F4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4" y="548221"/>
            <a:ext cx="3433608" cy="102728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title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3F84FE75-D3D3-6F4B-A71F-518EBBDB2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7326" y="6309319"/>
            <a:ext cx="3428446" cy="17311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2328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2" r:id="rId2"/>
  </p:sldLayoutIdLst>
  <p:hf hdr="0"/>
  <p:txStyles>
    <p:titleStyle>
      <a:lvl1pPr algn="l" defTabSz="685800" rtl="0" eaLnBrk="1" latinLnBrk="0" hangingPunct="1">
        <a:lnSpc>
          <a:spcPts val="3700"/>
        </a:lnSpc>
        <a:spcBef>
          <a:spcPct val="0"/>
        </a:spcBef>
        <a:buNone/>
        <a:defRPr sz="36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SzPct val="85000"/>
        <a:buFontTx/>
        <a:buNone/>
        <a:tabLst/>
        <a:defRPr sz="24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488950" indent="-174625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itchFamily="2" charset="2"/>
        <a:buChar char="§"/>
        <a:tabLst/>
        <a:defRPr sz="20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757238" indent="-134938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itchFamily="2" charset="2"/>
        <a:buChar char="§"/>
        <a:tabLst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023938" indent="-133350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itchFamily="2" charset="2"/>
        <a:buChar char="§"/>
        <a:tabLst/>
        <a:defRPr sz="16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246188" indent="-134938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itchFamily="2" charset="2"/>
        <a:buChar char="§"/>
        <a:tabLst/>
        <a:defRPr sz="14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  <p15:guide id="5" pos="499" userDrawn="1">
          <p15:clr>
            <a:srgbClr val="F26B43"/>
          </p15:clr>
        </p15:guide>
        <p15:guide id="6" pos="5375" userDrawn="1">
          <p15:clr>
            <a:srgbClr val="F26B43"/>
          </p15:clr>
        </p15:guide>
        <p15:guide id="7" orient="horz" pos="777" userDrawn="1">
          <p15:clr>
            <a:srgbClr val="F26B43"/>
          </p15:clr>
        </p15:guide>
        <p15:guide id="8" orient="horz" pos="1117" userDrawn="1">
          <p15:clr>
            <a:srgbClr val="F26B43"/>
          </p15:clr>
        </p15:guide>
        <p15:guide id="9" pos="2653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7EFBD-A17E-0346-9DFB-9AF445973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785868"/>
            <a:ext cx="7904163" cy="36110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9D635-17D5-E14C-A795-7E4A424D2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01947" y="5794408"/>
            <a:ext cx="873401" cy="190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C879A7C-ACFF-9743-9232-B25F81E2A560}" type="datetime1">
              <a:rPr lang="en-CA" smtClean="0"/>
              <a:t>22-Nov-2023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16B22-8D71-534F-9A77-9A7ECF235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70531" y="5794408"/>
            <a:ext cx="564045" cy="197306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|</a:t>
            </a:r>
            <a:fld id="{480B9B7E-F2E9-3646-9A0E-D65304B4FCD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164CC-AF7C-9B41-A01E-8DA48FEE0F3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-204932"/>
            <a:ext cx="0" cy="0"/>
          </a:xfrm>
          <a:prstGeom prst="rect">
            <a:avLst/>
          </a:prstGeom>
        </p:spPr>
      </p:pic>
      <p:sp>
        <p:nvSpPr>
          <p:cNvPr id="14" name="Title Placeholder 13">
            <a:extLst>
              <a:ext uri="{FF2B5EF4-FFF2-40B4-BE49-F238E27FC236}">
                <a16:creationId xmlns:a16="http://schemas.microsoft.com/office/drawing/2014/main" id="{A67195B9-169A-AF44-BA69-4AC023F4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574855"/>
            <a:ext cx="7886700" cy="65863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3F84FE75-D3D3-6F4B-A71F-518EBBDB2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49" y="5812164"/>
            <a:ext cx="5486401" cy="18826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346343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hdr="0"/>
  <p:txStyles>
    <p:titleStyle>
      <a:lvl1pPr algn="l" defTabSz="685800" rtl="0" eaLnBrk="1" latinLnBrk="0" hangingPunct="1">
        <a:lnSpc>
          <a:spcPts val="41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SzPct val="85000"/>
        <a:buFontTx/>
        <a:buNone/>
        <a:tabLst/>
        <a:defRPr sz="24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488950" indent="-174625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itchFamily="2" charset="2"/>
        <a:buChar char="§"/>
        <a:tabLst/>
        <a:defRPr sz="20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757238" indent="-134938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itchFamily="2" charset="2"/>
        <a:buChar char="§"/>
        <a:tabLst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023938" indent="-133350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itchFamily="2" charset="2"/>
        <a:buChar char="§"/>
        <a:tabLst/>
        <a:defRPr sz="16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246188" indent="-134938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itchFamily="2" charset="2"/>
        <a:buChar char="§"/>
        <a:tabLst/>
        <a:defRPr sz="14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orient="horz" pos="3861" userDrawn="1">
          <p15:clr>
            <a:srgbClr val="F26B43"/>
          </p15:clr>
        </p15:guide>
        <p15:guide id="5" pos="385" userDrawn="1">
          <p15:clr>
            <a:srgbClr val="F26B43"/>
          </p15:clr>
        </p15:guide>
        <p15:guide id="6" pos="5375" userDrawn="1">
          <p15:clr>
            <a:srgbClr val="F26B43"/>
          </p15:clr>
        </p15:guide>
        <p15:guide id="7" orient="horz" pos="777" userDrawn="1">
          <p15:clr>
            <a:srgbClr val="F26B43"/>
          </p15:clr>
        </p15:guide>
        <p15:guide id="8" orient="horz" pos="1117" userDrawn="1">
          <p15:clr>
            <a:srgbClr val="F26B43"/>
          </p15:clr>
        </p15:guide>
        <p15:guide id="9" orient="horz" pos="3748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7EFBD-A17E-0346-9DFB-9AF445973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712" y="1785868"/>
            <a:ext cx="7206738" cy="39047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9D635-17D5-E14C-A795-7E4A424D2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61239" y="6078495"/>
            <a:ext cx="873401" cy="190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C879A7C-ACFF-9743-9232-B25F81E2A560}" type="datetime1">
              <a:rPr lang="en-CA" smtClean="0"/>
              <a:t>22-Nov-2023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16B22-8D71-534F-9A77-9A7ECF235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9823" y="6078495"/>
            <a:ext cx="564045" cy="197306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|</a:t>
            </a:r>
            <a:fld id="{480B9B7E-F2E9-3646-9A0E-D65304B4FCD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164CC-AF7C-9B41-A01E-8DA48FEE0F3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-204932"/>
            <a:ext cx="0" cy="0"/>
          </a:xfrm>
          <a:prstGeom prst="rect">
            <a:avLst/>
          </a:prstGeom>
        </p:spPr>
      </p:pic>
      <p:sp>
        <p:nvSpPr>
          <p:cNvPr id="14" name="Title Placeholder 13">
            <a:extLst>
              <a:ext uri="{FF2B5EF4-FFF2-40B4-BE49-F238E27FC236}">
                <a16:creationId xmlns:a16="http://schemas.microsoft.com/office/drawing/2014/main" id="{A67195B9-169A-AF44-BA69-4AC023F4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12" y="908050"/>
            <a:ext cx="7206738" cy="63615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3F84FE75-D3D3-6F4B-A71F-518EBBDB2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7126" y="6096251"/>
            <a:ext cx="5486401" cy="18826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422305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</p:sldLayoutIdLst>
  <p:hf hdr="0"/>
  <p:txStyles>
    <p:titleStyle>
      <a:lvl1pPr algn="l" defTabSz="685800" rtl="0" eaLnBrk="1" latinLnBrk="0" hangingPunct="1">
        <a:lnSpc>
          <a:spcPts val="4100"/>
        </a:lnSpc>
        <a:spcBef>
          <a:spcPct val="0"/>
        </a:spcBef>
        <a:buNone/>
        <a:defRPr sz="36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SzPct val="85000"/>
        <a:buFontTx/>
        <a:buNone/>
        <a:tabLst/>
        <a:defRPr sz="24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488950" indent="-174625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itchFamily="2" charset="2"/>
        <a:buChar char="§"/>
        <a:tabLst/>
        <a:defRPr sz="20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757238" indent="-134938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itchFamily="2" charset="2"/>
        <a:buChar char="§"/>
        <a:tabLst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023938" indent="-133350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itchFamily="2" charset="2"/>
        <a:buChar char="§"/>
        <a:tabLst/>
        <a:defRPr sz="16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246188" indent="-134938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itchFamily="2" charset="2"/>
        <a:buChar char="§"/>
        <a:tabLst/>
        <a:defRPr sz="14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572" userDrawn="1">
          <p15:clr>
            <a:srgbClr val="F26B43"/>
          </p15:clr>
        </p15:guide>
        <p15:guide id="4" orient="horz" pos="3952" userDrawn="1">
          <p15:clr>
            <a:srgbClr val="F26B43"/>
          </p15:clr>
        </p15:guide>
        <p15:guide id="5" pos="612" userDrawn="1">
          <p15:clr>
            <a:srgbClr val="F26B43"/>
          </p15:clr>
        </p15:guide>
        <p15:guide id="6" pos="5148" userDrawn="1">
          <p15:clr>
            <a:srgbClr val="F26B43"/>
          </p15:clr>
        </p15:guide>
        <p15:guide id="8" orient="horz" pos="1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cstats.shinyapps.io/popApp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973504-EC96-8641-A360-3733B5893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analysis in r – part II: </a:t>
            </a:r>
            <a:br>
              <a:rPr lang="en-US" dirty="0" smtClean="0"/>
            </a:br>
            <a:r>
              <a:rPr lang="en-US" dirty="0" smtClean="0"/>
              <a:t>Descriptive tables, statistical tests &amp;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83023"/>
            <a:ext cx="7904163" cy="684213"/>
          </a:xfrm>
        </p:spPr>
        <p:txBody>
          <a:bodyPr/>
          <a:lstStyle/>
          <a:p>
            <a:r>
              <a:rPr lang="en-CA" dirty="0" smtClean="0"/>
              <a:t>Canadian Community health survey – data dictionary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306" y="1704686"/>
            <a:ext cx="8520424" cy="4502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02327" y="4837315"/>
            <a:ext cx="2554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Content – The text label for each of the response categories.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60399" y="6015980"/>
            <a:ext cx="260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Code – The numerical value associated with each category.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01466" y="3396165"/>
            <a:ext cx="3057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Sample – The unweighted frequency on the file of respondents with each response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025583" y="6034451"/>
            <a:ext cx="3057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 Population – The weighted frequency for the response.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302327" y="4572000"/>
            <a:ext cx="280914" cy="16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387338" y="5338957"/>
            <a:ext cx="280914" cy="28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979659" y="5620248"/>
            <a:ext cx="474878" cy="395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523348" y="3857830"/>
            <a:ext cx="323271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293676" y="5531085"/>
            <a:ext cx="474878" cy="395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04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302918"/>
            <a:ext cx="7904163" cy="684213"/>
          </a:xfrm>
        </p:spPr>
        <p:txBody>
          <a:bodyPr/>
          <a:lstStyle/>
          <a:p>
            <a:pPr algn="ctr"/>
            <a:r>
              <a:rPr lang="en-CA" b="1" dirty="0" smtClean="0"/>
              <a:t>Preparing your dataset </a:t>
            </a:r>
            <a:br>
              <a:rPr lang="en-CA" b="1" dirty="0" smtClean="0"/>
            </a:br>
            <a:r>
              <a:rPr lang="en-CA" b="1" dirty="0" smtClean="0"/>
              <a:t>for analysis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6628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Recoding variables as factors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389" y="1737175"/>
            <a:ext cx="7904163" cy="40995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Logistic </a:t>
            </a:r>
            <a:r>
              <a:rPr lang="en-US" dirty="0"/>
              <a:t>regression is often used to model relationships between categorical predictors (independent variables) and binary outcomes (dependent </a:t>
            </a:r>
            <a:r>
              <a:rPr lang="en-US" dirty="0" smtClean="0"/>
              <a:t>variables)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/>
              <a:t>factors for categorical predictors is </a:t>
            </a:r>
            <a:r>
              <a:rPr lang="en-US" dirty="0" smtClean="0"/>
              <a:t>good </a:t>
            </a:r>
            <a:r>
              <a:rPr lang="en-US" dirty="0"/>
              <a:t>practice because it avoids potential misinterpretations and ensures that the model correctly handles categorical </a:t>
            </a:r>
            <a:r>
              <a:rPr lang="en-US" dirty="0" smtClean="0"/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you use integers to represent categories, the model may interpret the numeric values as if they have a meaningful order, which may not be the case for categorical </a:t>
            </a:r>
            <a:r>
              <a:rPr lang="en-US" dirty="0" smtClean="0"/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531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Recoding variables as factors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389" y="1510294"/>
            <a:ext cx="7904163" cy="40995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Before being used in your analysis, </a:t>
            </a:r>
            <a:r>
              <a:rPr lang="en-CA" dirty="0" smtClean="0"/>
              <a:t>categorical variables </a:t>
            </a:r>
            <a:r>
              <a:rPr lang="en-CA" dirty="0"/>
              <a:t>must be recoded as a factor – failure to do so may result in incorrect modelling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26" y="2714039"/>
            <a:ext cx="8356294" cy="35489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41118" y="3713967"/>
            <a:ext cx="388307" cy="2549048"/>
          </a:xfrm>
          <a:prstGeom prst="rect">
            <a:avLst/>
          </a:prstGeom>
          <a:noFill/>
          <a:ln w="38100">
            <a:solidFill>
              <a:srgbClr val="B683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37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84118"/>
            <a:ext cx="7904163" cy="684213"/>
          </a:xfrm>
        </p:spPr>
        <p:txBody>
          <a:bodyPr/>
          <a:lstStyle/>
          <a:p>
            <a:r>
              <a:rPr lang="en-CA" dirty="0" smtClean="0"/>
              <a:t>Recoding variables as factors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3814"/>
          <a:stretch/>
        </p:blipFill>
        <p:spPr>
          <a:xfrm>
            <a:off x="390681" y="3311977"/>
            <a:ext cx="8398923" cy="9460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6634" y="3872437"/>
            <a:ext cx="13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30DC4D"/>
                </a:solidFill>
              </a:rPr>
              <a:t>Data frame</a:t>
            </a:r>
            <a:endParaRPr lang="en-CA" dirty="0">
              <a:solidFill>
                <a:srgbClr val="30DC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4417" y="3311977"/>
            <a:ext cx="253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rgbClr val="E123BD"/>
                </a:solidFill>
              </a:rPr>
              <a:t>Variable to recode</a:t>
            </a:r>
            <a:endParaRPr lang="en-CA" dirty="0">
              <a:solidFill>
                <a:srgbClr val="E123BD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63073" y="3864866"/>
            <a:ext cx="0" cy="300038"/>
          </a:xfrm>
          <a:prstGeom prst="straightConnector1">
            <a:avLst/>
          </a:prstGeom>
          <a:ln w="38100">
            <a:solidFill>
              <a:srgbClr val="30DC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89104" y="3355818"/>
            <a:ext cx="0" cy="326798"/>
          </a:xfrm>
          <a:prstGeom prst="straightConnector1">
            <a:avLst/>
          </a:prstGeom>
          <a:ln w="38100">
            <a:solidFill>
              <a:srgbClr val="E123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45747" y="3233445"/>
            <a:ext cx="342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9388D8"/>
                </a:solidFill>
              </a:rPr>
              <a:t>The levels (integers) representing the data</a:t>
            </a:r>
            <a:endParaRPr lang="en-CA" dirty="0">
              <a:solidFill>
                <a:srgbClr val="9388D8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71778" y="3619457"/>
            <a:ext cx="3042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The labels to be assigned to each level (integer)</a:t>
            </a:r>
            <a:endParaRPr lang="en-CA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454224" y="3902730"/>
            <a:ext cx="701458" cy="0"/>
          </a:xfrm>
          <a:prstGeom prst="straightConnector1">
            <a:avLst/>
          </a:prstGeom>
          <a:ln w="28575">
            <a:solidFill>
              <a:srgbClr val="9388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437589" y="4057103"/>
            <a:ext cx="430855" cy="0"/>
          </a:xfrm>
          <a:prstGeom prst="straightConnector1">
            <a:avLst/>
          </a:prstGeom>
          <a:ln w="28575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89" y="4814887"/>
            <a:ext cx="7486650" cy="88582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234271" y="5516046"/>
            <a:ext cx="84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rgbClr val="9388D8"/>
                </a:solidFill>
              </a:rPr>
              <a:t>levels</a:t>
            </a:r>
            <a:endParaRPr lang="en-CA" dirty="0">
              <a:solidFill>
                <a:srgbClr val="9388D8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77430" y="4814887"/>
            <a:ext cx="1045924" cy="1222658"/>
          </a:xfrm>
          <a:prstGeom prst="rect">
            <a:avLst/>
          </a:prstGeom>
          <a:noFill/>
          <a:ln w="28575">
            <a:solidFill>
              <a:srgbClr val="938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/>
          <p:cNvSpPr txBox="1"/>
          <p:nvPr/>
        </p:nvSpPr>
        <p:spPr>
          <a:xfrm>
            <a:off x="914489" y="5499797"/>
            <a:ext cx="88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C000"/>
                </a:solidFill>
              </a:rPr>
              <a:t>labels</a:t>
            </a:r>
            <a:endParaRPr lang="en-CA" dirty="0">
              <a:solidFill>
                <a:srgbClr val="FFC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2665" y="4783572"/>
            <a:ext cx="1647488" cy="1222658"/>
          </a:xfrm>
          <a:prstGeom prst="rect">
            <a:avLst/>
          </a:prstGeom>
          <a:noFill/>
          <a:ln w="285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721" y="1375719"/>
            <a:ext cx="6955006" cy="174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Creating a survey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7" y="1689738"/>
            <a:ext cx="7904163" cy="8883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We can use the </a:t>
            </a:r>
            <a:r>
              <a:rPr lang="en-CA" i="1" dirty="0" err="1" smtClean="0"/>
              <a:t>as_survey_design</a:t>
            </a:r>
            <a:r>
              <a:rPr lang="en-CA" i="1" dirty="0" smtClean="0"/>
              <a:t>() </a:t>
            </a:r>
            <a:r>
              <a:rPr lang="en-CA" dirty="0" smtClean="0"/>
              <a:t>function from the </a:t>
            </a:r>
            <a:r>
              <a:rPr lang="en-CA" i="1" dirty="0" smtClean="0"/>
              <a:t>survey</a:t>
            </a:r>
            <a:r>
              <a:rPr lang="en-CA" dirty="0" smtClean="0"/>
              <a:t> package in R to create a survey design object from a dataset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48" y="2915297"/>
            <a:ext cx="7904163" cy="8883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5000"/>
              <a:buFontTx/>
              <a:buNone/>
              <a:tabLst/>
              <a:defRPr sz="24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88950" indent="-17462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85000"/>
              <a:buFont typeface="Wingdings" pitchFamily="2" charset="2"/>
              <a:buChar char="§"/>
              <a:tabLst/>
              <a:defRPr sz="20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757238" indent="-1349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85000"/>
              <a:buFont typeface="Wingdings" pitchFamily="2" charset="2"/>
              <a:buChar char="§"/>
              <a:tabLst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023938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85000"/>
              <a:buFont typeface="Wingdings" pitchFamily="2" charset="2"/>
              <a:buChar char="§"/>
              <a:tabLst/>
              <a:defRPr sz="16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246188" indent="-1349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85000"/>
              <a:buFont typeface="Wingdings" pitchFamily="2" charset="2"/>
              <a:buChar char="§"/>
              <a:tabLst/>
              <a:defRPr sz="14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The </a:t>
            </a:r>
            <a:r>
              <a:rPr lang="en-CA" i="1" dirty="0" err="1" smtClean="0"/>
              <a:t>as_survey_design</a:t>
            </a:r>
            <a:r>
              <a:rPr lang="en-CA" i="1" dirty="0" smtClean="0"/>
              <a:t>() </a:t>
            </a:r>
            <a:r>
              <a:rPr lang="en-CA" dirty="0" smtClean="0"/>
              <a:t>function allows you to specify the following survey sampling design features:</a:t>
            </a:r>
          </a:p>
          <a:p>
            <a:pPr marL="831850" lvl="1" indent="-342900">
              <a:buFont typeface="Arial" panose="020B0604020202020204" pitchFamily="34" charset="0"/>
              <a:buChar char="•"/>
            </a:pPr>
            <a:r>
              <a:rPr lang="en-CA" dirty="0" smtClean="0"/>
              <a:t>Strata: subpopulations or groups within the overall population that share similar characteristics or attributes </a:t>
            </a:r>
          </a:p>
          <a:p>
            <a:pPr marL="831850" lvl="1" indent="-34290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831850" lvl="1" indent="-342900">
              <a:buFont typeface="Arial" panose="020B0604020202020204" pitchFamily="34" charset="0"/>
              <a:buChar char="•"/>
            </a:pPr>
            <a:r>
              <a:rPr lang="en-CA" dirty="0" smtClean="0"/>
              <a:t>Cluster: groups or units that used in the sampling process to help streamline the data collection processes </a:t>
            </a:r>
          </a:p>
          <a:p>
            <a:pPr marL="831850" lvl="1" indent="-34290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831850" lvl="1" indent="-342900">
              <a:buFont typeface="Arial" panose="020B0604020202020204" pitchFamily="34" charset="0"/>
              <a:buChar char="•"/>
            </a:pPr>
            <a:r>
              <a:rPr lang="en-CA" dirty="0" smtClean="0"/>
              <a:t>Weights: used to obtain population level estimates from the survey sample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98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019" y="310611"/>
            <a:ext cx="7904163" cy="684213"/>
          </a:xfrm>
        </p:spPr>
        <p:txBody>
          <a:bodyPr/>
          <a:lstStyle/>
          <a:p>
            <a:r>
              <a:rPr lang="en-CA" dirty="0" smtClean="0"/>
              <a:t>Creating a survey design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529" y="4840313"/>
            <a:ext cx="6323224" cy="13779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019" y="1070909"/>
            <a:ext cx="84589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 smtClean="0"/>
              <a:t>survey_design</a:t>
            </a:r>
            <a:r>
              <a:rPr lang="en-CA" b="1" dirty="0" smtClean="0"/>
              <a:t>: </a:t>
            </a:r>
            <a:r>
              <a:rPr lang="en-CA" dirty="0" smtClean="0"/>
              <a:t>the name of the survey design object we are creating</a:t>
            </a:r>
            <a:br>
              <a:rPr lang="en-CA" dirty="0" smtClean="0"/>
            </a:br>
            <a:endParaRPr lang="en-CA" dirty="0" smtClean="0"/>
          </a:p>
          <a:p>
            <a:r>
              <a:rPr lang="en-CA" b="1" dirty="0" err="1" smtClean="0"/>
              <a:t>stress_anxiety</a:t>
            </a:r>
            <a:r>
              <a:rPr lang="en-CA" b="1" dirty="0" smtClean="0"/>
              <a:t>: </a:t>
            </a:r>
            <a:r>
              <a:rPr lang="en-CA" dirty="0" smtClean="0"/>
              <a:t>the name of the data frame we are using to create the survey design</a:t>
            </a:r>
            <a:br>
              <a:rPr lang="en-CA" dirty="0" smtClean="0"/>
            </a:br>
            <a:endParaRPr lang="en-CA" dirty="0" smtClean="0"/>
          </a:p>
          <a:p>
            <a:r>
              <a:rPr lang="en-CA" b="1" dirty="0" err="1" smtClean="0"/>
              <a:t>as_survey_design</a:t>
            </a:r>
            <a:r>
              <a:rPr lang="en-CA" b="1" dirty="0" smtClean="0"/>
              <a:t>: </a:t>
            </a:r>
            <a:r>
              <a:rPr lang="en-CA" dirty="0" smtClean="0"/>
              <a:t>the survey design function used to create a survey design</a:t>
            </a:r>
            <a:br>
              <a:rPr lang="en-CA" dirty="0" smtClean="0"/>
            </a:br>
            <a:endParaRPr lang="en-CA" dirty="0" smtClean="0"/>
          </a:p>
          <a:p>
            <a:r>
              <a:rPr lang="en-CA" b="1" dirty="0" smtClean="0"/>
              <a:t>ids: </a:t>
            </a:r>
            <a:r>
              <a:rPr lang="en-CA" dirty="0" smtClean="0"/>
              <a:t>the variable that contains the cluster ids (not applicable to our survey so we set it to 1 to treat all observations the same)</a:t>
            </a:r>
            <a:br>
              <a:rPr lang="en-CA" dirty="0" smtClean="0"/>
            </a:br>
            <a:endParaRPr lang="en-CA" dirty="0" smtClean="0"/>
          </a:p>
          <a:p>
            <a:r>
              <a:rPr lang="en-CA" b="1" dirty="0" smtClean="0"/>
              <a:t>weights: </a:t>
            </a:r>
            <a:r>
              <a:rPr lang="en-CA" dirty="0" smtClean="0"/>
              <a:t>the survey weight variable provided in our CCHS dataset (WTS_M)</a:t>
            </a:r>
            <a:br>
              <a:rPr lang="en-CA" dirty="0" smtClean="0"/>
            </a:br>
            <a:endParaRPr lang="en-CA" dirty="0" smtClean="0"/>
          </a:p>
          <a:p>
            <a:r>
              <a:rPr lang="en-CA" b="1" i="1" dirty="0" smtClean="0"/>
              <a:t>strata: </a:t>
            </a:r>
            <a:r>
              <a:rPr lang="en-CA" i="1" dirty="0" smtClean="0"/>
              <a:t>the variable that contains the stratum identifier (not applicable so we can leave it out)</a:t>
            </a:r>
            <a:endParaRPr lang="en-CA" i="1" dirty="0"/>
          </a:p>
        </p:txBody>
      </p:sp>
      <p:sp>
        <p:nvSpPr>
          <p:cNvPr id="6" name="Rectangle 5"/>
          <p:cNvSpPr/>
          <p:nvPr/>
        </p:nvSpPr>
        <p:spPr>
          <a:xfrm>
            <a:off x="3692796" y="5393586"/>
            <a:ext cx="1662975" cy="1856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334029" y="4944535"/>
            <a:ext cx="1293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rgbClr val="FF0000"/>
                </a:solidFill>
              </a:rPr>
              <a:t>*Modify the object in the red box to the name of your dataset</a:t>
            </a:r>
            <a:endParaRPr lang="en-CA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Dependent &amp; independent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961231"/>
            <a:ext cx="7904163" cy="4099543"/>
          </a:xfrm>
        </p:spPr>
        <p:txBody>
          <a:bodyPr/>
          <a:lstStyle/>
          <a:p>
            <a:r>
              <a:rPr lang="en-CA" b="1" dirty="0" smtClean="0"/>
              <a:t>Dependent Variable: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A</a:t>
            </a:r>
            <a:r>
              <a:rPr lang="en-CA" dirty="0" smtClean="0"/>
              <a:t>lso known as the response variable or outcome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This is your binary variable (</a:t>
            </a:r>
            <a:r>
              <a:rPr lang="en-CA" dirty="0" err="1" smtClean="0"/>
              <a:t>eg</a:t>
            </a:r>
            <a:r>
              <a:rPr lang="en-CA" dirty="0" smtClean="0"/>
              <a:t>. “yes/no”, “success/failure”, “1/0”) that represents the outcome or event of interest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b="1" dirty="0" smtClean="0"/>
              <a:t>Independent Variables: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Also known as predictor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The values of these variables are used to estimate the log-odds (logit) of the dependent variable taking a particular value</a:t>
            </a:r>
          </a:p>
        </p:txBody>
      </p:sp>
    </p:spTree>
    <p:extLst>
      <p:ext uri="{BB962C8B-B14F-4D97-AF65-F5344CB8AC3E}">
        <p14:creationId xmlns:p14="http://schemas.microsoft.com/office/powerpoint/2010/main" val="81762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652" y="163327"/>
            <a:ext cx="7904163" cy="684213"/>
          </a:xfrm>
        </p:spPr>
        <p:txBody>
          <a:bodyPr/>
          <a:lstStyle/>
          <a:p>
            <a:r>
              <a:rPr lang="en-CA" dirty="0" smtClean="0"/>
              <a:t>Dependent &amp; independent variables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95" y="2170928"/>
            <a:ext cx="5384681" cy="25373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129" y="3768161"/>
            <a:ext cx="4900091" cy="15309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8128" y="5299070"/>
            <a:ext cx="4900091" cy="11512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68128" y="3768161"/>
            <a:ext cx="4900091" cy="268218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434230" y="3776294"/>
            <a:ext cx="132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</a:t>
            </a:r>
            <a:r>
              <a:rPr lang="en-CA" dirty="0" smtClean="0"/>
              <a:t>ependent variable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4833207" y="5414468"/>
            <a:ext cx="1400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chemeClr val="accent6"/>
                </a:solidFill>
              </a:rPr>
              <a:t>independent</a:t>
            </a:r>
          </a:p>
          <a:p>
            <a:pPr algn="ctr"/>
            <a:r>
              <a:rPr lang="en-CA" dirty="0" smtClean="0">
                <a:solidFill>
                  <a:schemeClr val="accent6"/>
                </a:solidFill>
              </a:rPr>
              <a:t>variable</a:t>
            </a:r>
            <a:endParaRPr lang="en-CA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68652" y="2150596"/>
            <a:ext cx="2987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>
                    <a:lumMod val="75000"/>
                  </a:schemeClr>
                </a:solidFill>
              </a:rPr>
              <a:t>REMEMBER: logistic regression analyzes </a:t>
            </a:r>
            <a:r>
              <a:rPr lang="en-CA" u="sng" dirty="0" smtClean="0">
                <a:solidFill>
                  <a:schemeClr val="accent2">
                    <a:lumMod val="75000"/>
                  </a:schemeClr>
                </a:solidFill>
              </a:rPr>
              <a:t>binary outcomes</a:t>
            </a:r>
            <a:r>
              <a:rPr lang="en-CA" dirty="0" smtClean="0">
                <a:solidFill>
                  <a:schemeClr val="accent2">
                    <a:lumMod val="75000"/>
                  </a:schemeClr>
                </a:solidFill>
              </a:rPr>
              <a:t> – think of it as trying to detect the </a:t>
            </a:r>
            <a:r>
              <a:rPr lang="en-CA" u="sng" dirty="0" smtClean="0">
                <a:solidFill>
                  <a:schemeClr val="accent2">
                    <a:lumMod val="75000"/>
                  </a:schemeClr>
                </a:solidFill>
              </a:rPr>
              <a:t>presence or absence</a:t>
            </a:r>
            <a:r>
              <a:rPr lang="en-CA" dirty="0" smtClean="0">
                <a:solidFill>
                  <a:schemeClr val="accent2">
                    <a:lumMod val="75000"/>
                  </a:schemeClr>
                </a:solidFill>
              </a:rPr>
              <a:t> of something</a:t>
            </a:r>
          </a:p>
          <a:p>
            <a:endParaRPr lang="en-CA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4880301"/>
            <a:ext cx="31482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solidFill>
                  <a:schemeClr val="accent2">
                    <a:lumMod val="75000"/>
                  </a:schemeClr>
                </a:solidFill>
              </a:rPr>
              <a:t>You 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can group your data accordingly if you want to assess the outcome of a variable that is not currently binary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5204" y="1231249"/>
            <a:ext cx="68008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5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istic Regression : All You wanna Know | by Aditri Srivastava | Analytics  Vidhy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251" y="674425"/>
            <a:ext cx="5267325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1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256C-0611-AD4B-81A6-3382E5B8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00" y="460345"/>
            <a:ext cx="8663133" cy="684213"/>
          </a:xfrm>
        </p:spPr>
        <p:txBody>
          <a:bodyPr/>
          <a:lstStyle/>
          <a:p>
            <a:r>
              <a:rPr lang="en-US" dirty="0" smtClean="0"/>
              <a:t>Learning objectives: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32038-B8E3-3E45-9E63-49E6F1FC0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63" y="1350975"/>
            <a:ext cx="7904163" cy="39582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By the end of this lesson, learners will learn how to do the following in 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831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</a:t>
            </a:r>
            <a:r>
              <a:rPr lang="en-US" sz="2400" dirty="0" smtClean="0"/>
              <a:t>esign and run logistic regression models using weighted survey data</a:t>
            </a:r>
          </a:p>
          <a:p>
            <a:pPr marL="83185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31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reate and interpret odds ratio tables</a:t>
            </a:r>
          </a:p>
          <a:p>
            <a:pPr marL="83185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31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Generate prevalence estimate tables</a:t>
            </a:r>
          </a:p>
          <a:p>
            <a:pPr marL="83185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3185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Create weighted and non-weighted frequency tables </a:t>
            </a:r>
          </a:p>
          <a:p>
            <a:pPr marL="83185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3185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3185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 indent="0">
              <a:buNone/>
            </a:pPr>
            <a:endParaRPr lang="en-US" sz="2800" dirty="0" smtClean="0"/>
          </a:p>
          <a:p>
            <a:pPr lvl="1" indent="0">
              <a:buNone/>
            </a:pPr>
            <a:endParaRPr lang="en-US" sz="2800" dirty="0" smtClean="0"/>
          </a:p>
          <a:p>
            <a:pPr marL="831850" lvl="1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831850" lvl="1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831850" lvl="1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831850" lvl="1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lvl="1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14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302918"/>
            <a:ext cx="7904163" cy="684213"/>
          </a:xfrm>
        </p:spPr>
        <p:txBody>
          <a:bodyPr/>
          <a:lstStyle/>
          <a:p>
            <a:pPr algn="ctr"/>
            <a:r>
              <a:rPr lang="en-CA" b="1" dirty="0" smtClean="0"/>
              <a:t>Building a </a:t>
            </a:r>
            <a:br>
              <a:rPr lang="en-CA" b="1" dirty="0" smtClean="0"/>
            </a:br>
            <a:r>
              <a:rPr lang="en-CA" b="1" dirty="0" smtClean="0"/>
              <a:t>regression model in R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52381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Building a regression model in 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428259"/>
            <a:ext cx="7904163" cy="8320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We can use the </a:t>
            </a:r>
            <a:r>
              <a:rPr lang="en-CA" i="1" dirty="0" err="1" smtClean="0"/>
              <a:t>svyglm</a:t>
            </a:r>
            <a:r>
              <a:rPr lang="en-CA" i="1" dirty="0" smtClean="0"/>
              <a:t>() </a:t>
            </a:r>
            <a:r>
              <a:rPr lang="en-CA" dirty="0" smtClean="0"/>
              <a:t>function from the </a:t>
            </a:r>
            <a:r>
              <a:rPr lang="en-CA" i="1" dirty="0" smtClean="0"/>
              <a:t>survey</a:t>
            </a:r>
            <a:r>
              <a:rPr lang="en-CA" dirty="0" smtClean="0"/>
              <a:t> package to fit a generalized linear model (GLM) to our survey data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2490" y="3980011"/>
            <a:ext cx="7904163" cy="8320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5000"/>
              <a:buFontTx/>
              <a:buNone/>
              <a:tabLst/>
              <a:defRPr sz="24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88950" indent="-17462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85000"/>
              <a:buFont typeface="Wingdings" pitchFamily="2" charset="2"/>
              <a:buChar char="§"/>
              <a:tabLst/>
              <a:defRPr sz="20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757238" indent="-1349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85000"/>
              <a:buFont typeface="Wingdings" pitchFamily="2" charset="2"/>
              <a:buChar char="§"/>
              <a:tabLst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023938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85000"/>
              <a:buFont typeface="Wingdings" pitchFamily="2" charset="2"/>
              <a:buChar char="§"/>
              <a:tabLst/>
              <a:defRPr sz="16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246188" indent="-1349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85000"/>
              <a:buFont typeface="Wingdings" pitchFamily="2" charset="2"/>
              <a:buChar char="§"/>
              <a:tabLst/>
              <a:defRPr sz="14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The </a:t>
            </a:r>
            <a:r>
              <a:rPr lang="en-CA" i="1" dirty="0" err="1" smtClean="0"/>
              <a:t>svyglm</a:t>
            </a:r>
            <a:r>
              <a:rPr lang="en-CA" i="1" dirty="0" smtClean="0"/>
              <a:t>()</a:t>
            </a:r>
            <a:r>
              <a:rPr lang="en-CA" dirty="0" smtClean="0"/>
              <a:t> function was specifically designed to work with complex survey designs, therefore, we can use it to incorporate the </a:t>
            </a:r>
            <a:r>
              <a:rPr lang="en-CA" dirty="0" err="1" smtClean="0"/>
              <a:t>survey_design</a:t>
            </a:r>
            <a:r>
              <a:rPr lang="en-CA" dirty="0" smtClean="0"/>
              <a:t> we created into our model</a:t>
            </a:r>
            <a:br>
              <a:rPr lang="en-CA" dirty="0" smtClean="0"/>
            </a:br>
            <a:endParaRPr lang="en-CA" sz="11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The </a:t>
            </a:r>
            <a:r>
              <a:rPr lang="en-CA" i="1" dirty="0" err="1" smtClean="0"/>
              <a:t>svyglm</a:t>
            </a:r>
            <a:r>
              <a:rPr lang="en-CA" i="1" dirty="0" smtClean="0"/>
              <a:t>()</a:t>
            </a:r>
            <a:r>
              <a:rPr lang="en-CA" dirty="0" smtClean="0"/>
              <a:t> function can be used for various types of regression (</a:t>
            </a:r>
            <a:r>
              <a:rPr lang="en-CA" dirty="0" err="1" smtClean="0"/>
              <a:t>eg</a:t>
            </a:r>
            <a:r>
              <a:rPr lang="en-CA" dirty="0" smtClean="0"/>
              <a:t>. logistic regression to analyze binary outcomes, linear regression for continuous outcomes etc.)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57" y="2345629"/>
            <a:ext cx="63627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019" y="314007"/>
            <a:ext cx="7904163" cy="684213"/>
          </a:xfrm>
        </p:spPr>
        <p:txBody>
          <a:bodyPr/>
          <a:lstStyle/>
          <a:p>
            <a:r>
              <a:rPr lang="en-CA" dirty="0" smtClean="0"/>
              <a:t>Building a regression model in R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66019" y="1070909"/>
            <a:ext cx="84589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 smtClean="0"/>
              <a:t>log_model_stress_anxiety</a:t>
            </a:r>
            <a:r>
              <a:rPr lang="en-CA" b="1" dirty="0" smtClean="0"/>
              <a:t>: </a:t>
            </a:r>
            <a:r>
              <a:rPr lang="en-CA" dirty="0" smtClean="0"/>
              <a:t>the name of the object we are creating</a:t>
            </a:r>
            <a:br>
              <a:rPr lang="en-CA" dirty="0" smtClean="0"/>
            </a:br>
            <a:endParaRPr lang="en-CA" dirty="0" smtClean="0"/>
          </a:p>
          <a:p>
            <a:r>
              <a:rPr lang="en-CA" b="1" dirty="0" err="1" smtClean="0"/>
              <a:t>svyglm</a:t>
            </a:r>
            <a:r>
              <a:rPr lang="en-CA" b="1" dirty="0" smtClean="0"/>
              <a:t>: </a:t>
            </a:r>
            <a:r>
              <a:rPr lang="en-CA" dirty="0" smtClean="0"/>
              <a:t>the function used to fit generalized linear models (GLM) to survey data</a:t>
            </a:r>
            <a:br>
              <a:rPr lang="en-CA" dirty="0" smtClean="0"/>
            </a:br>
            <a:endParaRPr lang="en-CA" dirty="0" smtClean="0"/>
          </a:p>
          <a:p>
            <a:r>
              <a:rPr lang="en-CA" b="1" dirty="0" smtClean="0"/>
              <a:t>anxiety ~ </a:t>
            </a:r>
            <a:r>
              <a:rPr lang="en-CA" b="1" dirty="0" err="1" smtClean="0"/>
              <a:t>perceived_stress</a:t>
            </a:r>
            <a:r>
              <a:rPr lang="en-CA" b="1" dirty="0" smtClean="0"/>
              <a:t>: </a:t>
            </a:r>
            <a:r>
              <a:rPr lang="en-CA" dirty="0" smtClean="0"/>
              <a:t>the dependent variable (anxiety) and independent variable (</a:t>
            </a:r>
            <a:r>
              <a:rPr lang="en-CA" dirty="0" err="1" smtClean="0"/>
              <a:t>perceived_stress</a:t>
            </a:r>
            <a:r>
              <a:rPr lang="en-CA" dirty="0" smtClean="0"/>
              <a:t>) we are modeling the relationship between</a:t>
            </a:r>
            <a:br>
              <a:rPr lang="en-CA" dirty="0" smtClean="0"/>
            </a:br>
            <a:endParaRPr lang="en-CA" dirty="0" smtClean="0"/>
          </a:p>
          <a:p>
            <a:r>
              <a:rPr lang="en-CA" b="1" dirty="0" smtClean="0"/>
              <a:t>data: </a:t>
            </a:r>
            <a:r>
              <a:rPr lang="en-CA" dirty="0" smtClean="0"/>
              <a:t>the dataset we are using for the analysis </a:t>
            </a:r>
            <a:br>
              <a:rPr lang="en-CA" dirty="0" smtClean="0"/>
            </a:br>
            <a:endParaRPr lang="en-CA" dirty="0" smtClean="0"/>
          </a:p>
          <a:p>
            <a:r>
              <a:rPr lang="en-CA" b="1" dirty="0" smtClean="0"/>
              <a:t>family: </a:t>
            </a:r>
            <a:r>
              <a:rPr lang="en-CA" dirty="0" smtClean="0"/>
              <a:t>the family (binomial) and link function (logit) for the GLM; used to fit a logistic regression model</a:t>
            </a:r>
            <a:br>
              <a:rPr lang="en-CA" dirty="0" smtClean="0"/>
            </a:br>
            <a:endParaRPr lang="en-CA" dirty="0" smtClean="0"/>
          </a:p>
          <a:p>
            <a:r>
              <a:rPr lang="en-CA" b="1" dirty="0" smtClean="0"/>
              <a:t>design: </a:t>
            </a:r>
            <a:r>
              <a:rPr lang="en-CA" dirty="0" smtClean="0"/>
              <a:t>the survey design we previously created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50" y="4882150"/>
            <a:ext cx="6362700" cy="13525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02538" y="5314521"/>
            <a:ext cx="2344439" cy="185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4737005" y="5328271"/>
            <a:ext cx="735645" cy="171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673176" y="5321396"/>
            <a:ext cx="1600773" cy="178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5233925" y="5507027"/>
            <a:ext cx="1373131" cy="185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838098" y="4882150"/>
            <a:ext cx="1106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*Modify the objects in the red boxes to run regression on your selected variables</a:t>
            </a:r>
            <a:endParaRPr lang="en-CA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42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Building a regression model in 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3626285"/>
            <a:ext cx="7904163" cy="21526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In this code, we are using logistic regression to model the probability of </a:t>
            </a:r>
            <a:r>
              <a:rPr lang="en-CA" b="1" dirty="0" smtClean="0"/>
              <a:t>anxiety (dependent variable) </a:t>
            </a:r>
            <a:r>
              <a:rPr lang="en-CA" dirty="0" smtClean="0"/>
              <a:t>based on the values of </a:t>
            </a:r>
            <a:r>
              <a:rPr lang="en-CA" b="1" dirty="0" smtClean="0"/>
              <a:t>perceived stress (independent variable) </a:t>
            </a:r>
            <a:br>
              <a:rPr lang="en-CA" b="1" dirty="0" smtClean="0"/>
            </a:br>
            <a:endParaRPr lang="en-CA" sz="1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We are trying to answer the question: how do changes in perceived stress relate to the likelihood of having an anxiety disorder?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69" y="1698745"/>
            <a:ext cx="6878909" cy="146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Creating a table output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474811"/>
            <a:ext cx="7904163" cy="731865"/>
          </a:xfrm>
        </p:spPr>
        <p:txBody>
          <a:bodyPr/>
          <a:lstStyle/>
          <a:p>
            <a:r>
              <a:rPr lang="en-CA" dirty="0" smtClean="0"/>
              <a:t>Now that we have built our model, we can generate a table to present our logistic regression model in: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449" y="2404402"/>
            <a:ext cx="4248150" cy="1323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977" y="4039578"/>
            <a:ext cx="8458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table: </a:t>
            </a:r>
            <a:r>
              <a:rPr lang="en-CA" dirty="0" smtClean="0"/>
              <a:t>the name of the object we are storing the results from our logistic regression model in</a:t>
            </a:r>
          </a:p>
          <a:p>
            <a:endParaRPr lang="en-CA" dirty="0" smtClean="0"/>
          </a:p>
          <a:p>
            <a:r>
              <a:rPr lang="en-CA" b="1" dirty="0" err="1" smtClean="0"/>
              <a:t>tbl_regression</a:t>
            </a:r>
            <a:r>
              <a:rPr lang="en-CA" b="1" dirty="0" smtClean="0"/>
              <a:t>(</a:t>
            </a:r>
            <a:r>
              <a:rPr lang="en-CA" b="1" dirty="0" err="1" smtClean="0"/>
              <a:t>exponentiate</a:t>
            </a:r>
            <a:r>
              <a:rPr lang="en-CA" b="1" dirty="0" smtClean="0"/>
              <a:t> = TRUE): </a:t>
            </a:r>
            <a:r>
              <a:rPr lang="en-CA" dirty="0" smtClean="0"/>
              <a:t>create a regression table from the logistic regression model; display </a:t>
            </a:r>
            <a:r>
              <a:rPr lang="en-CA" dirty="0" err="1" smtClean="0"/>
              <a:t>exponentiated</a:t>
            </a:r>
            <a:r>
              <a:rPr lang="en-CA" dirty="0" smtClean="0"/>
              <a:t> coefficients (used to interpret odds ratio)</a:t>
            </a:r>
            <a:br>
              <a:rPr lang="en-CA" dirty="0" smtClean="0"/>
            </a:br>
            <a:endParaRPr lang="en-CA" dirty="0" smtClean="0"/>
          </a:p>
          <a:p>
            <a:r>
              <a:rPr lang="en-CA" b="1" dirty="0" err="1" smtClean="0"/>
              <a:t>bold_labels</a:t>
            </a:r>
            <a:r>
              <a:rPr lang="en-CA" b="1" dirty="0" smtClean="0"/>
              <a:t>() &amp; </a:t>
            </a:r>
            <a:r>
              <a:rPr lang="en-CA" b="1" dirty="0" err="1" smtClean="0"/>
              <a:t>bold_p</a:t>
            </a:r>
            <a:r>
              <a:rPr lang="en-CA" b="1" dirty="0" smtClean="0"/>
              <a:t>(t = .1): bold variable labels and bold p-values if they are less than or equal to 0.1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70911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Interpreting the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" y="1717463"/>
            <a:ext cx="3667778" cy="40995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This is an </a:t>
            </a:r>
            <a:r>
              <a:rPr lang="en-US" sz="2000" i="1" dirty="0" smtClean="0"/>
              <a:t>unadjusted</a:t>
            </a:r>
            <a:r>
              <a:rPr lang="en-US" sz="2000" dirty="0" smtClean="0"/>
              <a:t> odds ratio table – it does not account for potential confounding factors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shows that those with an anxiety disorder are more likely to experience perceived stress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Those with an anxiety disorder are 11.7 times more likely to report most days in their life as being ‘extremely stressful’ 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729" y="1878099"/>
            <a:ext cx="3676853" cy="32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08" y="220694"/>
            <a:ext cx="7904163" cy="684213"/>
          </a:xfrm>
        </p:spPr>
        <p:txBody>
          <a:bodyPr/>
          <a:lstStyle/>
          <a:p>
            <a:r>
              <a:rPr lang="en-CA" dirty="0" smtClean="0"/>
              <a:t>Interpreting the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21" y="3776695"/>
            <a:ext cx="5467852" cy="8190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can adjust our code to adjust for potential confounding factors to create an adjusted odds ratio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</a:t>
            </a:r>
            <a:r>
              <a:rPr lang="en-US" sz="2000" dirty="0" smtClean="0"/>
              <a:t>n this example, we are controlling for age and sex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2" y="5308652"/>
            <a:ext cx="5658089" cy="948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09" y="874179"/>
            <a:ext cx="3070618" cy="53639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23174" y="1201847"/>
            <a:ext cx="172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Unadjusted odds ratio</a:t>
            </a:r>
            <a:endParaRPr lang="en-CA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914167" y="2420020"/>
            <a:ext cx="1728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</a:t>
            </a:r>
            <a:r>
              <a:rPr lang="en-CA" sz="1400" dirty="0" smtClean="0"/>
              <a:t>djusted odds ratio</a:t>
            </a:r>
            <a:endParaRPr lang="en-CA" sz="1400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657600" y="1463457"/>
            <a:ext cx="265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5642758" y="2573909"/>
            <a:ext cx="273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19" y="904907"/>
            <a:ext cx="3160106" cy="27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91" y="1240985"/>
            <a:ext cx="4801384" cy="40995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 odds ratio (OR) </a:t>
            </a:r>
            <a:r>
              <a:rPr lang="en-US" sz="2000" i="1" dirty="0" smtClean="0"/>
              <a:t>greater than 1 </a:t>
            </a:r>
            <a:r>
              <a:rPr lang="en-US" sz="2000" dirty="0" smtClean="0"/>
              <a:t>means the event is </a:t>
            </a:r>
            <a:r>
              <a:rPr lang="en-US" sz="2000" i="1" dirty="0" smtClean="0"/>
              <a:t>more likely </a:t>
            </a:r>
            <a:r>
              <a:rPr lang="en-US" sz="2000" dirty="0" smtClean="0"/>
              <a:t>to occur in the group of interest compared to the reference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831850" lvl="1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Example: Females are approximately twice as likely to report an anxiety disorder compared to males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 OR </a:t>
            </a:r>
            <a:r>
              <a:rPr lang="en-US" sz="2000" i="1" dirty="0" smtClean="0"/>
              <a:t>less than 1</a:t>
            </a:r>
            <a:r>
              <a:rPr lang="en-US" sz="2000" dirty="0" smtClean="0"/>
              <a:t> means the event is </a:t>
            </a:r>
            <a:r>
              <a:rPr lang="en-US" sz="2000" i="1" dirty="0" smtClean="0"/>
              <a:t>less likely</a:t>
            </a:r>
            <a:r>
              <a:rPr lang="en-US" sz="2000" dirty="0" smtClean="0"/>
              <a:t> to occur in the group of interest compared to the reference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831850" lvl="1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E123BD"/>
                </a:solidFill>
              </a:rPr>
              <a:t>Example:</a:t>
            </a:r>
            <a:r>
              <a:rPr lang="en-US" sz="1800" b="1" dirty="0">
                <a:solidFill>
                  <a:srgbClr val="E123BD"/>
                </a:solidFill>
              </a:rPr>
              <a:t> </a:t>
            </a:r>
            <a:r>
              <a:rPr lang="en-US" sz="1800" b="1" dirty="0" smtClean="0">
                <a:solidFill>
                  <a:srgbClr val="E123BD"/>
                </a:solidFill>
              </a:rPr>
              <a:t>60-79 year olds are </a:t>
            </a:r>
            <a:r>
              <a:rPr lang="en-US" sz="1800" b="1" dirty="0">
                <a:solidFill>
                  <a:srgbClr val="E123BD"/>
                </a:solidFill>
              </a:rPr>
              <a:t>approximately </a:t>
            </a:r>
            <a:r>
              <a:rPr lang="en-US" sz="1800" b="1" dirty="0" smtClean="0">
                <a:solidFill>
                  <a:srgbClr val="E123BD"/>
                </a:solidFill>
              </a:rPr>
              <a:t>53% (1 – 0.47) less </a:t>
            </a:r>
            <a:r>
              <a:rPr lang="en-US" sz="1800" b="1" dirty="0">
                <a:solidFill>
                  <a:srgbClr val="E123BD"/>
                </a:solidFill>
              </a:rPr>
              <a:t>likely </a:t>
            </a:r>
            <a:r>
              <a:rPr lang="en-US" sz="1800" b="1" dirty="0" smtClean="0">
                <a:solidFill>
                  <a:srgbClr val="E123BD"/>
                </a:solidFill>
              </a:rPr>
              <a:t>to report an anxiety disorder compared to 12-19 year olds</a:t>
            </a:r>
            <a:endParaRPr lang="en-CA" sz="1800" b="1" dirty="0">
              <a:solidFill>
                <a:srgbClr val="E123BD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4391" y="260473"/>
            <a:ext cx="7904163" cy="6842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38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Interpreting the results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397" y="876526"/>
            <a:ext cx="3144566" cy="54931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9551" y="3776597"/>
            <a:ext cx="2812093" cy="338203"/>
          </a:xfrm>
          <a:prstGeom prst="rect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5805814" y="5340528"/>
            <a:ext cx="2812093" cy="346288"/>
          </a:xfrm>
          <a:prstGeom prst="rect">
            <a:avLst/>
          </a:prstGeom>
          <a:noFill/>
          <a:ln w="28575">
            <a:solidFill>
              <a:srgbClr val="E123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15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302918"/>
            <a:ext cx="7904163" cy="684213"/>
          </a:xfrm>
        </p:spPr>
        <p:txBody>
          <a:bodyPr/>
          <a:lstStyle/>
          <a:p>
            <a:pPr algn="ctr"/>
            <a:r>
              <a:rPr lang="en-CA" b="1" dirty="0" smtClean="0"/>
              <a:t>weighted prevalence </a:t>
            </a:r>
            <a:br>
              <a:rPr lang="en-CA" b="1" dirty="0" smtClean="0"/>
            </a:br>
            <a:r>
              <a:rPr lang="en-CA" b="1" dirty="0" smtClean="0"/>
              <a:t>estimates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56714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Weighted prevalence estimates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526" y="1668988"/>
            <a:ext cx="7904163" cy="40995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Weighted prevalence estimates are used to determine the occurrence of a particular characteristic in a population while taking into account differences in the survey sample </a:t>
            </a:r>
            <a:endParaRPr lang="en-CA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213709"/>
            <a:ext cx="7904163" cy="243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9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811469"/>
            <a:ext cx="7904163" cy="684213"/>
          </a:xfrm>
        </p:spPr>
        <p:txBody>
          <a:bodyPr/>
          <a:lstStyle/>
          <a:p>
            <a:pPr algn="ctr"/>
            <a:r>
              <a:rPr lang="en-CA" b="1" dirty="0" smtClean="0"/>
              <a:t>Review</a:t>
            </a:r>
            <a:br>
              <a:rPr lang="en-CA" b="1" dirty="0" smtClean="0"/>
            </a:br>
            <a:r>
              <a:rPr lang="en-CA" b="1" dirty="0"/>
              <a:t/>
            </a:r>
            <a:br>
              <a:rPr lang="en-CA" b="1" dirty="0"/>
            </a:br>
            <a:r>
              <a:rPr lang="en-CA" b="1" dirty="0" smtClean="0"/>
              <a:t>survey sampling &amp;</a:t>
            </a:r>
            <a:br>
              <a:rPr lang="en-CA" b="1" dirty="0" smtClean="0"/>
            </a:br>
            <a:r>
              <a:rPr lang="en-CA" b="1" dirty="0" smtClean="0"/>
              <a:t>weights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81672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19" y="2284667"/>
            <a:ext cx="3742384" cy="684213"/>
          </a:xfrm>
        </p:spPr>
        <p:txBody>
          <a:bodyPr/>
          <a:lstStyle/>
          <a:p>
            <a:pPr algn="ctr"/>
            <a:r>
              <a:rPr lang="en-CA" b="1" dirty="0" smtClean="0"/>
              <a:t>Sample selection for analysis</a:t>
            </a:r>
            <a:endParaRPr lang="en-CA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06" y="90487"/>
            <a:ext cx="260985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0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are these results different?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68" y="1871253"/>
            <a:ext cx="8551664" cy="1399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51" y="4059536"/>
            <a:ext cx="8528557" cy="13040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32185" y="2291024"/>
            <a:ext cx="532562" cy="904352"/>
          </a:xfrm>
          <a:prstGeom prst="rect">
            <a:avLst/>
          </a:prstGeom>
          <a:noFill/>
          <a:ln w="28575">
            <a:solidFill>
              <a:srgbClr val="E123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532185" y="4459280"/>
            <a:ext cx="532561" cy="904352"/>
          </a:xfrm>
          <a:prstGeom prst="rect">
            <a:avLst/>
          </a:prstGeom>
          <a:noFill/>
          <a:ln w="28575">
            <a:solidFill>
              <a:srgbClr val="E123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4521758" y="2288665"/>
            <a:ext cx="706819" cy="904352"/>
          </a:xfrm>
          <a:prstGeom prst="rect">
            <a:avLst/>
          </a:prstGeom>
          <a:noFill/>
          <a:ln w="28575">
            <a:solidFill>
              <a:srgbClr val="456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4521758" y="4459280"/>
            <a:ext cx="706819" cy="904352"/>
          </a:xfrm>
          <a:prstGeom prst="rect">
            <a:avLst/>
          </a:prstGeom>
          <a:noFill/>
          <a:ln w="28575">
            <a:solidFill>
              <a:srgbClr val="456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98465" y="3271044"/>
            <a:ext cx="0" cy="1049747"/>
          </a:xfrm>
          <a:prstGeom prst="straightConnector1">
            <a:avLst/>
          </a:prstGeom>
          <a:ln w="57150">
            <a:solidFill>
              <a:srgbClr val="E123BD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875167" y="3260310"/>
            <a:ext cx="0" cy="1049747"/>
          </a:xfrm>
          <a:prstGeom prst="straightConnector1">
            <a:avLst/>
          </a:prstGeom>
          <a:ln w="57150">
            <a:solidFill>
              <a:srgbClr val="456FA7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18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Filtering 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6" y="1382503"/>
            <a:ext cx="8737688" cy="25865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0519" y="2994408"/>
            <a:ext cx="8580422" cy="854110"/>
          </a:xfrm>
          <a:prstGeom prst="rect">
            <a:avLst/>
          </a:prstGeom>
          <a:noFill/>
          <a:ln w="28575">
            <a:solidFill>
              <a:srgbClr val="E123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881619" y="4108065"/>
            <a:ext cx="7651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In the filter stage, variables that don’t meet the specified criteria are dropped from the analysis</a:t>
            </a:r>
          </a:p>
          <a:p>
            <a:r>
              <a:rPr lang="en-CA" sz="2400" dirty="0" smtClean="0"/>
              <a:t> </a:t>
            </a:r>
          </a:p>
          <a:p>
            <a:r>
              <a:rPr lang="en-CA" sz="2400" dirty="0" smtClean="0"/>
              <a:t>It is important to report in your analysis the number of respondents included/excluded as a result of your inclusion criteria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855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8" y="456721"/>
            <a:ext cx="7904163" cy="684213"/>
          </a:xfrm>
        </p:spPr>
        <p:txBody>
          <a:bodyPr/>
          <a:lstStyle/>
          <a:p>
            <a:r>
              <a:rPr lang="en-CA" dirty="0" smtClean="0"/>
              <a:t>Determining The number of excluded responses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774603"/>
            <a:ext cx="7904163" cy="72622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Look at the data dictionary provided to see which codes are excluded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761684"/>
            <a:ext cx="5384681" cy="25373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129" y="3768161"/>
            <a:ext cx="4900091" cy="1530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128" y="5299070"/>
            <a:ext cx="4900091" cy="115127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68128" y="3768161"/>
            <a:ext cx="4900091" cy="268218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3238671" y="4813162"/>
            <a:ext cx="184731" cy="369332"/>
          </a:xfrm>
          <a:prstGeom prst="rect">
            <a:avLst/>
          </a:prstGeom>
          <a:noFill/>
          <a:ln w="38100">
            <a:solidFill>
              <a:srgbClr val="456FA7"/>
            </a:solidFill>
          </a:ln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6365385" y="5996503"/>
            <a:ext cx="184731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93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366841"/>
            <a:ext cx="7904163" cy="72622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Use the Non-Weighted Frequency Table output (generated in R) to determine the number of responses removed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8" y="2226415"/>
            <a:ext cx="4448766" cy="28963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76349" y="3080552"/>
            <a:ext cx="3396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Tip: Filter on the variable(s) of interest to reduce the number of rows you need to sort through</a:t>
            </a:r>
            <a:endParaRPr lang="en-CA" sz="2000" dirty="0"/>
          </a:p>
        </p:txBody>
      </p:sp>
      <p:sp>
        <p:nvSpPr>
          <p:cNvPr id="13" name="Rectangle 12"/>
          <p:cNvSpPr/>
          <p:nvPr/>
        </p:nvSpPr>
        <p:spPr>
          <a:xfrm>
            <a:off x="984737" y="3123125"/>
            <a:ext cx="1929284" cy="422031"/>
          </a:xfrm>
          <a:prstGeom prst="rect">
            <a:avLst/>
          </a:prstGeom>
          <a:noFill/>
          <a:ln w="28575">
            <a:solidFill>
              <a:srgbClr val="456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964641" y="4672244"/>
            <a:ext cx="1929284" cy="4220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174898" y="2604432"/>
            <a:ext cx="974692" cy="3340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549936" y="5384016"/>
            <a:ext cx="7904163" cy="72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5000"/>
              <a:buFontTx/>
              <a:buNone/>
              <a:tabLst/>
              <a:defRPr sz="24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88950" indent="-17462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85000"/>
              <a:buFont typeface="Wingdings" pitchFamily="2" charset="2"/>
              <a:buChar char="§"/>
              <a:tabLst/>
              <a:defRPr sz="20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757238" indent="-1349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85000"/>
              <a:buFont typeface="Wingdings" pitchFamily="2" charset="2"/>
              <a:buChar char="§"/>
              <a:tabLst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023938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85000"/>
              <a:buFont typeface="Wingdings" pitchFamily="2" charset="2"/>
              <a:buChar char="§"/>
              <a:tabLst/>
              <a:defRPr sz="16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246188" indent="-1349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85000"/>
              <a:buFont typeface="Wingdings" pitchFamily="2" charset="2"/>
              <a:buChar char="§"/>
              <a:tabLst/>
              <a:defRPr sz="14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Example: We excluded 41 respondents who were missing information on anxiety disorder and 92 respondents who were missing information on perceived life stress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07584" y="234273"/>
            <a:ext cx="7904163" cy="6842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38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Determining The number of excluded responses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23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2" y="1906446"/>
            <a:ext cx="7904163" cy="40995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 smtClean="0"/>
              <a:t>Use the non-weighted frequency weight table to determine the number of excluded survey respondents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 smtClean="0"/>
              <a:t>** The current code provided is sample code and does not provide an exhaustive list of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 smtClean="0"/>
              <a:t>You may need to add your desired variables to the list to obtain the frequencies</a:t>
            </a:r>
            <a:endParaRPr lang="en-CA" sz="28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48" y="456721"/>
            <a:ext cx="7904163" cy="684213"/>
          </a:xfrm>
        </p:spPr>
        <p:txBody>
          <a:bodyPr/>
          <a:lstStyle/>
          <a:p>
            <a:r>
              <a:rPr lang="en-CA" dirty="0" smtClean="0"/>
              <a:t>Determining The number of excluded responses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959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48" y="333229"/>
            <a:ext cx="7904163" cy="684213"/>
          </a:xfrm>
        </p:spPr>
        <p:txBody>
          <a:bodyPr/>
          <a:lstStyle/>
          <a:p>
            <a:r>
              <a:rPr lang="en-CA" dirty="0" smtClean="0"/>
              <a:t>Modifying the frequency table output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01" y="1678075"/>
            <a:ext cx="2312621" cy="4593562"/>
          </a:xfrm>
          <a:prstGeom prst="rect">
            <a:avLst/>
          </a:prstGeom>
          <a:ln w="57150">
            <a:solidFill>
              <a:srgbClr val="9388D8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234" y="4768203"/>
            <a:ext cx="7143750" cy="1381125"/>
          </a:xfrm>
          <a:prstGeom prst="rect">
            <a:avLst/>
          </a:prstGeom>
          <a:ln w="57150">
            <a:solidFill>
              <a:srgbClr val="9388D8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041937" y="1542687"/>
            <a:ext cx="53959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8174D2"/>
                </a:solidFill>
              </a:rPr>
              <a:t>Add the variable to each block of code noted here in the ‘Frequency Table Code’ script to add it to your frequency table output</a:t>
            </a:r>
          </a:p>
          <a:p>
            <a:endParaRPr lang="en-CA" sz="2400" dirty="0">
              <a:solidFill>
                <a:srgbClr val="8174D2"/>
              </a:solidFill>
            </a:endParaRPr>
          </a:p>
          <a:p>
            <a:r>
              <a:rPr lang="en-CA" sz="2400" dirty="0" smtClean="0">
                <a:solidFill>
                  <a:srgbClr val="8174D2"/>
                </a:solidFill>
              </a:rPr>
              <a:t>Make sure you use the same format as in the sample code (</a:t>
            </a:r>
            <a:r>
              <a:rPr lang="en-CA" sz="2400" dirty="0" err="1" smtClean="0">
                <a:solidFill>
                  <a:srgbClr val="8174D2"/>
                </a:solidFill>
              </a:rPr>
              <a:t>eg</a:t>
            </a:r>
            <a:r>
              <a:rPr lang="en-CA" sz="2400" dirty="0" smtClean="0">
                <a:solidFill>
                  <a:srgbClr val="8174D2"/>
                </a:solidFill>
              </a:rPr>
              <a:t>. quotation marks, commas)</a:t>
            </a:r>
            <a:endParaRPr lang="en-CA" sz="2400" dirty="0">
              <a:solidFill>
                <a:srgbClr val="8174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1745" y="424263"/>
            <a:ext cx="8292742" cy="684213"/>
          </a:xfrm>
        </p:spPr>
        <p:txBody>
          <a:bodyPr/>
          <a:lstStyle/>
          <a:p>
            <a:r>
              <a:rPr lang="en-CA" dirty="0" smtClean="0"/>
              <a:t>Mini assignment #10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22716" y="1487234"/>
            <a:ext cx="806884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CA" sz="2400" dirty="0" smtClean="0">
                <a:solidFill>
                  <a:schemeClr val="tx2"/>
                </a:solidFill>
              </a:rPr>
              <a:t>Adjust the code in the ‘Week 10 – Odds Ratio’ R script to run logistic regression models using the variables you selected in Week 9</a:t>
            </a:r>
          </a:p>
          <a:p>
            <a:pPr marL="514350" indent="-514350">
              <a:buAutoNum type="arabicPeriod"/>
            </a:pPr>
            <a:endParaRPr lang="en-CA" sz="2400" dirty="0">
              <a:solidFill>
                <a:schemeClr val="tx2"/>
              </a:solidFill>
            </a:endParaRPr>
          </a:p>
          <a:p>
            <a:pPr marL="514350" indent="-514350">
              <a:buAutoNum type="arabicPeriod"/>
            </a:pPr>
            <a:r>
              <a:rPr lang="en-CA" sz="2400" dirty="0" smtClean="0">
                <a:solidFill>
                  <a:schemeClr val="tx2"/>
                </a:solidFill>
              </a:rPr>
              <a:t>Run the ‘Frequency Table Code’ R script and use the CCHS Data Dictionary to determine how many survey responses were removed for your analysis</a:t>
            </a:r>
          </a:p>
          <a:p>
            <a:pPr marL="514350" indent="-514350">
              <a:buAutoNum type="arabicPeriod"/>
            </a:pPr>
            <a:endParaRPr lang="en-CA" sz="2400" dirty="0">
              <a:solidFill>
                <a:schemeClr val="tx2"/>
              </a:solidFill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Submit your odds ratio table and the number of survey responses removed for each variable used in your analysis to Mini Assignment #10 on </a:t>
            </a:r>
            <a:r>
              <a:rPr lang="en-US" sz="2400" dirty="0" err="1">
                <a:solidFill>
                  <a:schemeClr val="tx2"/>
                </a:solidFill>
              </a:rPr>
              <a:t>Brightspace</a:t>
            </a:r>
            <a:endParaRPr lang="en-CA" sz="2400" dirty="0">
              <a:solidFill>
                <a:schemeClr val="tx2"/>
              </a:solidFill>
            </a:endParaRPr>
          </a:p>
          <a:p>
            <a:pPr marL="514350" indent="-514350">
              <a:buAutoNum type="arabicPeriod"/>
            </a:pPr>
            <a:endParaRPr lang="en-CA" sz="2400" dirty="0" smtClean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3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Canadian Community health survey – sampling &amp; weights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905939"/>
            <a:ext cx="7904163" cy="40995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The CCHS uses a stratified multistage probability sampling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In probability sampling, each person in the sample “represents” several other persons in the sample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To account for this, we calculate ‘weights’ which are use to determine each persons associated sampling weight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Sampling weights are necessary to derive meaningful estimates from the survey otherwise there is a higher probability of bias </a:t>
            </a: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570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Canadian Community health survey – sampling &amp; weights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2099903"/>
            <a:ext cx="7904163" cy="40995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The CCHS PUMF provides a weight variable, WTS_M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This sampling weight can be interpreted as the number of people the respondent represents in the Canadian population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 smtClean="0"/>
              <a:t>This weight must always be used when computing statistical estimates in order to make inference at the population level possible</a:t>
            </a:r>
            <a:endParaRPr lang="en-CA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00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7648"/>
            <a:ext cx="7904163" cy="684213"/>
          </a:xfrm>
        </p:spPr>
        <p:txBody>
          <a:bodyPr/>
          <a:lstStyle/>
          <a:p>
            <a:r>
              <a:rPr lang="en-CA" dirty="0" smtClean="0"/>
              <a:t>Canadian Community health survey – weights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918" y="1447733"/>
            <a:ext cx="6517789" cy="50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46075"/>
            <a:ext cx="7904163" cy="684213"/>
          </a:xfrm>
        </p:spPr>
        <p:txBody>
          <a:bodyPr/>
          <a:lstStyle/>
          <a:p>
            <a:r>
              <a:rPr lang="en-CA" dirty="0"/>
              <a:t>Population estimates and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656543"/>
            <a:ext cx="7904163" cy="43766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Population estimates and projections for British Columbia are publicly available on the BC </a:t>
            </a:r>
            <a:r>
              <a:rPr lang="en-CA" dirty="0"/>
              <a:t>Stats webpage: </a:t>
            </a:r>
            <a:r>
              <a:rPr lang="en-CA" dirty="0">
                <a:hlinkClick r:id="rId2"/>
              </a:rPr>
              <a:t>https://bcstats.shinyapps.io/popApp</a:t>
            </a:r>
            <a:r>
              <a:rPr lang="en-CA" dirty="0" smtClean="0">
                <a:hlinkClick r:id="rId2"/>
              </a:rPr>
              <a:t>/</a:t>
            </a:r>
            <a:r>
              <a:rPr lang="en-CA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These estimates and projections are a key data source when analyzing population health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The data can be stratified by region type, region, years, gender and 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After selecting your parameters, you can export the output into a .csv file for analysis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59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811469"/>
            <a:ext cx="7904163" cy="684213"/>
          </a:xfrm>
        </p:spPr>
        <p:txBody>
          <a:bodyPr/>
          <a:lstStyle/>
          <a:p>
            <a:pPr algn="ctr"/>
            <a:r>
              <a:rPr lang="en-CA" b="1" dirty="0" smtClean="0"/>
              <a:t>Review</a:t>
            </a:r>
            <a:br>
              <a:rPr lang="en-CA" b="1" dirty="0" smtClean="0"/>
            </a:br>
            <a:r>
              <a:rPr lang="en-CA" b="1" dirty="0"/>
              <a:t/>
            </a:r>
            <a:br>
              <a:rPr lang="en-CA" b="1" dirty="0"/>
            </a:br>
            <a:r>
              <a:rPr lang="en-CA" b="1" dirty="0" smtClean="0"/>
              <a:t>using the Canadian community health survey (</a:t>
            </a:r>
            <a:r>
              <a:rPr lang="en-CA" b="1" dirty="0" err="1" smtClean="0"/>
              <a:t>cchs</a:t>
            </a:r>
            <a:r>
              <a:rPr lang="en-CA" b="1" dirty="0" smtClean="0"/>
              <a:t>) data dictionary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3391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83023"/>
            <a:ext cx="7904163" cy="684213"/>
          </a:xfrm>
        </p:spPr>
        <p:txBody>
          <a:bodyPr/>
          <a:lstStyle/>
          <a:p>
            <a:r>
              <a:rPr lang="en-CA" dirty="0" smtClean="0"/>
              <a:t>Canadian Community health survey – data 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1" y="1830613"/>
            <a:ext cx="7904163" cy="10794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data dictionary of variable </a:t>
            </a:r>
            <a:r>
              <a:rPr lang="en-US" dirty="0"/>
              <a:t>names, concepts, universe statements </a:t>
            </a:r>
            <a:r>
              <a:rPr lang="en-US" dirty="0" smtClean="0"/>
              <a:t>and frequencies are provided in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CCHS 2015-2016 PUMF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DataDictionary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Freqs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file on </a:t>
            </a:r>
            <a:r>
              <a:rPr lang="en-US" dirty="0" err="1" smtClean="0"/>
              <a:t>Brightspace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data dictionary shows </a:t>
            </a:r>
            <a:r>
              <a:rPr lang="en-US" dirty="0"/>
              <a:t>four </a:t>
            </a:r>
            <a:r>
              <a:rPr lang="en-US" dirty="0" smtClean="0"/>
              <a:t>columns for each variable:</a:t>
            </a:r>
            <a:endParaRPr lang="en-US" dirty="0"/>
          </a:p>
          <a:p>
            <a:pPr marL="831850" lvl="1" indent="-342900">
              <a:buFont typeface="Arial" panose="020B0604020202020204" pitchFamily="34" charset="0"/>
              <a:buChar char="•"/>
            </a:pPr>
            <a:r>
              <a:rPr lang="en-US" b="1" dirty="0"/>
              <a:t>1. Content </a:t>
            </a:r>
            <a:r>
              <a:rPr lang="en-US" dirty="0"/>
              <a:t>– The text label for each of the response categories.</a:t>
            </a:r>
          </a:p>
          <a:p>
            <a:pPr marL="831850" lvl="1" indent="-342900">
              <a:buFont typeface="Arial" panose="020B0604020202020204" pitchFamily="34" charset="0"/>
              <a:buChar char="•"/>
            </a:pPr>
            <a:r>
              <a:rPr lang="en-US" b="1" dirty="0"/>
              <a:t>2. Code </a:t>
            </a:r>
            <a:r>
              <a:rPr lang="en-US" dirty="0"/>
              <a:t>– The numerical value associated with each category.</a:t>
            </a:r>
          </a:p>
          <a:p>
            <a:pPr marL="831850" lvl="1" indent="-342900">
              <a:buFont typeface="Arial" panose="020B0604020202020204" pitchFamily="34" charset="0"/>
              <a:buChar char="•"/>
            </a:pPr>
            <a:r>
              <a:rPr lang="en-US" b="1" dirty="0"/>
              <a:t>3. Sample </a:t>
            </a:r>
            <a:r>
              <a:rPr lang="en-US" dirty="0"/>
              <a:t>– The unweighted frequency on the file of respondents with each response.</a:t>
            </a:r>
          </a:p>
          <a:p>
            <a:pPr marL="831850" lvl="1" indent="-342900">
              <a:buFont typeface="Arial" panose="020B0604020202020204" pitchFamily="34" charset="0"/>
              <a:buChar char="•"/>
            </a:pPr>
            <a:r>
              <a:rPr lang="en-US" b="1" dirty="0"/>
              <a:t>4. Population </a:t>
            </a:r>
            <a:r>
              <a:rPr lang="en-US" dirty="0"/>
              <a:t>– The weighted frequency for the response.</a:t>
            </a:r>
          </a:p>
          <a:p>
            <a:pPr marL="831850" lvl="1" indent="-34290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831850" lvl="1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831850" lvl="1" indent="-34290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831850" lvl="1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001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1">
      <a:dk1>
        <a:srgbClr val="005FBE"/>
      </a:dk1>
      <a:lt1>
        <a:srgbClr val="FFFFFF"/>
      </a:lt1>
      <a:dk2>
        <a:srgbClr val="002F60"/>
      </a:dk2>
      <a:lt2>
        <a:srgbClr val="EAAA00"/>
      </a:lt2>
      <a:accent1>
        <a:srgbClr val="E50024"/>
      </a:accent1>
      <a:accent2>
        <a:srgbClr val="005FBE"/>
      </a:accent2>
      <a:accent3>
        <a:srgbClr val="002F60"/>
      </a:accent3>
      <a:accent4>
        <a:srgbClr val="F5A600"/>
      </a:accent4>
      <a:accent5>
        <a:srgbClr val="005FBE"/>
      </a:accent5>
      <a:accent6>
        <a:srgbClr val="E50024"/>
      </a:accent6>
      <a:hlink>
        <a:srgbClr val="005FBC"/>
      </a:hlink>
      <a:folHlink>
        <a:srgbClr val="005F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AM_06262_EdgePPTTmplts_4x3_white_OUTrev" id="{F7F86CFF-FCD0-C743-8CCA-A90BC7F5EA5C}" vid="{DE298D9B-9A9D-B94B-A2FD-EBCF2E0852E5}"/>
    </a:ext>
  </a:extLst>
</a:theme>
</file>

<file path=ppt/theme/theme2.xml><?xml version="1.0" encoding="utf-8"?>
<a:theme xmlns:a="http://schemas.openxmlformats.org/drawingml/2006/main" name="1_Theme1">
  <a:themeElements>
    <a:clrScheme name="Custom 1">
      <a:dk1>
        <a:srgbClr val="005FBE"/>
      </a:dk1>
      <a:lt1>
        <a:srgbClr val="FFFFFF"/>
      </a:lt1>
      <a:dk2>
        <a:srgbClr val="002F60"/>
      </a:dk2>
      <a:lt2>
        <a:srgbClr val="EAAA00"/>
      </a:lt2>
      <a:accent1>
        <a:srgbClr val="E50024"/>
      </a:accent1>
      <a:accent2>
        <a:srgbClr val="005FBE"/>
      </a:accent2>
      <a:accent3>
        <a:srgbClr val="002F60"/>
      </a:accent3>
      <a:accent4>
        <a:srgbClr val="F5A600"/>
      </a:accent4>
      <a:accent5>
        <a:srgbClr val="005FBE"/>
      </a:accent5>
      <a:accent6>
        <a:srgbClr val="E50024"/>
      </a:accent6>
      <a:hlink>
        <a:srgbClr val="005FBC"/>
      </a:hlink>
      <a:folHlink>
        <a:srgbClr val="005F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AM_06262_EdgePPTTmplts_4x3_white_OUTrev" id="{F7F86CFF-FCD0-C743-8CCA-A90BC7F5EA5C}" vid="{5F4EFD8F-736E-D745-A73F-59A749B88619}"/>
    </a:ext>
  </a:extLst>
</a:theme>
</file>

<file path=ppt/theme/theme3.xml><?xml version="1.0" encoding="utf-8"?>
<a:theme xmlns:a="http://schemas.openxmlformats.org/drawingml/2006/main" name="2_Theme1">
  <a:themeElements>
    <a:clrScheme name="Custom 1">
      <a:dk1>
        <a:srgbClr val="005FBE"/>
      </a:dk1>
      <a:lt1>
        <a:srgbClr val="FFFFFF"/>
      </a:lt1>
      <a:dk2>
        <a:srgbClr val="002F60"/>
      </a:dk2>
      <a:lt2>
        <a:srgbClr val="EAAA00"/>
      </a:lt2>
      <a:accent1>
        <a:srgbClr val="E50024"/>
      </a:accent1>
      <a:accent2>
        <a:srgbClr val="005FBE"/>
      </a:accent2>
      <a:accent3>
        <a:srgbClr val="002F60"/>
      </a:accent3>
      <a:accent4>
        <a:srgbClr val="F5A600"/>
      </a:accent4>
      <a:accent5>
        <a:srgbClr val="005FBE"/>
      </a:accent5>
      <a:accent6>
        <a:srgbClr val="E50024"/>
      </a:accent6>
      <a:hlink>
        <a:srgbClr val="005FBC"/>
      </a:hlink>
      <a:folHlink>
        <a:srgbClr val="005F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AM_06262_EdgePPTTmplts_4x3_white_OUTrev" id="{F7F86CFF-FCD0-C743-8CCA-A90BC7F5EA5C}" vid="{021B9CB2-88CB-5F4F-B7F7-EBAD686AE164}"/>
    </a:ext>
  </a:extLst>
</a:theme>
</file>

<file path=ppt/theme/theme4.xml><?xml version="1.0" encoding="utf-8"?>
<a:theme xmlns:a="http://schemas.openxmlformats.org/drawingml/2006/main" name="3_Theme1">
  <a:themeElements>
    <a:clrScheme name="Custom 1">
      <a:dk1>
        <a:srgbClr val="005FBE"/>
      </a:dk1>
      <a:lt1>
        <a:srgbClr val="FFFFFF"/>
      </a:lt1>
      <a:dk2>
        <a:srgbClr val="002F60"/>
      </a:dk2>
      <a:lt2>
        <a:srgbClr val="EAAA00"/>
      </a:lt2>
      <a:accent1>
        <a:srgbClr val="E50024"/>
      </a:accent1>
      <a:accent2>
        <a:srgbClr val="005FBE"/>
      </a:accent2>
      <a:accent3>
        <a:srgbClr val="002F60"/>
      </a:accent3>
      <a:accent4>
        <a:srgbClr val="F5A600"/>
      </a:accent4>
      <a:accent5>
        <a:srgbClr val="005FBE"/>
      </a:accent5>
      <a:accent6>
        <a:srgbClr val="E50024"/>
      </a:accent6>
      <a:hlink>
        <a:srgbClr val="005FBC"/>
      </a:hlink>
      <a:folHlink>
        <a:srgbClr val="005F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AM_06262_EdgePPTTmplts_4x3_white_OUTrev" id="{F7F86CFF-FCD0-C743-8CCA-A90BC7F5EA5C}" vid="{03E92D7E-A0D3-D746-9F60-B4E5E1DB5FA6}"/>
    </a:ext>
  </a:extLst>
</a:theme>
</file>

<file path=ppt/theme/theme5.xml><?xml version="1.0" encoding="utf-8"?>
<a:theme xmlns:a="http://schemas.openxmlformats.org/drawingml/2006/main" name="4_Theme1">
  <a:themeElements>
    <a:clrScheme name="Custom 1">
      <a:dk1>
        <a:srgbClr val="005FBE"/>
      </a:dk1>
      <a:lt1>
        <a:srgbClr val="FFFFFF"/>
      </a:lt1>
      <a:dk2>
        <a:srgbClr val="002F60"/>
      </a:dk2>
      <a:lt2>
        <a:srgbClr val="EAAA00"/>
      </a:lt2>
      <a:accent1>
        <a:srgbClr val="E50024"/>
      </a:accent1>
      <a:accent2>
        <a:srgbClr val="005FBE"/>
      </a:accent2>
      <a:accent3>
        <a:srgbClr val="002F60"/>
      </a:accent3>
      <a:accent4>
        <a:srgbClr val="F5A600"/>
      </a:accent4>
      <a:accent5>
        <a:srgbClr val="005FBE"/>
      </a:accent5>
      <a:accent6>
        <a:srgbClr val="E50024"/>
      </a:accent6>
      <a:hlink>
        <a:srgbClr val="005FBC"/>
      </a:hlink>
      <a:folHlink>
        <a:srgbClr val="005F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AM_06262_EdgePPTTmplts_4x3_white_OUTrev" id="{F7F86CFF-FCD0-C743-8CCA-A90BC7F5EA5C}" vid="{B40795F7-00E1-0540-B4BA-4EE4AF34F5D2}"/>
    </a:ext>
  </a:extLst>
</a:theme>
</file>

<file path=ppt/theme/theme6.xml><?xml version="1.0" encoding="utf-8"?>
<a:theme xmlns:a="http://schemas.openxmlformats.org/drawingml/2006/main" name="5_Theme1">
  <a:themeElements>
    <a:clrScheme name="Custom 1">
      <a:dk1>
        <a:srgbClr val="005FBE"/>
      </a:dk1>
      <a:lt1>
        <a:srgbClr val="FFFFFF"/>
      </a:lt1>
      <a:dk2>
        <a:srgbClr val="002F60"/>
      </a:dk2>
      <a:lt2>
        <a:srgbClr val="EAAA00"/>
      </a:lt2>
      <a:accent1>
        <a:srgbClr val="E50024"/>
      </a:accent1>
      <a:accent2>
        <a:srgbClr val="005FBE"/>
      </a:accent2>
      <a:accent3>
        <a:srgbClr val="002F60"/>
      </a:accent3>
      <a:accent4>
        <a:srgbClr val="F5A600"/>
      </a:accent4>
      <a:accent5>
        <a:srgbClr val="005FBE"/>
      </a:accent5>
      <a:accent6>
        <a:srgbClr val="E50024"/>
      </a:accent6>
      <a:hlink>
        <a:srgbClr val="005FBC"/>
      </a:hlink>
      <a:folHlink>
        <a:srgbClr val="005F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AM_06262_EdgePPTTmplts_4x3_white_OUTrev" id="{F7F86CFF-FCD0-C743-8CCA-A90BC7F5EA5C}" vid="{BE20524B-4FB4-B144-9AC6-1FB7FF88A766}"/>
    </a:ext>
  </a:extLst>
</a:theme>
</file>

<file path=ppt/theme/theme7.xml><?xml version="1.0" encoding="utf-8"?>
<a:theme xmlns:a="http://schemas.openxmlformats.org/drawingml/2006/main" name="6_Theme1">
  <a:themeElements>
    <a:clrScheme name="Custom 1">
      <a:dk1>
        <a:srgbClr val="005FBE"/>
      </a:dk1>
      <a:lt1>
        <a:srgbClr val="FFFFFF"/>
      </a:lt1>
      <a:dk2>
        <a:srgbClr val="002F60"/>
      </a:dk2>
      <a:lt2>
        <a:srgbClr val="EAAA00"/>
      </a:lt2>
      <a:accent1>
        <a:srgbClr val="E50024"/>
      </a:accent1>
      <a:accent2>
        <a:srgbClr val="005FBE"/>
      </a:accent2>
      <a:accent3>
        <a:srgbClr val="002F60"/>
      </a:accent3>
      <a:accent4>
        <a:srgbClr val="F5A600"/>
      </a:accent4>
      <a:accent5>
        <a:srgbClr val="005FBE"/>
      </a:accent5>
      <a:accent6>
        <a:srgbClr val="E50024"/>
      </a:accent6>
      <a:hlink>
        <a:srgbClr val="005FBC"/>
      </a:hlink>
      <a:folHlink>
        <a:srgbClr val="005F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AM_06262_EdgePPTTmplts_4x3_white_OUTrev" id="{F7F86CFF-FCD0-C743-8CCA-A90BC7F5EA5C}" vid="{1D560A79-C824-864D-9871-84237E671BEE}"/>
    </a:ext>
  </a:extLst>
</a:theme>
</file>

<file path=ppt/theme/theme8.xml><?xml version="1.0" encoding="utf-8"?>
<a:theme xmlns:a="http://schemas.openxmlformats.org/drawingml/2006/main" name="7_Theme1">
  <a:themeElements>
    <a:clrScheme name="Custom 1">
      <a:dk1>
        <a:srgbClr val="005FBE"/>
      </a:dk1>
      <a:lt1>
        <a:srgbClr val="FFFFFF"/>
      </a:lt1>
      <a:dk2>
        <a:srgbClr val="002F60"/>
      </a:dk2>
      <a:lt2>
        <a:srgbClr val="EAAA00"/>
      </a:lt2>
      <a:accent1>
        <a:srgbClr val="E50024"/>
      </a:accent1>
      <a:accent2>
        <a:srgbClr val="005FBE"/>
      </a:accent2>
      <a:accent3>
        <a:srgbClr val="002F60"/>
      </a:accent3>
      <a:accent4>
        <a:srgbClr val="F5A600"/>
      </a:accent4>
      <a:accent5>
        <a:srgbClr val="005FBE"/>
      </a:accent5>
      <a:accent6>
        <a:srgbClr val="E50024"/>
      </a:accent6>
      <a:hlink>
        <a:srgbClr val="005FBC"/>
      </a:hlink>
      <a:folHlink>
        <a:srgbClr val="005F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AM_06262_EdgePPTTmplts_4x3_white_OUTrev" id="{F7F86CFF-FCD0-C743-8CCA-A90BC7F5EA5C}" vid="{AFA5ABE9-CA58-094E-BE0C-E42C05C6CF5F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powerpoint-edge_4x3_white_2021</Template>
  <TotalTime>11430</TotalTime>
  <Words>1830</Words>
  <Application>Microsoft Office PowerPoint</Application>
  <PresentationFormat>On-screen Show (4:3)</PresentationFormat>
  <Paragraphs>178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Calibri</vt:lpstr>
      <vt:lpstr>Calibri Light</vt:lpstr>
      <vt:lpstr>Wingdings</vt:lpstr>
      <vt:lpstr>Theme1</vt:lpstr>
      <vt:lpstr>1_Theme1</vt:lpstr>
      <vt:lpstr>2_Theme1</vt:lpstr>
      <vt:lpstr>3_Theme1</vt:lpstr>
      <vt:lpstr>4_Theme1</vt:lpstr>
      <vt:lpstr>5_Theme1</vt:lpstr>
      <vt:lpstr>6_Theme1</vt:lpstr>
      <vt:lpstr>7_Theme1</vt:lpstr>
      <vt:lpstr>Data analysis in r – part II:  Descriptive tables, statistical tests &amp; regression</vt:lpstr>
      <vt:lpstr>Learning objectives:</vt:lpstr>
      <vt:lpstr>Review  survey sampling &amp; weights</vt:lpstr>
      <vt:lpstr>Canadian Community health survey – sampling &amp; weights</vt:lpstr>
      <vt:lpstr>Canadian Community health survey – sampling &amp; weights</vt:lpstr>
      <vt:lpstr>Canadian Community health survey – weights</vt:lpstr>
      <vt:lpstr>Population estimates and projections</vt:lpstr>
      <vt:lpstr>Review  using the Canadian community health survey (cchs) data dictionary</vt:lpstr>
      <vt:lpstr>Canadian Community health survey – data dictionary</vt:lpstr>
      <vt:lpstr>Canadian Community health survey – data dictionary</vt:lpstr>
      <vt:lpstr>Preparing your dataset  for analysis</vt:lpstr>
      <vt:lpstr>Recoding variables as factors</vt:lpstr>
      <vt:lpstr>Recoding variables as factors</vt:lpstr>
      <vt:lpstr>Recoding variables as factors</vt:lpstr>
      <vt:lpstr>Creating a survey design</vt:lpstr>
      <vt:lpstr>Creating a survey design</vt:lpstr>
      <vt:lpstr>Dependent &amp; independent variables</vt:lpstr>
      <vt:lpstr>Dependent &amp; independent variables</vt:lpstr>
      <vt:lpstr>PowerPoint Presentation</vt:lpstr>
      <vt:lpstr>Building a  regression model in R</vt:lpstr>
      <vt:lpstr>Building a regression model in R</vt:lpstr>
      <vt:lpstr>Building a regression model in R</vt:lpstr>
      <vt:lpstr>Building a regression model in r</vt:lpstr>
      <vt:lpstr>Creating a table output</vt:lpstr>
      <vt:lpstr>Interpreting the results</vt:lpstr>
      <vt:lpstr>Interpreting the results</vt:lpstr>
      <vt:lpstr>PowerPoint Presentation</vt:lpstr>
      <vt:lpstr>weighted prevalence  estimates</vt:lpstr>
      <vt:lpstr>Weighted prevalence estimates</vt:lpstr>
      <vt:lpstr>Sample selection for analysis</vt:lpstr>
      <vt:lpstr>Why are these results different?</vt:lpstr>
      <vt:lpstr>Filtering </vt:lpstr>
      <vt:lpstr>Determining The number of excluded responses </vt:lpstr>
      <vt:lpstr>PowerPoint Presentation</vt:lpstr>
      <vt:lpstr>Determining The number of excluded responses </vt:lpstr>
      <vt:lpstr>Modifying the frequency table output</vt:lpstr>
      <vt:lpstr>Mini assignment #10</vt:lpstr>
    </vt:vector>
  </TitlesOfParts>
  <Company>BC Clinical and Support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Uvic edge powerpoint template</dc:title>
  <dc:creator>Ghafari, Shaherazad (Cher)</dc:creator>
  <cp:lastModifiedBy>Ghafari, Shaherazad (Cher)</cp:lastModifiedBy>
  <cp:revision>498</cp:revision>
  <dcterms:created xsi:type="dcterms:W3CDTF">2023-09-03T14:41:24Z</dcterms:created>
  <dcterms:modified xsi:type="dcterms:W3CDTF">2023-11-22T16:40:54Z</dcterms:modified>
</cp:coreProperties>
</file>