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3" r:id="rId7"/>
    <p:sldId id="272" r:id="rId8"/>
    <p:sldId id="264" r:id="rId9"/>
    <p:sldId id="267" r:id="rId10"/>
    <p:sldId id="262" r:id="rId11"/>
    <p:sldId id="265" r:id="rId12"/>
    <p:sldId id="268" r:id="rId13"/>
    <p:sldId id="269" r:id="rId14"/>
    <p:sldId id="266" r:id="rId15"/>
    <p:sldId id="270" r:id="rId16"/>
    <p:sldId id="271"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71"/>
    <p:restoredTop sz="96327"/>
  </p:normalViewPr>
  <p:slideViewPr>
    <p:cSldViewPr snapToGrid="0" snapToObjects="1">
      <p:cViewPr varScale="1">
        <p:scale>
          <a:sx n="167" d="100"/>
          <a:sy n="167" d="100"/>
        </p:scale>
        <p:origin x="200" y="41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9120-DD9D-064C-A1A9-9BBB2B42E7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31504E-9C0D-3A4F-86CA-54EB84E68E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249F98-BC95-6140-A27C-98F906A1F963}"/>
              </a:ext>
            </a:extLst>
          </p:cNvPr>
          <p:cNvSpPr>
            <a:spLocks noGrp="1"/>
          </p:cNvSpPr>
          <p:nvPr>
            <p:ph type="dt" sz="half" idx="10"/>
          </p:nvPr>
        </p:nvSpPr>
        <p:spPr/>
        <p:txBody>
          <a:bodyPr/>
          <a:lstStyle/>
          <a:p>
            <a:fld id="{71B142BC-22C2-3349-B31F-9075D8CF4422}" type="datetimeFigureOut">
              <a:rPr lang="en-US" smtClean="0"/>
              <a:t>9/12/20</a:t>
            </a:fld>
            <a:endParaRPr lang="en-US"/>
          </a:p>
        </p:txBody>
      </p:sp>
      <p:sp>
        <p:nvSpPr>
          <p:cNvPr id="5" name="Footer Placeholder 4">
            <a:extLst>
              <a:ext uri="{FF2B5EF4-FFF2-40B4-BE49-F238E27FC236}">
                <a16:creationId xmlns:a16="http://schemas.microsoft.com/office/drawing/2014/main" id="{325F0ABA-EDB8-924F-A11D-0663E093F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1DF283-D045-6549-B4FB-421B757A9895}"/>
              </a:ext>
            </a:extLst>
          </p:cNvPr>
          <p:cNvSpPr>
            <a:spLocks noGrp="1"/>
          </p:cNvSpPr>
          <p:nvPr>
            <p:ph type="sldNum" sz="quarter" idx="12"/>
          </p:nvPr>
        </p:nvSpPr>
        <p:spPr/>
        <p:txBody>
          <a:bodyPr/>
          <a:lstStyle/>
          <a:p>
            <a:fld id="{87671C26-AB64-B747-85E3-FD12FC0B3C94}" type="slidenum">
              <a:rPr lang="en-US" smtClean="0"/>
              <a:t>‹#›</a:t>
            </a:fld>
            <a:endParaRPr lang="en-US"/>
          </a:p>
        </p:txBody>
      </p:sp>
    </p:spTree>
    <p:extLst>
      <p:ext uri="{BB962C8B-B14F-4D97-AF65-F5344CB8AC3E}">
        <p14:creationId xmlns:p14="http://schemas.microsoft.com/office/powerpoint/2010/main" val="2636301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3179-9C97-944D-8C92-6835E460E1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59FEBC-3CE5-514B-A71C-10D2B4DD8E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DBE027-4D1B-9D41-AD9F-0A8D67A35AC7}"/>
              </a:ext>
            </a:extLst>
          </p:cNvPr>
          <p:cNvSpPr>
            <a:spLocks noGrp="1"/>
          </p:cNvSpPr>
          <p:nvPr>
            <p:ph type="dt" sz="half" idx="10"/>
          </p:nvPr>
        </p:nvSpPr>
        <p:spPr/>
        <p:txBody>
          <a:bodyPr/>
          <a:lstStyle/>
          <a:p>
            <a:fld id="{71B142BC-22C2-3349-B31F-9075D8CF4422}" type="datetimeFigureOut">
              <a:rPr lang="en-US" smtClean="0"/>
              <a:t>9/12/20</a:t>
            </a:fld>
            <a:endParaRPr lang="en-US"/>
          </a:p>
        </p:txBody>
      </p:sp>
      <p:sp>
        <p:nvSpPr>
          <p:cNvPr id="5" name="Footer Placeholder 4">
            <a:extLst>
              <a:ext uri="{FF2B5EF4-FFF2-40B4-BE49-F238E27FC236}">
                <a16:creationId xmlns:a16="http://schemas.microsoft.com/office/drawing/2014/main" id="{0F5D159F-48B0-4248-B901-394442093A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B2D26-5E18-B147-A864-B35CF8D3C987}"/>
              </a:ext>
            </a:extLst>
          </p:cNvPr>
          <p:cNvSpPr>
            <a:spLocks noGrp="1"/>
          </p:cNvSpPr>
          <p:nvPr>
            <p:ph type="sldNum" sz="quarter" idx="12"/>
          </p:nvPr>
        </p:nvSpPr>
        <p:spPr/>
        <p:txBody>
          <a:bodyPr/>
          <a:lstStyle/>
          <a:p>
            <a:fld id="{87671C26-AB64-B747-85E3-FD12FC0B3C94}" type="slidenum">
              <a:rPr lang="en-US" smtClean="0"/>
              <a:t>‹#›</a:t>
            </a:fld>
            <a:endParaRPr lang="en-US"/>
          </a:p>
        </p:txBody>
      </p:sp>
    </p:spTree>
    <p:extLst>
      <p:ext uri="{BB962C8B-B14F-4D97-AF65-F5344CB8AC3E}">
        <p14:creationId xmlns:p14="http://schemas.microsoft.com/office/powerpoint/2010/main" val="1777264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08A4C9-027E-DF4A-984F-244E4A384F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CB10DB-4329-594F-92C1-BE999EA1CD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5CC5C-F4FC-4D4B-BD9B-A75A5BCEE37F}"/>
              </a:ext>
            </a:extLst>
          </p:cNvPr>
          <p:cNvSpPr>
            <a:spLocks noGrp="1"/>
          </p:cNvSpPr>
          <p:nvPr>
            <p:ph type="dt" sz="half" idx="10"/>
          </p:nvPr>
        </p:nvSpPr>
        <p:spPr/>
        <p:txBody>
          <a:bodyPr/>
          <a:lstStyle/>
          <a:p>
            <a:fld id="{71B142BC-22C2-3349-B31F-9075D8CF4422}" type="datetimeFigureOut">
              <a:rPr lang="en-US" smtClean="0"/>
              <a:t>9/12/20</a:t>
            </a:fld>
            <a:endParaRPr lang="en-US"/>
          </a:p>
        </p:txBody>
      </p:sp>
      <p:sp>
        <p:nvSpPr>
          <p:cNvPr id="5" name="Footer Placeholder 4">
            <a:extLst>
              <a:ext uri="{FF2B5EF4-FFF2-40B4-BE49-F238E27FC236}">
                <a16:creationId xmlns:a16="http://schemas.microsoft.com/office/drawing/2014/main" id="{05BF5E5B-AFC2-B548-A6C6-B70B90AF9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EB442-72B7-784D-8FED-DCF1028C28BB}"/>
              </a:ext>
            </a:extLst>
          </p:cNvPr>
          <p:cNvSpPr>
            <a:spLocks noGrp="1"/>
          </p:cNvSpPr>
          <p:nvPr>
            <p:ph type="sldNum" sz="quarter" idx="12"/>
          </p:nvPr>
        </p:nvSpPr>
        <p:spPr/>
        <p:txBody>
          <a:bodyPr/>
          <a:lstStyle/>
          <a:p>
            <a:fld id="{87671C26-AB64-B747-85E3-FD12FC0B3C94}" type="slidenum">
              <a:rPr lang="en-US" smtClean="0"/>
              <a:t>‹#›</a:t>
            </a:fld>
            <a:endParaRPr lang="en-US"/>
          </a:p>
        </p:txBody>
      </p:sp>
    </p:spTree>
    <p:extLst>
      <p:ext uri="{BB962C8B-B14F-4D97-AF65-F5344CB8AC3E}">
        <p14:creationId xmlns:p14="http://schemas.microsoft.com/office/powerpoint/2010/main" val="3544808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3340-756C-A141-A148-5A813C09B4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6052DA-503E-6E41-B8A7-BE783D9339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18851-EB35-914F-AD3A-FD4DD5160F67}"/>
              </a:ext>
            </a:extLst>
          </p:cNvPr>
          <p:cNvSpPr>
            <a:spLocks noGrp="1"/>
          </p:cNvSpPr>
          <p:nvPr>
            <p:ph type="dt" sz="half" idx="10"/>
          </p:nvPr>
        </p:nvSpPr>
        <p:spPr/>
        <p:txBody>
          <a:bodyPr/>
          <a:lstStyle/>
          <a:p>
            <a:fld id="{71B142BC-22C2-3349-B31F-9075D8CF4422}" type="datetimeFigureOut">
              <a:rPr lang="en-US" smtClean="0"/>
              <a:t>9/12/20</a:t>
            </a:fld>
            <a:endParaRPr lang="en-US"/>
          </a:p>
        </p:txBody>
      </p:sp>
      <p:sp>
        <p:nvSpPr>
          <p:cNvPr id="5" name="Footer Placeholder 4">
            <a:extLst>
              <a:ext uri="{FF2B5EF4-FFF2-40B4-BE49-F238E27FC236}">
                <a16:creationId xmlns:a16="http://schemas.microsoft.com/office/drawing/2014/main" id="{20FA1EE9-5531-CA47-9162-97AED2F49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ADA415-9600-8244-8900-9538892444C6}"/>
              </a:ext>
            </a:extLst>
          </p:cNvPr>
          <p:cNvSpPr>
            <a:spLocks noGrp="1"/>
          </p:cNvSpPr>
          <p:nvPr>
            <p:ph type="sldNum" sz="quarter" idx="12"/>
          </p:nvPr>
        </p:nvSpPr>
        <p:spPr/>
        <p:txBody>
          <a:bodyPr/>
          <a:lstStyle/>
          <a:p>
            <a:fld id="{87671C26-AB64-B747-85E3-FD12FC0B3C94}" type="slidenum">
              <a:rPr lang="en-US" smtClean="0"/>
              <a:t>‹#›</a:t>
            </a:fld>
            <a:endParaRPr lang="en-US"/>
          </a:p>
        </p:txBody>
      </p:sp>
    </p:spTree>
    <p:extLst>
      <p:ext uri="{BB962C8B-B14F-4D97-AF65-F5344CB8AC3E}">
        <p14:creationId xmlns:p14="http://schemas.microsoft.com/office/powerpoint/2010/main" val="4048389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6EDD4-0837-294D-8560-87A7A9FDF2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D41388-D315-CE44-A35B-6157245773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0D1B10-7CD0-3449-8F90-5E5CC9733EFB}"/>
              </a:ext>
            </a:extLst>
          </p:cNvPr>
          <p:cNvSpPr>
            <a:spLocks noGrp="1"/>
          </p:cNvSpPr>
          <p:nvPr>
            <p:ph type="dt" sz="half" idx="10"/>
          </p:nvPr>
        </p:nvSpPr>
        <p:spPr/>
        <p:txBody>
          <a:bodyPr/>
          <a:lstStyle/>
          <a:p>
            <a:fld id="{71B142BC-22C2-3349-B31F-9075D8CF4422}" type="datetimeFigureOut">
              <a:rPr lang="en-US" smtClean="0"/>
              <a:t>9/12/20</a:t>
            </a:fld>
            <a:endParaRPr lang="en-US"/>
          </a:p>
        </p:txBody>
      </p:sp>
      <p:sp>
        <p:nvSpPr>
          <p:cNvPr id="5" name="Footer Placeholder 4">
            <a:extLst>
              <a:ext uri="{FF2B5EF4-FFF2-40B4-BE49-F238E27FC236}">
                <a16:creationId xmlns:a16="http://schemas.microsoft.com/office/drawing/2014/main" id="{ED4C7B9B-5801-DA42-BF17-130818073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55D08A-2AC9-9B47-9EDE-AF7D1566FE57}"/>
              </a:ext>
            </a:extLst>
          </p:cNvPr>
          <p:cNvSpPr>
            <a:spLocks noGrp="1"/>
          </p:cNvSpPr>
          <p:nvPr>
            <p:ph type="sldNum" sz="quarter" idx="12"/>
          </p:nvPr>
        </p:nvSpPr>
        <p:spPr/>
        <p:txBody>
          <a:bodyPr/>
          <a:lstStyle/>
          <a:p>
            <a:fld id="{87671C26-AB64-B747-85E3-FD12FC0B3C94}" type="slidenum">
              <a:rPr lang="en-US" smtClean="0"/>
              <a:t>‹#›</a:t>
            </a:fld>
            <a:endParaRPr lang="en-US"/>
          </a:p>
        </p:txBody>
      </p:sp>
    </p:spTree>
    <p:extLst>
      <p:ext uri="{BB962C8B-B14F-4D97-AF65-F5344CB8AC3E}">
        <p14:creationId xmlns:p14="http://schemas.microsoft.com/office/powerpoint/2010/main" val="337274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8B6EB-799F-6F4E-B996-83A33E3FAE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A387BC-77C0-0141-8824-1A7964BF68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66B08D-2F0A-BD47-9BA0-109EB289B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52876E-9626-5341-90E7-58EC33D44917}"/>
              </a:ext>
            </a:extLst>
          </p:cNvPr>
          <p:cNvSpPr>
            <a:spLocks noGrp="1"/>
          </p:cNvSpPr>
          <p:nvPr>
            <p:ph type="dt" sz="half" idx="10"/>
          </p:nvPr>
        </p:nvSpPr>
        <p:spPr/>
        <p:txBody>
          <a:bodyPr/>
          <a:lstStyle/>
          <a:p>
            <a:fld id="{71B142BC-22C2-3349-B31F-9075D8CF4422}" type="datetimeFigureOut">
              <a:rPr lang="en-US" smtClean="0"/>
              <a:t>9/12/20</a:t>
            </a:fld>
            <a:endParaRPr lang="en-US"/>
          </a:p>
        </p:txBody>
      </p:sp>
      <p:sp>
        <p:nvSpPr>
          <p:cNvPr id="6" name="Footer Placeholder 5">
            <a:extLst>
              <a:ext uri="{FF2B5EF4-FFF2-40B4-BE49-F238E27FC236}">
                <a16:creationId xmlns:a16="http://schemas.microsoft.com/office/drawing/2014/main" id="{66FA8F9B-E4C6-EA45-9984-7962CA28A7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06D24-E5BA-CE44-87D3-D51ABC3E9920}"/>
              </a:ext>
            </a:extLst>
          </p:cNvPr>
          <p:cNvSpPr>
            <a:spLocks noGrp="1"/>
          </p:cNvSpPr>
          <p:nvPr>
            <p:ph type="sldNum" sz="quarter" idx="12"/>
          </p:nvPr>
        </p:nvSpPr>
        <p:spPr/>
        <p:txBody>
          <a:bodyPr/>
          <a:lstStyle/>
          <a:p>
            <a:fld id="{87671C26-AB64-B747-85E3-FD12FC0B3C94}" type="slidenum">
              <a:rPr lang="en-US" smtClean="0"/>
              <a:t>‹#›</a:t>
            </a:fld>
            <a:endParaRPr lang="en-US"/>
          </a:p>
        </p:txBody>
      </p:sp>
    </p:spTree>
    <p:extLst>
      <p:ext uri="{BB962C8B-B14F-4D97-AF65-F5344CB8AC3E}">
        <p14:creationId xmlns:p14="http://schemas.microsoft.com/office/powerpoint/2010/main" val="109931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7BD65-477F-4541-B9B9-D0849F94D0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5438D1-0946-5D4F-B196-FCA18886D4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2CE6A6-47DE-A241-9FB2-FE20172935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0B41CD-181B-C849-8D65-0B21D5F690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4C2DF6-918C-EC4F-923B-5F837D5FC8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5A9BB4-9963-0740-8B9F-C47DD72ADA0A}"/>
              </a:ext>
            </a:extLst>
          </p:cNvPr>
          <p:cNvSpPr>
            <a:spLocks noGrp="1"/>
          </p:cNvSpPr>
          <p:nvPr>
            <p:ph type="dt" sz="half" idx="10"/>
          </p:nvPr>
        </p:nvSpPr>
        <p:spPr/>
        <p:txBody>
          <a:bodyPr/>
          <a:lstStyle/>
          <a:p>
            <a:fld id="{71B142BC-22C2-3349-B31F-9075D8CF4422}" type="datetimeFigureOut">
              <a:rPr lang="en-US" smtClean="0"/>
              <a:t>9/12/20</a:t>
            </a:fld>
            <a:endParaRPr lang="en-US"/>
          </a:p>
        </p:txBody>
      </p:sp>
      <p:sp>
        <p:nvSpPr>
          <p:cNvPr id="8" name="Footer Placeholder 7">
            <a:extLst>
              <a:ext uri="{FF2B5EF4-FFF2-40B4-BE49-F238E27FC236}">
                <a16:creationId xmlns:a16="http://schemas.microsoft.com/office/drawing/2014/main" id="{06EEBBCA-3B3C-8542-9336-4860C58571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A1BDE4-9C43-5240-9E83-77F3D3583DE5}"/>
              </a:ext>
            </a:extLst>
          </p:cNvPr>
          <p:cNvSpPr>
            <a:spLocks noGrp="1"/>
          </p:cNvSpPr>
          <p:nvPr>
            <p:ph type="sldNum" sz="quarter" idx="12"/>
          </p:nvPr>
        </p:nvSpPr>
        <p:spPr/>
        <p:txBody>
          <a:bodyPr/>
          <a:lstStyle/>
          <a:p>
            <a:fld id="{87671C26-AB64-B747-85E3-FD12FC0B3C94}" type="slidenum">
              <a:rPr lang="en-US" smtClean="0"/>
              <a:t>‹#›</a:t>
            </a:fld>
            <a:endParaRPr lang="en-US"/>
          </a:p>
        </p:txBody>
      </p:sp>
    </p:spTree>
    <p:extLst>
      <p:ext uri="{BB962C8B-B14F-4D97-AF65-F5344CB8AC3E}">
        <p14:creationId xmlns:p14="http://schemas.microsoft.com/office/powerpoint/2010/main" val="150025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38D0-E3C3-FA44-9C6E-1B2067C07C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B96FEF-7410-3F49-A7B6-4AA0DC64A8E9}"/>
              </a:ext>
            </a:extLst>
          </p:cNvPr>
          <p:cNvSpPr>
            <a:spLocks noGrp="1"/>
          </p:cNvSpPr>
          <p:nvPr>
            <p:ph type="dt" sz="half" idx="10"/>
          </p:nvPr>
        </p:nvSpPr>
        <p:spPr/>
        <p:txBody>
          <a:bodyPr/>
          <a:lstStyle/>
          <a:p>
            <a:fld id="{71B142BC-22C2-3349-B31F-9075D8CF4422}" type="datetimeFigureOut">
              <a:rPr lang="en-US" smtClean="0"/>
              <a:t>9/12/20</a:t>
            </a:fld>
            <a:endParaRPr lang="en-US"/>
          </a:p>
        </p:txBody>
      </p:sp>
      <p:sp>
        <p:nvSpPr>
          <p:cNvPr id="4" name="Footer Placeholder 3">
            <a:extLst>
              <a:ext uri="{FF2B5EF4-FFF2-40B4-BE49-F238E27FC236}">
                <a16:creationId xmlns:a16="http://schemas.microsoft.com/office/drawing/2014/main" id="{BEADF2A2-CC26-694C-92F0-192047067C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75F052-AF94-1641-92CD-5171E204D4F6}"/>
              </a:ext>
            </a:extLst>
          </p:cNvPr>
          <p:cNvSpPr>
            <a:spLocks noGrp="1"/>
          </p:cNvSpPr>
          <p:nvPr>
            <p:ph type="sldNum" sz="quarter" idx="12"/>
          </p:nvPr>
        </p:nvSpPr>
        <p:spPr/>
        <p:txBody>
          <a:bodyPr/>
          <a:lstStyle/>
          <a:p>
            <a:fld id="{87671C26-AB64-B747-85E3-FD12FC0B3C94}" type="slidenum">
              <a:rPr lang="en-US" smtClean="0"/>
              <a:t>‹#›</a:t>
            </a:fld>
            <a:endParaRPr lang="en-US"/>
          </a:p>
        </p:txBody>
      </p:sp>
    </p:spTree>
    <p:extLst>
      <p:ext uri="{BB962C8B-B14F-4D97-AF65-F5344CB8AC3E}">
        <p14:creationId xmlns:p14="http://schemas.microsoft.com/office/powerpoint/2010/main" val="1507692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5CD47D-7EC2-5D42-943E-671496C1BDFB}"/>
              </a:ext>
            </a:extLst>
          </p:cNvPr>
          <p:cNvSpPr>
            <a:spLocks noGrp="1"/>
          </p:cNvSpPr>
          <p:nvPr>
            <p:ph type="dt" sz="half" idx="10"/>
          </p:nvPr>
        </p:nvSpPr>
        <p:spPr/>
        <p:txBody>
          <a:bodyPr/>
          <a:lstStyle/>
          <a:p>
            <a:fld id="{71B142BC-22C2-3349-B31F-9075D8CF4422}" type="datetimeFigureOut">
              <a:rPr lang="en-US" smtClean="0"/>
              <a:t>9/12/20</a:t>
            </a:fld>
            <a:endParaRPr lang="en-US"/>
          </a:p>
        </p:txBody>
      </p:sp>
      <p:sp>
        <p:nvSpPr>
          <p:cNvPr id="3" name="Footer Placeholder 2">
            <a:extLst>
              <a:ext uri="{FF2B5EF4-FFF2-40B4-BE49-F238E27FC236}">
                <a16:creationId xmlns:a16="http://schemas.microsoft.com/office/drawing/2014/main" id="{091503B6-A38D-D249-8699-61C41AB61F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06A2C5-7E4E-2048-A96B-8682FDC35B1D}"/>
              </a:ext>
            </a:extLst>
          </p:cNvPr>
          <p:cNvSpPr>
            <a:spLocks noGrp="1"/>
          </p:cNvSpPr>
          <p:nvPr>
            <p:ph type="sldNum" sz="quarter" idx="12"/>
          </p:nvPr>
        </p:nvSpPr>
        <p:spPr/>
        <p:txBody>
          <a:bodyPr/>
          <a:lstStyle/>
          <a:p>
            <a:fld id="{87671C26-AB64-B747-85E3-FD12FC0B3C94}" type="slidenum">
              <a:rPr lang="en-US" smtClean="0"/>
              <a:t>‹#›</a:t>
            </a:fld>
            <a:endParaRPr lang="en-US"/>
          </a:p>
        </p:txBody>
      </p:sp>
    </p:spTree>
    <p:extLst>
      <p:ext uri="{BB962C8B-B14F-4D97-AF65-F5344CB8AC3E}">
        <p14:creationId xmlns:p14="http://schemas.microsoft.com/office/powerpoint/2010/main" val="2198406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687C-424D-1843-B7F2-BBBAA7C4C8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B60CD4-11D0-2C4C-802B-DCDC02EC16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0DB81D-FEBC-264B-BD35-B4DA25D82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C5552-3D26-8B42-8579-9DD6C9646F59}"/>
              </a:ext>
            </a:extLst>
          </p:cNvPr>
          <p:cNvSpPr>
            <a:spLocks noGrp="1"/>
          </p:cNvSpPr>
          <p:nvPr>
            <p:ph type="dt" sz="half" idx="10"/>
          </p:nvPr>
        </p:nvSpPr>
        <p:spPr/>
        <p:txBody>
          <a:bodyPr/>
          <a:lstStyle/>
          <a:p>
            <a:fld id="{71B142BC-22C2-3349-B31F-9075D8CF4422}" type="datetimeFigureOut">
              <a:rPr lang="en-US" smtClean="0"/>
              <a:t>9/12/20</a:t>
            </a:fld>
            <a:endParaRPr lang="en-US"/>
          </a:p>
        </p:txBody>
      </p:sp>
      <p:sp>
        <p:nvSpPr>
          <p:cNvPr id="6" name="Footer Placeholder 5">
            <a:extLst>
              <a:ext uri="{FF2B5EF4-FFF2-40B4-BE49-F238E27FC236}">
                <a16:creationId xmlns:a16="http://schemas.microsoft.com/office/drawing/2014/main" id="{3C0E7302-AB4B-AF47-899E-8FE5676C9B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565B2F-F1AA-E94A-9F4F-ABB828EDEAF8}"/>
              </a:ext>
            </a:extLst>
          </p:cNvPr>
          <p:cNvSpPr>
            <a:spLocks noGrp="1"/>
          </p:cNvSpPr>
          <p:nvPr>
            <p:ph type="sldNum" sz="quarter" idx="12"/>
          </p:nvPr>
        </p:nvSpPr>
        <p:spPr/>
        <p:txBody>
          <a:bodyPr/>
          <a:lstStyle/>
          <a:p>
            <a:fld id="{87671C26-AB64-B747-85E3-FD12FC0B3C94}" type="slidenum">
              <a:rPr lang="en-US" smtClean="0"/>
              <a:t>‹#›</a:t>
            </a:fld>
            <a:endParaRPr lang="en-US"/>
          </a:p>
        </p:txBody>
      </p:sp>
    </p:spTree>
    <p:extLst>
      <p:ext uri="{BB962C8B-B14F-4D97-AF65-F5344CB8AC3E}">
        <p14:creationId xmlns:p14="http://schemas.microsoft.com/office/powerpoint/2010/main" val="3531228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E0A4-3111-C44E-8AA2-A9E865DC04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59AA50-8A50-A24F-B49D-A849FA870B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6EA144-2F49-9346-8D98-F8298EB0E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A77498-3C2D-F940-8CD2-127BA4342AB0}"/>
              </a:ext>
            </a:extLst>
          </p:cNvPr>
          <p:cNvSpPr>
            <a:spLocks noGrp="1"/>
          </p:cNvSpPr>
          <p:nvPr>
            <p:ph type="dt" sz="half" idx="10"/>
          </p:nvPr>
        </p:nvSpPr>
        <p:spPr/>
        <p:txBody>
          <a:bodyPr/>
          <a:lstStyle/>
          <a:p>
            <a:fld id="{71B142BC-22C2-3349-B31F-9075D8CF4422}" type="datetimeFigureOut">
              <a:rPr lang="en-US" smtClean="0"/>
              <a:t>9/12/20</a:t>
            </a:fld>
            <a:endParaRPr lang="en-US"/>
          </a:p>
        </p:txBody>
      </p:sp>
      <p:sp>
        <p:nvSpPr>
          <p:cNvPr id="6" name="Footer Placeholder 5">
            <a:extLst>
              <a:ext uri="{FF2B5EF4-FFF2-40B4-BE49-F238E27FC236}">
                <a16:creationId xmlns:a16="http://schemas.microsoft.com/office/drawing/2014/main" id="{0CF4E166-4B36-0848-A2F8-112711F546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8D7525-E3A6-1241-9FF6-D1AEB168E2A4}"/>
              </a:ext>
            </a:extLst>
          </p:cNvPr>
          <p:cNvSpPr>
            <a:spLocks noGrp="1"/>
          </p:cNvSpPr>
          <p:nvPr>
            <p:ph type="sldNum" sz="quarter" idx="12"/>
          </p:nvPr>
        </p:nvSpPr>
        <p:spPr/>
        <p:txBody>
          <a:bodyPr/>
          <a:lstStyle/>
          <a:p>
            <a:fld id="{87671C26-AB64-B747-85E3-FD12FC0B3C94}" type="slidenum">
              <a:rPr lang="en-US" smtClean="0"/>
              <a:t>‹#›</a:t>
            </a:fld>
            <a:endParaRPr lang="en-US"/>
          </a:p>
        </p:txBody>
      </p:sp>
    </p:spTree>
    <p:extLst>
      <p:ext uri="{BB962C8B-B14F-4D97-AF65-F5344CB8AC3E}">
        <p14:creationId xmlns:p14="http://schemas.microsoft.com/office/powerpoint/2010/main" val="2667048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2EF36D-0082-B84B-9ED9-C7E55F1E80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18562E-9CB1-1945-AF30-4CD6BE10F2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0470E-90C7-834C-AEEA-6D53791688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142BC-22C2-3349-B31F-9075D8CF4422}" type="datetimeFigureOut">
              <a:rPr lang="en-US" smtClean="0"/>
              <a:t>9/12/20</a:t>
            </a:fld>
            <a:endParaRPr lang="en-US"/>
          </a:p>
        </p:txBody>
      </p:sp>
      <p:sp>
        <p:nvSpPr>
          <p:cNvPr id="5" name="Footer Placeholder 4">
            <a:extLst>
              <a:ext uri="{FF2B5EF4-FFF2-40B4-BE49-F238E27FC236}">
                <a16:creationId xmlns:a16="http://schemas.microsoft.com/office/drawing/2014/main" id="{2D8C5B0E-5CD2-4E40-BAD2-640DBF4FCF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11DF3D-F828-B745-B0D3-429656B032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671C26-AB64-B747-85E3-FD12FC0B3C94}" type="slidenum">
              <a:rPr lang="en-US" smtClean="0"/>
              <a:t>‹#›</a:t>
            </a:fld>
            <a:endParaRPr lang="en-US"/>
          </a:p>
        </p:txBody>
      </p:sp>
    </p:spTree>
    <p:extLst>
      <p:ext uri="{BB962C8B-B14F-4D97-AF65-F5344CB8AC3E}">
        <p14:creationId xmlns:p14="http://schemas.microsoft.com/office/powerpoint/2010/main" val="2884934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ubygarage.org/blog/most-basic-git-commands-with-examples"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hyperlink" Target="https://git-scm.com/book/en/v2/Getting-Started-Installing-Git" TargetMode="External"/><Relationship Id="rId2" Type="http://schemas.openxmlformats.org/officeDocument/2006/relationships/hyperlink" Target="https://rubygarage.org/blog/most-basic-git-commands-with-examples" TargetMode="External"/><Relationship Id="rId1" Type="http://schemas.openxmlformats.org/officeDocument/2006/relationships/slideLayout" Target="../slideLayouts/slideLayout2.xml"/><Relationship Id="rId5" Type="http://schemas.openxmlformats.org/officeDocument/2006/relationships/hyperlink" Target="https://uoftcoders.github.io/studyGroup/lessons/git/collaboration/lesson/" TargetMode="External"/><Relationship Id="rId4" Type="http://schemas.openxmlformats.org/officeDocument/2006/relationships/hyperlink" Target="http://swcarpentry.github.io/git-novi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sktop.github.com/"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54D45-8F3D-484D-B89D-6E7E3DA6427A}"/>
              </a:ext>
            </a:extLst>
          </p:cNvPr>
          <p:cNvSpPr>
            <a:spLocks noGrp="1"/>
          </p:cNvSpPr>
          <p:nvPr>
            <p:ph type="ctrTitle"/>
          </p:nvPr>
        </p:nvSpPr>
        <p:spPr/>
        <p:txBody>
          <a:bodyPr/>
          <a:lstStyle/>
          <a:p>
            <a:r>
              <a:rPr lang="en-US" dirty="0"/>
              <a:t>GitHub</a:t>
            </a:r>
          </a:p>
        </p:txBody>
      </p:sp>
      <p:sp>
        <p:nvSpPr>
          <p:cNvPr id="3" name="Subtitle 2">
            <a:extLst>
              <a:ext uri="{FF2B5EF4-FFF2-40B4-BE49-F238E27FC236}">
                <a16:creationId xmlns:a16="http://schemas.microsoft.com/office/drawing/2014/main" id="{5833497C-CEC1-5E4B-B05B-5DDBFDBFF6EE}"/>
              </a:ext>
            </a:extLst>
          </p:cNvPr>
          <p:cNvSpPr>
            <a:spLocks noGrp="1"/>
          </p:cNvSpPr>
          <p:nvPr>
            <p:ph type="subTitle" idx="1"/>
          </p:nvPr>
        </p:nvSpPr>
        <p:spPr/>
        <p:txBody>
          <a:bodyPr/>
          <a:lstStyle/>
          <a:p>
            <a:r>
              <a:rPr lang="en-US" dirty="0"/>
              <a:t>Keeping your code organized, backed-up, and easy to transport to any remote computer </a:t>
            </a:r>
          </a:p>
          <a:p>
            <a:endParaRPr lang="en-US" dirty="0"/>
          </a:p>
        </p:txBody>
      </p:sp>
    </p:spTree>
    <p:extLst>
      <p:ext uri="{BB962C8B-B14F-4D97-AF65-F5344CB8AC3E}">
        <p14:creationId xmlns:p14="http://schemas.microsoft.com/office/powerpoint/2010/main" val="1412255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2614-C5BF-484E-AFA8-9A98E9528428}"/>
              </a:ext>
            </a:extLst>
          </p:cNvPr>
          <p:cNvSpPr>
            <a:spLocks noGrp="1"/>
          </p:cNvSpPr>
          <p:nvPr>
            <p:ph type="title"/>
          </p:nvPr>
        </p:nvSpPr>
        <p:spPr>
          <a:xfrm>
            <a:off x="359508" y="274627"/>
            <a:ext cx="2797907" cy="1325563"/>
          </a:xfrm>
        </p:spPr>
        <p:txBody>
          <a:bodyPr/>
          <a:lstStyle/>
          <a:p>
            <a:r>
              <a:rPr lang="en-US" dirty="0"/>
              <a:t>Concepts &amp; Vocabulary</a:t>
            </a:r>
          </a:p>
        </p:txBody>
      </p:sp>
      <p:sp>
        <p:nvSpPr>
          <p:cNvPr id="3" name="Content Placeholder 2">
            <a:extLst>
              <a:ext uri="{FF2B5EF4-FFF2-40B4-BE49-F238E27FC236}">
                <a16:creationId xmlns:a16="http://schemas.microsoft.com/office/drawing/2014/main" id="{411CCDBC-BAE6-7841-89A7-4A79061FA84D}"/>
              </a:ext>
            </a:extLst>
          </p:cNvPr>
          <p:cNvSpPr>
            <a:spLocks noGrp="1"/>
          </p:cNvSpPr>
          <p:nvPr>
            <p:ph idx="1"/>
          </p:nvPr>
        </p:nvSpPr>
        <p:spPr>
          <a:xfrm>
            <a:off x="453292" y="2411201"/>
            <a:ext cx="11266771" cy="3807286"/>
          </a:xfrm>
        </p:spPr>
        <p:txBody>
          <a:bodyPr>
            <a:normAutofit fontScale="62500" lnSpcReduction="20000"/>
          </a:bodyPr>
          <a:lstStyle/>
          <a:p>
            <a:r>
              <a:rPr lang="en-US" dirty="0"/>
              <a:t>Your code project is just a folder (and any subfolders) with code and other text files.</a:t>
            </a:r>
          </a:p>
          <a:p>
            <a:r>
              <a:rPr lang="en-US" dirty="0"/>
              <a:t>When you tell git to make this code project a "Repository" then git adds a hidden folder ".git" to your folder where it keeps a copy of your files and a history of all the changes you make.  That is the "Local Repository" in the figure above.</a:t>
            </a:r>
          </a:p>
          <a:p>
            <a:r>
              <a:rPr lang="en-US" dirty="0"/>
              <a:t>"repo" is the slang for Repository.  Use it in casual conversation with friends so they will know you are cool.</a:t>
            </a:r>
          </a:p>
          <a:p>
            <a:r>
              <a:rPr lang="en-US" dirty="0"/>
              <a:t>Every time you change a file in the folder (add, delete, rename, or edit) git will keep track, and then when you "commit" the changes they will be part of your local repository.</a:t>
            </a:r>
          </a:p>
          <a:p>
            <a:r>
              <a:rPr lang="en-US" dirty="0"/>
              <a:t>Then you "push" your local repository to the cloud: your GitHub account.  Mysteriously this remote repo is always referred to as "origin", even though the code actually originated from your laptop.</a:t>
            </a:r>
          </a:p>
          <a:p>
            <a:r>
              <a:rPr lang="en-US" dirty="0"/>
              <a:t>Finally you can "clone" the remote repository to any other machine (like fjord) and it will appear as a folder with your code in it.  If you want to update the code on the remote machine you just "pull" it from the remote repo by using the command: "</a:t>
            </a:r>
            <a:r>
              <a:rPr lang="en-US" dirty="0">
                <a:latin typeface="Courier" pitchFamily="2" charset="0"/>
              </a:rPr>
              <a:t>git pull</a:t>
            </a:r>
            <a:r>
              <a:rPr lang="en-US" dirty="0"/>
              <a:t>". You do this using the </a:t>
            </a:r>
            <a:r>
              <a:rPr lang="en-US" dirty="0" err="1"/>
              <a:t>linux</a:t>
            </a:r>
            <a:r>
              <a:rPr lang="en-US" dirty="0"/>
              <a:t> terminal and you have to have navigated to be inside the folder containing the code project.</a:t>
            </a:r>
          </a:p>
          <a:p>
            <a:r>
              <a:rPr lang="en-US" dirty="0"/>
              <a:t>We'll go over the details of the clone step in a few slides.</a:t>
            </a:r>
          </a:p>
        </p:txBody>
      </p:sp>
      <p:pic>
        <p:nvPicPr>
          <p:cNvPr id="7" name="Picture 6">
            <a:extLst>
              <a:ext uri="{FF2B5EF4-FFF2-40B4-BE49-F238E27FC236}">
                <a16:creationId xmlns:a16="http://schemas.microsoft.com/office/drawing/2014/main" id="{7288AC07-A4BD-744A-B889-D6B76BE0DC55}"/>
              </a:ext>
            </a:extLst>
          </p:cNvPr>
          <p:cNvPicPr>
            <a:picLocks noChangeAspect="1"/>
          </p:cNvPicPr>
          <p:nvPr/>
        </p:nvPicPr>
        <p:blipFill>
          <a:blip r:embed="rId2"/>
          <a:stretch>
            <a:fillRect/>
          </a:stretch>
        </p:blipFill>
        <p:spPr>
          <a:xfrm>
            <a:off x="3214076" y="265592"/>
            <a:ext cx="6461369" cy="2039946"/>
          </a:xfrm>
          <a:prstGeom prst="rect">
            <a:avLst/>
          </a:prstGeom>
        </p:spPr>
      </p:pic>
      <p:sp>
        <p:nvSpPr>
          <p:cNvPr id="8" name="TextBox 7">
            <a:extLst>
              <a:ext uri="{FF2B5EF4-FFF2-40B4-BE49-F238E27FC236}">
                <a16:creationId xmlns:a16="http://schemas.microsoft.com/office/drawing/2014/main" id="{18F5FBE7-5536-094B-B3C2-3BCD3902DC91}"/>
              </a:ext>
            </a:extLst>
          </p:cNvPr>
          <p:cNvSpPr txBox="1"/>
          <p:nvPr/>
        </p:nvSpPr>
        <p:spPr>
          <a:xfrm>
            <a:off x="3744546" y="6308209"/>
            <a:ext cx="7975517" cy="369332"/>
          </a:xfrm>
          <a:prstGeom prst="rect">
            <a:avLst/>
          </a:prstGeom>
          <a:noFill/>
        </p:spPr>
        <p:txBody>
          <a:bodyPr wrap="none" rtlCol="0">
            <a:spAutoFit/>
          </a:bodyPr>
          <a:lstStyle/>
          <a:p>
            <a:r>
              <a:rPr lang="en-US" dirty="0"/>
              <a:t>Figure from: </a:t>
            </a:r>
            <a:r>
              <a:rPr lang="en-US" dirty="0">
                <a:hlinkClick r:id="rId3"/>
              </a:rPr>
              <a:t>https://rubygarage.org/blog/most-basic-git-commands-with-examples</a:t>
            </a:r>
            <a:endParaRPr lang="en-US" dirty="0"/>
          </a:p>
        </p:txBody>
      </p:sp>
      <p:sp>
        <p:nvSpPr>
          <p:cNvPr id="4" name="Right Arrow Callout 3">
            <a:extLst>
              <a:ext uri="{FF2B5EF4-FFF2-40B4-BE49-F238E27FC236}">
                <a16:creationId xmlns:a16="http://schemas.microsoft.com/office/drawing/2014/main" id="{844683D1-8FE6-4A43-A2B7-6A8BC245274D}"/>
              </a:ext>
            </a:extLst>
          </p:cNvPr>
          <p:cNvSpPr/>
          <p:nvPr/>
        </p:nvSpPr>
        <p:spPr>
          <a:xfrm>
            <a:off x="1758461" y="1682872"/>
            <a:ext cx="1695939" cy="427281"/>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Code project on your laptop</a:t>
            </a:r>
          </a:p>
        </p:txBody>
      </p:sp>
      <p:sp>
        <p:nvSpPr>
          <p:cNvPr id="9" name="Right Arrow Callout 8">
            <a:extLst>
              <a:ext uri="{FF2B5EF4-FFF2-40B4-BE49-F238E27FC236}">
                <a16:creationId xmlns:a16="http://schemas.microsoft.com/office/drawing/2014/main" id="{9BE7C8C3-60E1-C049-9EF7-01790EFFFF76}"/>
              </a:ext>
            </a:extLst>
          </p:cNvPr>
          <p:cNvSpPr/>
          <p:nvPr/>
        </p:nvSpPr>
        <p:spPr>
          <a:xfrm flipH="1">
            <a:off x="9355013" y="1480897"/>
            <a:ext cx="2016371" cy="633045"/>
          </a:xfrm>
          <a:prstGeom prst="rightArrowCallout">
            <a:avLst>
              <a:gd name="adj1" fmla="val 25000"/>
              <a:gd name="adj2" fmla="val 25000"/>
              <a:gd name="adj3" fmla="val 25000"/>
              <a:gd name="adj4" fmla="val 782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Copy of code project on remote machine,</a:t>
            </a:r>
          </a:p>
          <a:p>
            <a:pPr algn="ctr"/>
            <a:r>
              <a:rPr lang="en-US" sz="1200" dirty="0"/>
              <a:t> like fjord</a:t>
            </a:r>
          </a:p>
        </p:txBody>
      </p:sp>
      <p:sp>
        <p:nvSpPr>
          <p:cNvPr id="6" name="Up Arrow Callout 5">
            <a:extLst>
              <a:ext uri="{FF2B5EF4-FFF2-40B4-BE49-F238E27FC236}">
                <a16:creationId xmlns:a16="http://schemas.microsoft.com/office/drawing/2014/main" id="{E4278231-90C7-4748-B478-97EF34343B0F}"/>
              </a:ext>
            </a:extLst>
          </p:cNvPr>
          <p:cNvSpPr/>
          <p:nvPr/>
        </p:nvSpPr>
        <p:spPr>
          <a:xfrm>
            <a:off x="5870329" y="1375505"/>
            <a:ext cx="1148861" cy="84383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GitHub in the cloud</a:t>
            </a:r>
          </a:p>
        </p:txBody>
      </p:sp>
    </p:spTree>
    <p:extLst>
      <p:ext uri="{BB962C8B-B14F-4D97-AF65-F5344CB8AC3E}">
        <p14:creationId xmlns:p14="http://schemas.microsoft.com/office/powerpoint/2010/main" val="4035407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13D0A4D-72E8-F048-956E-1A1ACBA100CE}"/>
              </a:ext>
            </a:extLst>
          </p:cNvPr>
          <p:cNvPicPr>
            <a:picLocks noChangeAspect="1"/>
          </p:cNvPicPr>
          <p:nvPr/>
        </p:nvPicPr>
        <p:blipFill>
          <a:blip r:embed="rId2"/>
          <a:stretch>
            <a:fillRect/>
          </a:stretch>
        </p:blipFill>
        <p:spPr>
          <a:xfrm>
            <a:off x="3214076" y="265592"/>
            <a:ext cx="6461369" cy="2039946"/>
          </a:xfrm>
          <a:prstGeom prst="rect">
            <a:avLst/>
          </a:prstGeom>
        </p:spPr>
      </p:pic>
      <p:sp>
        <p:nvSpPr>
          <p:cNvPr id="3" name="Content Placeholder 2">
            <a:extLst>
              <a:ext uri="{FF2B5EF4-FFF2-40B4-BE49-F238E27FC236}">
                <a16:creationId xmlns:a16="http://schemas.microsoft.com/office/drawing/2014/main" id="{2F051206-48A8-2940-B062-EF991D49D48E}"/>
              </a:ext>
            </a:extLst>
          </p:cNvPr>
          <p:cNvSpPr>
            <a:spLocks noGrp="1"/>
          </p:cNvSpPr>
          <p:nvPr>
            <p:ph idx="1"/>
          </p:nvPr>
        </p:nvSpPr>
        <p:spPr>
          <a:xfrm>
            <a:off x="838200" y="3009412"/>
            <a:ext cx="10515600" cy="3386380"/>
          </a:xfrm>
        </p:spPr>
        <p:txBody>
          <a:bodyPr>
            <a:normAutofit lnSpcReduction="10000"/>
          </a:bodyPr>
          <a:lstStyle/>
          <a:p>
            <a:r>
              <a:rPr lang="en-US" b="1" dirty="0"/>
              <a:t>A very simple </a:t>
            </a:r>
            <a:r>
              <a:rPr lang="en-US" b="1" dirty="0">
                <a:solidFill>
                  <a:schemeClr val="accent2"/>
                </a:solidFill>
              </a:rPr>
              <a:t>"one-way" </a:t>
            </a:r>
            <a:r>
              <a:rPr lang="en-US" b="1" dirty="0"/>
              <a:t>workflow consists of:</a:t>
            </a:r>
          </a:p>
          <a:p>
            <a:pPr marL="914400" lvl="1" indent="-457200">
              <a:buFont typeface="+mj-lt"/>
              <a:buAutoNum type="arabicPeriod"/>
            </a:pPr>
            <a:r>
              <a:rPr lang="en-US" dirty="0"/>
              <a:t>edit code on your laptop and save the changes</a:t>
            </a:r>
          </a:p>
          <a:p>
            <a:pPr marL="914400" lvl="1" indent="-457200">
              <a:buFont typeface="+mj-lt"/>
              <a:buAutoNum type="arabicPeriod"/>
            </a:pPr>
            <a:r>
              <a:rPr lang="en-US" dirty="0"/>
              <a:t>commit the changes using GitHub Desktop</a:t>
            </a:r>
          </a:p>
          <a:p>
            <a:pPr marL="914400" lvl="1" indent="-457200">
              <a:buFont typeface="+mj-lt"/>
              <a:buAutoNum type="arabicPeriod"/>
            </a:pPr>
            <a:r>
              <a:rPr lang="en-US" dirty="0"/>
              <a:t>push the changes to the remote repo using the "Push origin" button in GitHub Desktop</a:t>
            </a:r>
          </a:p>
          <a:p>
            <a:pPr marL="914400" lvl="1" indent="-457200">
              <a:buFont typeface="+mj-lt"/>
              <a:buAutoNum type="arabicPeriod"/>
            </a:pPr>
            <a:r>
              <a:rPr lang="en-US" dirty="0"/>
              <a:t>on the remote machine update the code by using "git pull" from the command line</a:t>
            </a:r>
          </a:p>
          <a:p>
            <a:pPr marL="914400" lvl="1" indent="-457200">
              <a:buFont typeface="+mj-lt"/>
              <a:buAutoNum type="arabicPeriod"/>
            </a:pPr>
            <a:r>
              <a:rPr lang="en-US" dirty="0"/>
              <a:t>now you can run the code on the remote machine, confident that it is exactly the same as on your laptop.  Of course for this to work your code has to be written to work on the remote machine.</a:t>
            </a:r>
          </a:p>
          <a:p>
            <a:endParaRPr lang="en-US" dirty="0"/>
          </a:p>
        </p:txBody>
      </p:sp>
      <p:sp>
        <p:nvSpPr>
          <p:cNvPr id="5" name="Right Arrow Callout 4">
            <a:extLst>
              <a:ext uri="{FF2B5EF4-FFF2-40B4-BE49-F238E27FC236}">
                <a16:creationId xmlns:a16="http://schemas.microsoft.com/office/drawing/2014/main" id="{F56CB617-13C1-AA4E-AE6E-54454F7D1447}"/>
              </a:ext>
            </a:extLst>
          </p:cNvPr>
          <p:cNvSpPr/>
          <p:nvPr/>
        </p:nvSpPr>
        <p:spPr>
          <a:xfrm>
            <a:off x="1758461" y="1682872"/>
            <a:ext cx="1695939" cy="427281"/>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Code project on your laptop</a:t>
            </a:r>
          </a:p>
        </p:txBody>
      </p:sp>
      <p:sp>
        <p:nvSpPr>
          <p:cNvPr id="6" name="Right Arrow Callout 5">
            <a:extLst>
              <a:ext uri="{FF2B5EF4-FFF2-40B4-BE49-F238E27FC236}">
                <a16:creationId xmlns:a16="http://schemas.microsoft.com/office/drawing/2014/main" id="{13F47677-7345-1342-8AE4-0D22D88DDDEE}"/>
              </a:ext>
            </a:extLst>
          </p:cNvPr>
          <p:cNvSpPr/>
          <p:nvPr/>
        </p:nvSpPr>
        <p:spPr>
          <a:xfrm flipH="1">
            <a:off x="9425395" y="1539401"/>
            <a:ext cx="2016287" cy="633045"/>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Copy of code project on remote machine</a:t>
            </a:r>
          </a:p>
        </p:txBody>
      </p:sp>
      <p:sp>
        <p:nvSpPr>
          <p:cNvPr id="7" name="Up Arrow Callout 6">
            <a:extLst>
              <a:ext uri="{FF2B5EF4-FFF2-40B4-BE49-F238E27FC236}">
                <a16:creationId xmlns:a16="http://schemas.microsoft.com/office/drawing/2014/main" id="{2C99AE13-4EDD-C64A-BF3E-5EA50C095C43}"/>
              </a:ext>
            </a:extLst>
          </p:cNvPr>
          <p:cNvSpPr/>
          <p:nvPr/>
        </p:nvSpPr>
        <p:spPr>
          <a:xfrm>
            <a:off x="5870329" y="1375505"/>
            <a:ext cx="1148861" cy="84383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GitHub in the cloud</a:t>
            </a:r>
          </a:p>
        </p:txBody>
      </p:sp>
      <p:sp>
        <p:nvSpPr>
          <p:cNvPr id="9" name="Donut 8">
            <a:extLst>
              <a:ext uri="{FF2B5EF4-FFF2-40B4-BE49-F238E27FC236}">
                <a16:creationId xmlns:a16="http://schemas.microsoft.com/office/drawing/2014/main" id="{45E7D6BA-EFFD-734D-819E-7CDF41961CE0}"/>
              </a:ext>
            </a:extLst>
          </p:cNvPr>
          <p:cNvSpPr/>
          <p:nvPr/>
        </p:nvSpPr>
        <p:spPr>
          <a:xfrm>
            <a:off x="4642339" y="390770"/>
            <a:ext cx="890954" cy="500185"/>
          </a:xfrm>
          <a:prstGeom prst="donut">
            <a:avLst>
              <a:gd name="adj" fmla="val 7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onut 9">
            <a:extLst>
              <a:ext uri="{FF2B5EF4-FFF2-40B4-BE49-F238E27FC236}">
                <a16:creationId xmlns:a16="http://schemas.microsoft.com/office/drawing/2014/main" id="{11D0DF4B-C3B4-C049-8C75-D0745E2C3DC8}"/>
              </a:ext>
            </a:extLst>
          </p:cNvPr>
          <p:cNvSpPr/>
          <p:nvPr/>
        </p:nvSpPr>
        <p:spPr>
          <a:xfrm>
            <a:off x="6573713" y="668213"/>
            <a:ext cx="890954" cy="500185"/>
          </a:xfrm>
          <a:prstGeom prst="donut">
            <a:avLst>
              <a:gd name="adj" fmla="val 78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804690AC-055B-1541-854B-843E7ABFCC69}"/>
              </a:ext>
            </a:extLst>
          </p:cNvPr>
          <p:cNvSpPr txBox="1"/>
          <p:nvPr/>
        </p:nvSpPr>
        <p:spPr>
          <a:xfrm>
            <a:off x="4779817" y="80926"/>
            <a:ext cx="753476" cy="369332"/>
          </a:xfrm>
          <a:prstGeom prst="rect">
            <a:avLst/>
          </a:prstGeom>
          <a:noFill/>
        </p:spPr>
        <p:txBody>
          <a:bodyPr wrap="none" rtlCol="0">
            <a:spAutoFit/>
          </a:bodyPr>
          <a:lstStyle/>
          <a:p>
            <a:r>
              <a:rPr lang="en-US" dirty="0"/>
              <a:t>step 3</a:t>
            </a:r>
          </a:p>
        </p:txBody>
      </p:sp>
      <p:sp>
        <p:nvSpPr>
          <p:cNvPr id="12" name="TextBox 11">
            <a:extLst>
              <a:ext uri="{FF2B5EF4-FFF2-40B4-BE49-F238E27FC236}">
                <a16:creationId xmlns:a16="http://schemas.microsoft.com/office/drawing/2014/main" id="{2A27F319-1EB3-2245-A534-476A0BE6F4B1}"/>
              </a:ext>
            </a:extLst>
          </p:cNvPr>
          <p:cNvSpPr txBox="1"/>
          <p:nvPr/>
        </p:nvSpPr>
        <p:spPr>
          <a:xfrm>
            <a:off x="6885861" y="1100899"/>
            <a:ext cx="890954" cy="369332"/>
          </a:xfrm>
          <a:prstGeom prst="rect">
            <a:avLst/>
          </a:prstGeom>
          <a:noFill/>
        </p:spPr>
        <p:txBody>
          <a:bodyPr wrap="square" rtlCol="0">
            <a:spAutoFit/>
          </a:bodyPr>
          <a:lstStyle/>
          <a:p>
            <a:r>
              <a:rPr lang="en-US" dirty="0"/>
              <a:t>step 4</a:t>
            </a:r>
          </a:p>
        </p:txBody>
      </p:sp>
      <p:sp>
        <p:nvSpPr>
          <p:cNvPr id="2" name="Striped Right Arrow 1">
            <a:extLst>
              <a:ext uri="{FF2B5EF4-FFF2-40B4-BE49-F238E27FC236}">
                <a16:creationId xmlns:a16="http://schemas.microsoft.com/office/drawing/2014/main" id="{9EF1123D-CC4C-8243-A273-59F047250C3C}"/>
              </a:ext>
            </a:extLst>
          </p:cNvPr>
          <p:cNvSpPr/>
          <p:nvPr/>
        </p:nvSpPr>
        <p:spPr>
          <a:xfrm>
            <a:off x="3964781" y="2291189"/>
            <a:ext cx="4700587" cy="442912"/>
          </a:xfrm>
          <a:prstGeom prst="striped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1339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8E87-3243-604A-ACAF-E779E6757098}"/>
              </a:ext>
            </a:extLst>
          </p:cNvPr>
          <p:cNvSpPr>
            <a:spLocks noGrp="1"/>
          </p:cNvSpPr>
          <p:nvPr>
            <p:ph type="title"/>
          </p:nvPr>
        </p:nvSpPr>
        <p:spPr>
          <a:xfrm>
            <a:off x="486229" y="365126"/>
            <a:ext cx="10867571" cy="1129846"/>
          </a:xfrm>
        </p:spPr>
        <p:txBody>
          <a:bodyPr>
            <a:noAutofit/>
          </a:bodyPr>
          <a:lstStyle/>
          <a:p>
            <a:r>
              <a:rPr lang="en-US" sz="2800" dirty="0"/>
              <a:t>Every time you change a file in the folder (add, delete, rename, or edit) git will keep track</a:t>
            </a:r>
          </a:p>
        </p:txBody>
      </p:sp>
      <p:pic>
        <p:nvPicPr>
          <p:cNvPr id="5" name="Content Placeholder 4">
            <a:extLst>
              <a:ext uri="{FF2B5EF4-FFF2-40B4-BE49-F238E27FC236}">
                <a16:creationId xmlns:a16="http://schemas.microsoft.com/office/drawing/2014/main" id="{8962E0C8-077B-9A41-B44C-8957B8FB268E}"/>
              </a:ext>
            </a:extLst>
          </p:cNvPr>
          <p:cNvPicPr>
            <a:picLocks noGrp="1" noChangeAspect="1"/>
          </p:cNvPicPr>
          <p:nvPr>
            <p:ph idx="1"/>
          </p:nvPr>
        </p:nvPicPr>
        <p:blipFill>
          <a:blip r:embed="rId2"/>
          <a:stretch>
            <a:fillRect/>
          </a:stretch>
        </p:blipFill>
        <p:spPr>
          <a:xfrm>
            <a:off x="5071191" y="1143453"/>
            <a:ext cx="6797606" cy="5054147"/>
          </a:xfrm>
        </p:spPr>
      </p:pic>
      <p:sp>
        <p:nvSpPr>
          <p:cNvPr id="6" name="Right Arrow Callout 5">
            <a:extLst>
              <a:ext uri="{FF2B5EF4-FFF2-40B4-BE49-F238E27FC236}">
                <a16:creationId xmlns:a16="http://schemas.microsoft.com/office/drawing/2014/main" id="{A03F1833-973A-144A-AC5F-CDAF5B8E19B6}"/>
              </a:ext>
            </a:extLst>
          </p:cNvPr>
          <p:cNvSpPr/>
          <p:nvPr/>
        </p:nvSpPr>
        <p:spPr>
          <a:xfrm>
            <a:off x="413657" y="1690688"/>
            <a:ext cx="4963886" cy="4855255"/>
          </a:xfrm>
          <a:prstGeom prst="rightArrowCallout">
            <a:avLst>
              <a:gd name="adj1" fmla="val 6167"/>
              <a:gd name="adj2" fmla="val 7661"/>
              <a:gd name="adj3" fmla="val 17975"/>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Here is what the app looks like after I made (and saved) an edit to one of my programs in the repo.</a:t>
            </a:r>
          </a:p>
          <a:p>
            <a:endParaRPr lang="en-US" dirty="0"/>
          </a:p>
          <a:p>
            <a:r>
              <a:rPr lang="en-US" dirty="0"/>
              <a:t>Note that in the right panel it shows a focus of exactly what lines changed.</a:t>
            </a:r>
          </a:p>
          <a:p>
            <a:endParaRPr lang="en-US" dirty="0"/>
          </a:p>
          <a:p>
            <a:r>
              <a:rPr lang="en-US" b="1" i="1" dirty="0"/>
              <a:t>If you feel you are done with making changes in your current editing session (maybe at the end of the day) you:</a:t>
            </a:r>
          </a:p>
          <a:p>
            <a:pPr marL="342900" indent="-342900">
              <a:buFont typeface="+mj-lt"/>
              <a:buAutoNum type="arabicPeriod"/>
            </a:pPr>
            <a:r>
              <a:rPr lang="en-US" i="1" dirty="0"/>
              <a:t>add a summary of the changes</a:t>
            </a:r>
          </a:p>
          <a:p>
            <a:pPr marL="342900" indent="-342900">
              <a:buFont typeface="+mj-lt"/>
              <a:buAutoNum type="arabicPeriod"/>
            </a:pPr>
            <a:r>
              <a:rPr lang="en-US" i="1" dirty="0"/>
              <a:t>Click on "Commit to master"</a:t>
            </a:r>
          </a:p>
          <a:p>
            <a:pPr marL="342900" indent="-342900">
              <a:buFont typeface="+mj-lt"/>
              <a:buAutoNum type="arabicPeriod"/>
            </a:pPr>
            <a:r>
              <a:rPr lang="en-US" i="1" dirty="0"/>
              <a:t>"Click on Push origin"</a:t>
            </a:r>
          </a:p>
        </p:txBody>
      </p:sp>
    </p:spTree>
    <p:extLst>
      <p:ext uri="{BB962C8B-B14F-4D97-AF65-F5344CB8AC3E}">
        <p14:creationId xmlns:p14="http://schemas.microsoft.com/office/powerpoint/2010/main" val="2020537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85146-F8D7-254D-B887-12A7C2B9290E}"/>
              </a:ext>
            </a:extLst>
          </p:cNvPr>
          <p:cNvSpPr>
            <a:spLocks noGrp="1"/>
          </p:cNvSpPr>
          <p:nvPr>
            <p:ph type="title"/>
          </p:nvPr>
        </p:nvSpPr>
        <p:spPr/>
        <p:txBody>
          <a:bodyPr/>
          <a:lstStyle/>
          <a:p>
            <a:r>
              <a:rPr lang="en-US" dirty="0"/>
              <a:t>More git lingo: "master"</a:t>
            </a:r>
          </a:p>
        </p:txBody>
      </p:sp>
      <p:sp>
        <p:nvSpPr>
          <p:cNvPr id="3" name="Content Placeholder 2">
            <a:extLst>
              <a:ext uri="{FF2B5EF4-FFF2-40B4-BE49-F238E27FC236}">
                <a16:creationId xmlns:a16="http://schemas.microsoft.com/office/drawing/2014/main" id="{9B5A26CB-C172-BD47-A9D3-B347531EFDE2}"/>
              </a:ext>
            </a:extLst>
          </p:cNvPr>
          <p:cNvSpPr>
            <a:spLocks noGrp="1"/>
          </p:cNvSpPr>
          <p:nvPr>
            <p:ph idx="1"/>
          </p:nvPr>
        </p:nvSpPr>
        <p:spPr/>
        <p:txBody>
          <a:bodyPr/>
          <a:lstStyle/>
          <a:p>
            <a:r>
              <a:rPr lang="en-US" dirty="0"/>
              <a:t>The term "master" refers to the "branch" of the repo you are working on.  In GitHub you can make other branches, e.g. to test out some new code while you still want the old code to be functional.  We will not be using branches in this class, but you may find them useful sometime.</a:t>
            </a:r>
          </a:p>
          <a:p>
            <a:r>
              <a:rPr lang="en-US" dirty="0"/>
              <a:t>For our purposes, you can just think of "master" as meaning </a:t>
            </a:r>
            <a:r>
              <a:rPr lang="en-US" i="1" dirty="0"/>
              <a:t>"the version of my code project that has the most recent changes committed"</a:t>
            </a:r>
            <a:r>
              <a:rPr lang="en-US" dirty="0"/>
              <a:t>.</a:t>
            </a:r>
          </a:p>
          <a:p>
            <a:pPr marL="0" indent="0">
              <a:buNone/>
            </a:pPr>
            <a:endParaRPr lang="en-US" dirty="0"/>
          </a:p>
        </p:txBody>
      </p:sp>
    </p:spTree>
    <p:extLst>
      <p:ext uri="{BB962C8B-B14F-4D97-AF65-F5344CB8AC3E}">
        <p14:creationId xmlns:p14="http://schemas.microsoft.com/office/powerpoint/2010/main" val="106010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11022-3E49-494A-9049-3C1C1893413B}"/>
              </a:ext>
            </a:extLst>
          </p:cNvPr>
          <p:cNvSpPr>
            <a:spLocks noGrp="1"/>
          </p:cNvSpPr>
          <p:nvPr>
            <p:ph type="title"/>
          </p:nvPr>
        </p:nvSpPr>
        <p:spPr/>
        <p:txBody>
          <a:bodyPr/>
          <a:lstStyle/>
          <a:p>
            <a:r>
              <a:rPr lang="en-US" dirty="0"/>
              <a:t>cloning</a:t>
            </a:r>
          </a:p>
        </p:txBody>
      </p:sp>
      <p:sp>
        <p:nvSpPr>
          <p:cNvPr id="3" name="Content Placeholder 2">
            <a:extLst>
              <a:ext uri="{FF2B5EF4-FFF2-40B4-BE49-F238E27FC236}">
                <a16:creationId xmlns:a16="http://schemas.microsoft.com/office/drawing/2014/main" id="{369CF96B-4ABB-D447-AA2B-C888729366DF}"/>
              </a:ext>
            </a:extLst>
          </p:cNvPr>
          <p:cNvSpPr>
            <a:spLocks noGrp="1"/>
          </p:cNvSpPr>
          <p:nvPr>
            <p:ph idx="1"/>
          </p:nvPr>
        </p:nvSpPr>
        <p:spPr>
          <a:xfrm>
            <a:off x="366487" y="1598613"/>
            <a:ext cx="3378200" cy="3345769"/>
          </a:xfrm>
        </p:spPr>
        <p:txBody>
          <a:bodyPr>
            <a:normAutofit/>
          </a:bodyPr>
          <a:lstStyle/>
          <a:p>
            <a:r>
              <a:rPr lang="en-US" sz="2000" dirty="0"/>
              <a:t>In order for "git pull" to work on the </a:t>
            </a:r>
            <a:r>
              <a:rPr lang="en-US" sz="2000" b="1" dirty="0"/>
              <a:t>remote machine </a:t>
            </a:r>
            <a:r>
              <a:rPr lang="en-US" sz="2000" dirty="0"/>
              <a:t>you first have to "clone" the repo to that location.</a:t>
            </a:r>
          </a:p>
          <a:p>
            <a:r>
              <a:rPr lang="en-US" sz="2000" dirty="0"/>
              <a:t>Go to your </a:t>
            </a:r>
            <a:r>
              <a:rPr lang="en-US" sz="2000" dirty="0" err="1"/>
              <a:t>github.com</a:t>
            </a:r>
            <a:r>
              <a:rPr lang="en-US" sz="2000" dirty="0"/>
              <a:t> account and open your repo there</a:t>
            </a:r>
          </a:p>
        </p:txBody>
      </p:sp>
      <p:pic>
        <p:nvPicPr>
          <p:cNvPr id="5" name="Picture 4">
            <a:extLst>
              <a:ext uri="{FF2B5EF4-FFF2-40B4-BE49-F238E27FC236}">
                <a16:creationId xmlns:a16="http://schemas.microsoft.com/office/drawing/2014/main" id="{5640C261-8C25-1A45-8EED-40460DF930ED}"/>
              </a:ext>
            </a:extLst>
          </p:cNvPr>
          <p:cNvPicPr>
            <a:picLocks noChangeAspect="1"/>
          </p:cNvPicPr>
          <p:nvPr/>
        </p:nvPicPr>
        <p:blipFill>
          <a:blip r:embed="rId2"/>
          <a:stretch>
            <a:fillRect/>
          </a:stretch>
        </p:blipFill>
        <p:spPr>
          <a:xfrm>
            <a:off x="3744687" y="365125"/>
            <a:ext cx="5929384" cy="4579257"/>
          </a:xfrm>
          <a:prstGeom prst="rect">
            <a:avLst/>
          </a:prstGeom>
        </p:spPr>
      </p:pic>
      <p:pic>
        <p:nvPicPr>
          <p:cNvPr id="7" name="Picture 6">
            <a:extLst>
              <a:ext uri="{FF2B5EF4-FFF2-40B4-BE49-F238E27FC236}">
                <a16:creationId xmlns:a16="http://schemas.microsoft.com/office/drawing/2014/main" id="{C23002EA-EC31-334D-997A-665E3EF54B28}"/>
              </a:ext>
            </a:extLst>
          </p:cNvPr>
          <p:cNvPicPr>
            <a:picLocks noChangeAspect="1"/>
          </p:cNvPicPr>
          <p:nvPr/>
        </p:nvPicPr>
        <p:blipFill>
          <a:blip r:embed="rId3"/>
          <a:stretch>
            <a:fillRect/>
          </a:stretch>
        </p:blipFill>
        <p:spPr>
          <a:xfrm>
            <a:off x="5995909" y="4449092"/>
            <a:ext cx="3921579" cy="2136327"/>
          </a:xfrm>
          <a:prstGeom prst="rect">
            <a:avLst/>
          </a:prstGeom>
          <a:ln w="57150">
            <a:solidFill>
              <a:srgbClr val="C00000"/>
            </a:solidFill>
          </a:ln>
        </p:spPr>
      </p:pic>
      <p:sp>
        <p:nvSpPr>
          <p:cNvPr id="8" name="Left Arrow Callout 7">
            <a:extLst>
              <a:ext uri="{FF2B5EF4-FFF2-40B4-BE49-F238E27FC236}">
                <a16:creationId xmlns:a16="http://schemas.microsoft.com/office/drawing/2014/main" id="{AE6E10D7-9FA8-F04E-8583-925E15742C66}"/>
              </a:ext>
            </a:extLst>
          </p:cNvPr>
          <p:cNvSpPr/>
          <p:nvPr/>
        </p:nvSpPr>
        <p:spPr>
          <a:xfrm>
            <a:off x="9256636" y="1657015"/>
            <a:ext cx="2514599" cy="1500187"/>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 on the Clone or download button</a:t>
            </a:r>
          </a:p>
        </p:txBody>
      </p:sp>
      <p:sp>
        <p:nvSpPr>
          <p:cNvPr id="9" name="Left Arrow Callout 8">
            <a:extLst>
              <a:ext uri="{FF2B5EF4-FFF2-40B4-BE49-F238E27FC236}">
                <a16:creationId xmlns:a16="http://schemas.microsoft.com/office/drawing/2014/main" id="{3328B4B0-D2C6-0F4B-8D85-00ABFF242221}"/>
              </a:ext>
            </a:extLst>
          </p:cNvPr>
          <p:cNvSpPr/>
          <p:nvPr/>
        </p:nvSpPr>
        <p:spPr>
          <a:xfrm>
            <a:off x="9318171" y="5261429"/>
            <a:ext cx="2162629" cy="885371"/>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Then copy the link it makes by clicking on the clipboard icon</a:t>
            </a:r>
          </a:p>
        </p:txBody>
      </p:sp>
    </p:spTree>
    <p:extLst>
      <p:ext uri="{BB962C8B-B14F-4D97-AF65-F5344CB8AC3E}">
        <p14:creationId xmlns:p14="http://schemas.microsoft.com/office/powerpoint/2010/main" val="2222904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5FD2-1DAC-2E46-BF23-E118230C52B4}"/>
              </a:ext>
            </a:extLst>
          </p:cNvPr>
          <p:cNvSpPr>
            <a:spLocks noGrp="1"/>
          </p:cNvSpPr>
          <p:nvPr>
            <p:ph type="title"/>
          </p:nvPr>
        </p:nvSpPr>
        <p:spPr/>
        <p:txBody>
          <a:bodyPr/>
          <a:lstStyle/>
          <a:p>
            <a:r>
              <a:rPr lang="en-US" dirty="0"/>
              <a:t>Cloning - last step</a:t>
            </a:r>
          </a:p>
        </p:txBody>
      </p:sp>
      <p:sp>
        <p:nvSpPr>
          <p:cNvPr id="3" name="Content Placeholder 2">
            <a:extLst>
              <a:ext uri="{FF2B5EF4-FFF2-40B4-BE49-F238E27FC236}">
                <a16:creationId xmlns:a16="http://schemas.microsoft.com/office/drawing/2014/main" id="{902416C0-D203-FB43-BE14-3FEBE9174D19}"/>
              </a:ext>
            </a:extLst>
          </p:cNvPr>
          <p:cNvSpPr>
            <a:spLocks noGrp="1"/>
          </p:cNvSpPr>
          <p:nvPr>
            <p:ph idx="1"/>
          </p:nvPr>
        </p:nvSpPr>
        <p:spPr/>
        <p:txBody>
          <a:bodyPr>
            <a:normAutofit fontScale="70000" lnSpcReduction="20000"/>
          </a:bodyPr>
          <a:lstStyle/>
          <a:p>
            <a:r>
              <a:rPr lang="en-US" dirty="0"/>
              <a:t>Finally, logon to your remote machine (fjord) and cd to where you want the cloned repo to end up - e.g. /data1/</a:t>
            </a:r>
            <a:r>
              <a:rPr lang="en-US" dirty="0" err="1"/>
              <a:t>effcom</a:t>
            </a:r>
            <a:r>
              <a:rPr lang="en-US" dirty="0"/>
              <a:t>/[username]/</a:t>
            </a:r>
          </a:p>
          <a:p>
            <a:r>
              <a:rPr lang="en-US" dirty="0"/>
              <a:t>and then type:</a:t>
            </a:r>
          </a:p>
          <a:p>
            <a:r>
              <a:rPr lang="en-US" dirty="0">
                <a:latin typeface="Courier" pitchFamily="2" charset="0"/>
              </a:rPr>
              <a:t>git clone [paste in the URL you copied]</a:t>
            </a:r>
          </a:p>
          <a:p>
            <a:r>
              <a:rPr lang="en-US" dirty="0"/>
              <a:t>and your directory will appear, full of your code!</a:t>
            </a:r>
          </a:p>
          <a:p>
            <a:r>
              <a:rPr lang="en-US" dirty="0"/>
              <a:t>If you make new changes on your laptop, commit and push them, then all you have to do on fjord the next time is type:</a:t>
            </a:r>
          </a:p>
          <a:p>
            <a:r>
              <a:rPr lang="en-US" dirty="0">
                <a:latin typeface="Courier" pitchFamily="2" charset="0"/>
              </a:rPr>
              <a:t>git pull</a:t>
            </a:r>
          </a:p>
          <a:p>
            <a:r>
              <a:rPr lang="en-US" dirty="0"/>
              <a:t>from </a:t>
            </a:r>
            <a:r>
              <a:rPr lang="en-US" b="1" dirty="0"/>
              <a:t>inside the directory you made</a:t>
            </a:r>
            <a:r>
              <a:rPr lang="en-US" dirty="0"/>
              <a:t>, and then code will be updated to the most recent master version.</a:t>
            </a:r>
          </a:p>
          <a:p>
            <a:r>
              <a:rPr lang="en-US" dirty="0"/>
              <a:t>Note: if you created your repo as </a:t>
            </a:r>
            <a:r>
              <a:rPr lang="en-US" b="1" dirty="0"/>
              <a:t>private</a:t>
            </a:r>
            <a:r>
              <a:rPr lang="en-US" dirty="0"/>
              <a:t>, then you will likely have to issue the command:</a:t>
            </a:r>
          </a:p>
          <a:p>
            <a:pPr lvl="1"/>
            <a:r>
              <a:rPr lang="en-US" dirty="0">
                <a:latin typeface="Courier" pitchFamily="2" charset="0"/>
              </a:rPr>
              <a:t>unset SSH_ASKPASS</a:t>
            </a:r>
          </a:p>
          <a:p>
            <a:pPr lvl="1"/>
            <a:r>
              <a:rPr lang="en-US" dirty="0"/>
              <a:t>before doing git clone [...].  Then it will ask for your GitHub password.</a:t>
            </a:r>
          </a:p>
          <a:p>
            <a:pPr lvl="1"/>
            <a:r>
              <a:rPr lang="en-US" dirty="0"/>
              <a:t>You can add this as a line in your .</a:t>
            </a:r>
            <a:r>
              <a:rPr lang="en-US" dirty="0" err="1"/>
              <a:t>bashrc</a:t>
            </a:r>
            <a:r>
              <a:rPr lang="en-US" dirty="0"/>
              <a:t> on fjord.</a:t>
            </a:r>
          </a:p>
        </p:txBody>
      </p:sp>
    </p:spTree>
    <p:extLst>
      <p:ext uri="{BB962C8B-B14F-4D97-AF65-F5344CB8AC3E}">
        <p14:creationId xmlns:p14="http://schemas.microsoft.com/office/powerpoint/2010/main" val="641665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6E9C7-7DA7-094B-891F-D5150C8A0126}"/>
              </a:ext>
            </a:extLst>
          </p:cNvPr>
          <p:cNvSpPr>
            <a:spLocks noGrp="1"/>
          </p:cNvSpPr>
          <p:nvPr>
            <p:ph type="title"/>
          </p:nvPr>
        </p:nvSpPr>
        <p:spPr>
          <a:xfrm>
            <a:off x="351971" y="285551"/>
            <a:ext cx="10083800" cy="643618"/>
          </a:xfrm>
        </p:spPr>
        <p:txBody>
          <a:bodyPr>
            <a:normAutofit fontScale="90000"/>
          </a:bodyPr>
          <a:lstStyle/>
          <a:p>
            <a:r>
              <a:rPr lang="en-US" dirty="0"/>
              <a:t>My own cloning screen shots, on fjord:</a:t>
            </a:r>
          </a:p>
        </p:txBody>
      </p:sp>
      <p:pic>
        <p:nvPicPr>
          <p:cNvPr id="5" name="Picture 4">
            <a:extLst>
              <a:ext uri="{FF2B5EF4-FFF2-40B4-BE49-F238E27FC236}">
                <a16:creationId xmlns:a16="http://schemas.microsoft.com/office/drawing/2014/main" id="{AE57DF44-3E14-654A-B555-81DFEDB4B3E3}"/>
              </a:ext>
            </a:extLst>
          </p:cNvPr>
          <p:cNvPicPr>
            <a:picLocks noChangeAspect="1"/>
          </p:cNvPicPr>
          <p:nvPr/>
        </p:nvPicPr>
        <p:blipFill>
          <a:blip r:embed="rId2"/>
          <a:stretch>
            <a:fillRect/>
          </a:stretch>
        </p:blipFill>
        <p:spPr>
          <a:xfrm>
            <a:off x="281215" y="929169"/>
            <a:ext cx="4856842" cy="1977354"/>
          </a:xfrm>
          <a:prstGeom prst="rect">
            <a:avLst/>
          </a:prstGeom>
        </p:spPr>
      </p:pic>
      <p:pic>
        <p:nvPicPr>
          <p:cNvPr id="7" name="Picture 6">
            <a:extLst>
              <a:ext uri="{FF2B5EF4-FFF2-40B4-BE49-F238E27FC236}">
                <a16:creationId xmlns:a16="http://schemas.microsoft.com/office/drawing/2014/main" id="{51FEA470-672E-7449-A8D0-F1C0333DD1BD}"/>
              </a:ext>
            </a:extLst>
          </p:cNvPr>
          <p:cNvPicPr>
            <a:picLocks noChangeAspect="1"/>
          </p:cNvPicPr>
          <p:nvPr/>
        </p:nvPicPr>
        <p:blipFill>
          <a:blip r:embed="rId3"/>
          <a:stretch>
            <a:fillRect/>
          </a:stretch>
        </p:blipFill>
        <p:spPr>
          <a:xfrm>
            <a:off x="173264" y="3093756"/>
            <a:ext cx="4913993" cy="1559731"/>
          </a:xfrm>
          <a:prstGeom prst="rect">
            <a:avLst/>
          </a:prstGeom>
        </p:spPr>
      </p:pic>
      <p:pic>
        <p:nvPicPr>
          <p:cNvPr id="9" name="Picture 8">
            <a:extLst>
              <a:ext uri="{FF2B5EF4-FFF2-40B4-BE49-F238E27FC236}">
                <a16:creationId xmlns:a16="http://schemas.microsoft.com/office/drawing/2014/main" id="{86E93061-9997-794C-A1E9-6D4EA48BECF4}"/>
              </a:ext>
            </a:extLst>
          </p:cNvPr>
          <p:cNvPicPr>
            <a:picLocks noChangeAspect="1"/>
          </p:cNvPicPr>
          <p:nvPr/>
        </p:nvPicPr>
        <p:blipFill>
          <a:blip r:embed="rId4"/>
          <a:stretch>
            <a:fillRect/>
          </a:stretch>
        </p:blipFill>
        <p:spPr>
          <a:xfrm>
            <a:off x="294821" y="4840720"/>
            <a:ext cx="4357914" cy="1869153"/>
          </a:xfrm>
          <a:prstGeom prst="rect">
            <a:avLst/>
          </a:prstGeom>
        </p:spPr>
      </p:pic>
      <p:pic>
        <p:nvPicPr>
          <p:cNvPr id="11" name="Picture 10">
            <a:extLst>
              <a:ext uri="{FF2B5EF4-FFF2-40B4-BE49-F238E27FC236}">
                <a16:creationId xmlns:a16="http://schemas.microsoft.com/office/drawing/2014/main" id="{DC031D22-1615-C24E-A526-027CEE84581F}"/>
              </a:ext>
            </a:extLst>
          </p:cNvPr>
          <p:cNvPicPr>
            <a:picLocks noChangeAspect="1"/>
          </p:cNvPicPr>
          <p:nvPr/>
        </p:nvPicPr>
        <p:blipFill>
          <a:blip r:embed="rId5"/>
          <a:stretch>
            <a:fillRect/>
          </a:stretch>
        </p:blipFill>
        <p:spPr>
          <a:xfrm>
            <a:off x="9356271" y="5658664"/>
            <a:ext cx="2540908" cy="994268"/>
          </a:xfrm>
          <a:prstGeom prst="rect">
            <a:avLst/>
          </a:prstGeom>
        </p:spPr>
      </p:pic>
      <p:sp>
        <p:nvSpPr>
          <p:cNvPr id="12" name="Left Arrow Callout 11">
            <a:extLst>
              <a:ext uri="{FF2B5EF4-FFF2-40B4-BE49-F238E27FC236}">
                <a16:creationId xmlns:a16="http://schemas.microsoft.com/office/drawing/2014/main" id="{EA9936B3-8C52-7C45-95F1-392ACABB229D}"/>
              </a:ext>
            </a:extLst>
          </p:cNvPr>
          <p:cNvSpPr/>
          <p:nvPr/>
        </p:nvSpPr>
        <p:spPr>
          <a:xfrm>
            <a:off x="4652735" y="2177143"/>
            <a:ext cx="2852057" cy="66987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Cloning</a:t>
            </a:r>
          </a:p>
        </p:txBody>
      </p:sp>
      <p:sp>
        <p:nvSpPr>
          <p:cNvPr id="13" name="Left Arrow Callout 12">
            <a:extLst>
              <a:ext uri="{FF2B5EF4-FFF2-40B4-BE49-F238E27FC236}">
                <a16:creationId xmlns:a16="http://schemas.microsoft.com/office/drawing/2014/main" id="{551999CA-D630-244F-9D4D-F3920FE449D8}"/>
              </a:ext>
            </a:extLst>
          </p:cNvPr>
          <p:cNvSpPr/>
          <p:nvPr/>
        </p:nvSpPr>
        <p:spPr>
          <a:xfrm>
            <a:off x="4942113" y="3873621"/>
            <a:ext cx="4223657" cy="682171"/>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 the directory "</a:t>
            </a:r>
            <a:r>
              <a:rPr lang="en-US" dirty="0" err="1"/>
              <a:t>pmec</a:t>
            </a:r>
            <a:r>
              <a:rPr lang="en-US" dirty="0"/>
              <a:t>" exists</a:t>
            </a:r>
          </a:p>
        </p:txBody>
      </p:sp>
      <p:sp>
        <p:nvSpPr>
          <p:cNvPr id="14" name="Left Arrow Callout 13">
            <a:extLst>
              <a:ext uri="{FF2B5EF4-FFF2-40B4-BE49-F238E27FC236}">
                <a16:creationId xmlns:a16="http://schemas.microsoft.com/office/drawing/2014/main" id="{6E05E7E9-B8CA-FA4D-B4E3-9989292D16D1}"/>
              </a:ext>
            </a:extLst>
          </p:cNvPr>
          <p:cNvSpPr/>
          <p:nvPr/>
        </p:nvSpPr>
        <p:spPr>
          <a:xfrm>
            <a:off x="4455886" y="5658664"/>
            <a:ext cx="3316514" cy="705850"/>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 </a:t>
            </a:r>
            <a:r>
              <a:rPr lang="en-US" dirty="0" err="1"/>
              <a:t>pmec</a:t>
            </a:r>
            <a:r>
              <a:rPr lang="en-US" dirty="0"/>
              <a:t> has my code in it</a:t>
            </a:r>
          </a:p>
        </p:txBody>
      </p:sp>
      <p:sp>
        <p:nvSpPr>
          <p:cNvPr id="15" name="Down Arrow Callout 14">
            <a:extLst>
              <a:ext uri="{FF2B5EF4-FFF2-40B4-BE49-F238E27FC236}">
                <a16:creationId xmlns:a16="http://schemas.microsoft.com/office/drawing/2014/main" id="{76DE6223-3BAE-084A-B9A6-4383674EA7C4}"/>
              </a:ext>
            </a:extLst>
          </p:cNvPr>
          <p:cNvSpPr/>
          <p:nvPr/>
        </p:nvSpPr>
        <p:spPr>
          <a:xfrm>
            <a:off x="9927772" y="3429000"/>
            <a:ext cx="2040164" cy="2318912"/>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I try to use "git pull" from inside </a:t>
            </a:r>
            <a:r>
              <a:rPr lang="en-US" dirty="0" err="1"/>
              <a:t>pmec</a:t>
            </a:r>
            <a:r>
              <a:rPr lang="en-US" dirty="0"/>
              <a:t> it tells me it is already up to date.</a:t>
            </a:r>
          </a:p>
        </p:txBody>
      </p:sp>
      <p:sp>
        <p:nvSpPr>
          <p:cNvPr id="16" name="TextBox 15">
            <a:extLst>
              <a:ext uri="{FF2B5EF4-FFF2-40B4-BE49-F238E27FC236}">
                <a16:creationId xmlns:a16="http://schemas.microsoft.com/office/drawing/2014/main" id="{D072F8CE-7CED-6C45-AE84-8740830BA8BA}"/>
              </a:ext>
            </a:extLst>
          </p:cNvPr>
          <p:cNvSpPr txBox="1"/>
          <p:nvPr/>
        </p:nvSpPr>
        <p:spPr>
          <a:xfrm>
            <a:off x="7876722" y="1026067"/>
            <a:ext cx="4020457" cy="923330"/>
          </a:xfrm>
          <a:prstGeom prst="rect">
            <a:avLst/>
          </a:prstGeom>
          <a:noFill/>
        </p:spPr>
        <p:txBody>
          <a:bodyPr wrap="square" rtlCol="0">
            <a:spAutoFit/>
          </a:bodyPr>
          <a:lstStyle/>
          <a:p>
            <a:r>
              <a:rPr lang="en-US" dirty="0"/>
              <a:t>Note: if you put the repo in the wrong place, just delete it and start again.  Git won't mind.</a:t>
            </a:r>
          </a:p>
        </p:txBody>
      </p:sp>
      <p:sp>
        <p:nvSpPr>
          <p:cNvPr id="17" name="Donut 16">
            <a:extLst>
              <a:ext uri="{FF2B5EF4-FFF2-40B4-BE49-F238E27FC236}">
                <a16:creationId xmlns:a16="http://schemas.microsoft.com/office/drawing/2014/main" id="{CC875DA8-E2EC-224D-A0C9-66089DA8088A}"/>
              </a:ext>
            </a:extLst>
          </p:cNvPr>
          <p:cNvSpPr/>
          <p:nvPr/>
        </p:nvSpPr>
        <p:spPr>
          <a:xfrm>
            <a:off x="1059545" y="4173140"/>
            <a:ext cx="544284" cy="333545"/>
          </a:xfrm>
          <a:prstGeom prst="donut">
            <a:avLst>
              <a:gd name="adj" fmla="val 5291"/>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68008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1C5C-C551-4D46-8441-DDC42265C10C}"/>
              </a:ext>
            </a:extLst>
          </p:cNvPr>
          <p:cNvSpPr>
            <a:spLocks noGrp="1"/>
          </p:cNvSpPr>
          <p:nvPr>
            <p:ph type="title"/>
          </p:nvPr>
        </p:nvSpPr>
        <p:spPr>
          <a:xfrm>
            <a:off x="838200" y="365126"/>
            <a:ext cx="10515600" cy="963490"/>
          </a:xfrm>
        </p:spPr>
        <p:txBody>
          <a:bodyPr/>
          <a:lstStyle/>
          <a:p>
            <a:r>
              <a:rPr lang="en-US" dirty="0"/>
              <a:t>Resources</a:t>
            </a:r>
          </a:p>
        </p:txBody>
      </p:sp>
      <p:sp>
        <p:nvSpPr>
          <p:cNvPr id="3" name="Content Placeholder 2">
            <a:extLst>
              <a:ext uri="{FF2B5EF4-FFF2-40B4-BE49-F238E27FC236}">
                <a16:creationId xmlns:a16="http://schemas.microsoft.com/office/drawing/2014/main" id="{B55DE47E-07C5-814A-88CF-DF001ECBFE97}"/>
              </a:ext>
            </a:extLst>
          </p:cNvPr>
          <p:cNvSpPr>
            <a:spLocks noGrp="1"/>
          </p:cNvSpPr>
          <p:nvPr>
            <p:ph idx="1"/>
          </p:nvPr>
        </p:nvSpPr>
        <p:spPr>
          <a:xfrm>
            <a:off x="838200" y="1328615"/>
            <a:ext cx="10515600" cy="4848348"/>
          </a:xfrm>
        </p:spPr>
        <p:txBody>
          <a:bodyPr>
            <a:normAutofit/>
          </a:bodyPr>
          <a:lstStyle/>
          <a:p>
            <a:r>
              <a:rPr lang="en-US" dirty="0"/>
              <a:t>This one is the best Git tutorial I have found, although it does everything from the command line.  Nonetheless, very clear on the concepts:</a:t>
            </a:r>
          </a:p>
          <a:p>
            <a:pPr lvl="1"/>
            <a:r>
              <a:rPr lang="en-US" dirty="0">
                <a:hlinkClick r:id="rId2"/>
              </a:rPr>
              <a:t>https://rubygarage.org/blog/most-basic-git-commands-with-examples</a:t>
            </a:r>
            <a:endParaRPr lang="en-US" dirty="0"/>
          </a:p>
          <a:p>
            <a:r>
              <a:rPr lang="en-US" dirty="0"/>
              <a:t>General advice in installing Git anywhere (e.g. in </a:t>
            </a:r>
            <a:r>
              <a:rPr lang="en-US" dirty="0" err="1"/>
              <a:t>linux</a:t>
            </a:r>
            <a:r>
              <a:rPr lang="en-US" dirty="0"/>
              <a:t>):</a:t>
            </a:r>
          </a:p>
          <a:p>
            <a:pPr lvl="1"/>
            <a:r>
              <a:rPr lang="en-US" dirty="0">
                <a:hlinkClick r:id="rId3"/>
              </a:rPr>
              <a:t>https://git-scm.com/book/en/v2/Getting-Started-Installing-Git</a:t>
            </a:r>
            <a:endParaRPr lang="en-US" dirty="0"/>
          </a:p>
          <a:p>
            <a:r>
              <a:rPr lang="en-US" dirty="0"/>
              <a:t>Another tutorial from Software Carpentry</a:t>
            </a:r>
          </a:p>
          <a:p>
            <a:pPr lvl="1"/>
            <a:r>
              <a:rPr lang="en-US" dirty="0">
                <a:hlinkClick r:id="rId4"/>
              </a:rPr>
              <a:t>http://swcarpentry.github.io/git-novice/</a:t>
            </a:r>
            <a:endParaRPr lang="en-US" dirty="0"/>
          </a:p>
          <a:p>
            <a:r>
              <a:rPr lang="en-US" dirty="0"/>
              <a:t>And some thoughts about </a:t>
            </a:r>
            <a:r>
              <a:rPr lang="en-US" b="1" i="1" dirty="0"/>
              <a:t>collaborating</a:t>
            </a:r>
            <a:r>
              <a:rPr lang="en-US" dirty="0"/>
              <a:t> using GitHub (which we will get to in the second Git lecture):</a:t>
            </a:r>
          </a:p>
          <a:p>
            <a:pPr lvl="1"/>
            <a:r>
              <a:rPr lang="en-US" dirty="0">
                <a:hlinkClick r:id="rId5"/>
              </a:rPr>
              <a:t>https://uoftcoders.github.io/studyGroup/lessons/git/collaboration/lesson/</a:t>
            </a:r>
            <a:endParaRPr lang="en-US" dirty="0"/>
          </a:p>
        </p:txBody>
      </p:sp>
    </p:spTree>
    <p:extLst>
      <p:ext uri="{BB962C8B-B14F-4D97-AF65-F5344CB8AC3E}">
        <p14:creationId xmlns:p14="http://schemas.microsoft.com/office/powerpoint/2010/main" val="119426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61887-088A-6D42-84F8-FB49B17C784F}"/>
              </a:ext>
            </a:extLst>
          </p:cNvPr>
          <p:cNvSpPr>
            <a:spLocks noGrp="1"/>
          </p:cNvSpPr>
          <p:nvPr>
            <p:ph type="title"/>
          </p:nvPr>
        </p:nvSpPr>
        <p:spPr>
          <a:xfrm>
            <a:off x="838200" y="365125"/>
            <a:ext cx="10515600" cy="708301"/>
          </a:xfrm>
        </p:spPr>
        <p:txBody>
          <a:bodyPr/>
          <a:lstStyle/>
          <a:p>
            <a:r>
              <a:rPr lang="en-US" dirty="0"/>
              <a:t>What is GitHub?</a:t>
            </a:r>
          </a:p>
        </p:txBody>
      </p:sp>
      <p:sp>
        <p:nvSpPr>
          <p:cNvPr id="3" name="Content Placeholder 2">
            <a:extLst>
              <a:ext uri="{FF2B5EF4-FFF2-40B4-BE49-F238E27FC236}">
                <a16:creationId xmlns:a16="http://schemas.microsoft.com/office/drawing/2014/main" id="{C4731DF7-7BBC-FB4D-AA8A-B06A1841821B}"/>
              </a:ext>
            </a:extLst>
          </p:cNvPr>
          <p:cNvSpPr>
            <a:spLocks noGrp="1"/>
          </p:cNvSpPr>
          <p:nvPr>
            <p:ph idx="1"/>
          </p:nvPr>
        </p:nvSpPr>
        <p:spPr>
          <a:xfrm>
            <a:off x="838200" y="1117324"/>
            <a:ext cx="10515600" cy="4351338"/>
          </a:xfrm>
        </p:spPr>
        <p:txBody>
          <a:bodyPr/>
          <a:lstStyle/>
          <a:p>
            <a:r>
              <a:rPr lang="en-US" dirty="0"/>
              <a:t>GitHub is a software system for keeping track of changes you make to a code project.</a:t>
            </a:r>
          </a:p>
          <a:p>
            <a:r>
              <a:rPr lang="en-US" dirty="0"/>
              <a:t>It is also a place in "the cloud" where you store a safe copy of your code, and from which you can easily distribute your code to a remote machine.</a:t>
            </a:r>
          </a:p>
          <a:p>
            <a:r>
              <a:rPr lang="en-US" dirty="0"/>
              <a:t>Even if you are only working alone on your own laptop it is valuable to incorporate GitHub into how you work.</a:t>
            </a:r>
          </a:p>
        </p:txBody>
      </p:sp>
    </p:spTree>
    <p:extLst>
      <p:ext uri="{BB962C8B-B14F-4D97-AF65-F5344CB8AC3E}">
        <p14:creationId xmlns:p14="http://schemas.microsoft.com/office/powerpoint/2010/main" val="628882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196BA-5436-CE4C-B304-CE489D693062}"/>
              </a:ext>
            </a:extLst>
          </p:cNvPr>
          <p:cNvSpPr>
            <a:spLocks noGrp="1"/>
          </p:cNvSpPr>
          <p:nvPr>
            <p:ph type="title"/>
          </p:nvPr>
        </p:nvSpPr>
        <p:spPr>
          <a:xfrm>
            <a:off x="728870" y="335307"/>
            <a:ext cx="5081265" cy="1284771"/>
          </a:xfrm>
        </p:spPr>
        <p:txBody>
          <a:bodyPr>
            <a:normAutofit fontScale="90000"/>
          </a:bodyPr>
          <a:lstStyle/>
          <a:p>
            <a:r>
              <a:rPr lang="en-US" dirty="0"/>
              <a:t>First step: get an account on GitHub</a:t>
            </a:r>
          </a:p>
        </p:txBody>
      </p:sp>
      <p:sp>
        <p:nvSpPr>
          <p:cNvPr id="3" name="Content Placeholder 2">
            <a:extLst>
              <a:ext uri="{FF2B5EF4-FFF2-40B4-BE49-F238E27FC236}">
                <a16:creationId xmlns:a16="http://schemas.microsoft.com/office/drawing/2014/main" id="{95A4012C-C2D6-A742-9CA3-7C636796E0CC}"/>
              </a:ext>
            </a:extLst>
          </p:cNvPr>
          <p:cNvSpPr>
            <a:spLocks noGrp="1"/>
          </p:cNvSpPr>
          <p:nvPr>
            <p:ph idx="1"/>
          </p:nvPr>
        </p:nvSpPr>
        <p:spPr>
          <a:xfrm>
            <a:off x="838200" y="1835564"/>
            <a:ext cx="4658139" cy="4351338"/>
          </a:xfrm>
        </p:spPr>
        <p:txBody>
          <a:bodyPr>
            <a:normAutofit lnSpcReduction="10000"/>
          </a:bodyPr>
          <a:lstStyle/>
          <a:p>
            <a:r>
              <a:rPr lang="en-US" dirty="0"/>
              <a:t>Sign up for a GitHub account:</a:t>
            </a:r>
          </a:p>
          <a:p>
            <a:r>
              <a:rPr lang="en-US" dirty="0">
                <a:hlinkClick r:id="rId2"/>
              </a:rPr>
              <a:t>https://github.com/</a:t>
            </a:r>
            <a:endParaRPr lang="en-US" dirty="0"/>
          </a:p>
          <a:p>
            <a:r>
              <a:rPr lang="en-US" dirty="0"/>
              <a:t>You have to make up a username.  I use "</a:t>
            </a:r>
            <a:r>
              <a:rPr lang="en-US" dirty="0" err="1"/>
              <a:t>parkermac</a:t>
            </a:r>
            <a:r>
              <a:rPr lang="en-US" dirty="0"/>
              <a:t>".  You can add more information to your profile if you like.</a:t>
            </a:r>
          </a:p>
          <a:p>
            <a:r>
              <a:rPr lang="en-US" dirty="0"/>
              <a:t>It's free!</a:t>
            </a:r>
          </a:p>
          <a:p>
            <a:r>
              <a:rPr lang="en-US" dirty="0"/>
              <a:t>Note: by default the code on GitHub is publicly available.</a:t>
            </a:r>
          </a:p>
          <a:p>
            <a:endParaRPr lang="en-US" dirty="0"/>
          </a:p>
        </p:txBody>
      </p:sp>
      <p:pic>
        <p:nvPicPr>
          <p:cNvPr id="5" name="Picture 4">
            <a:extLst>
              <a:ext uri="{FF2B5EF4-FFF2-40B4-BE49-F238E27FC236}">
                <a16:creationId xmlns:a16="http://schemas.microsoft.com/office/drawing/2014/main" id="{3D3046AD-150B-974F-BEB7-2296654F4D95}"/>
              </a:ext>
            </a:extLst>
          </p:cNvPr>
          <p:cNvPicPr>
            <a:picLocks noChangeAspect="1"/>
          </p:cNvPicPr>
          <p:nvPr/>
        </p:nvPicPr>
        <p:blipFill>
          <a:blip r:embed="rId3"/>
          <a:stretch>
            <a:fillRect/>
          </a:stretch>
        </p:blipFill>
        <p:spPr>
          <a:xfrm>
            <a:off x="6188774" y="231423"/>
            <a:ext cx="5650463" cy="6492875"/>
          </a:xfrm>
          <a:prstGeom prst="rect">
            <a:avLst/>
          </a:prstGeom>
        </p:spPr>
      </p:pic>
    </p:spTree>
    <p:extLst>
      <p:ext uri="{BB962C8B-B14F-4D97-AF65-F5344CB8AC3E}">
        <p14:creationId xmlns:p14="http://schemas.microsoft.com/office/powerpoint/2010/main" val="2178135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DE81-EF4F-A24F-9BB8-BA2A1B06372D}"/>
              </a:ext>
            </a:extLst>
          </p:cNvPr>
          <p:cNvSpPr>
            <a:spLocks noGrp="1"/>
          </p:cNvSpPr>
          <p:nvPr>
            <p:ph type="title"/>
          </p:nvPr>
        </p:nvSpPr>
        <p:spPr>
          <a:xfrm>
            <a:off x="440635" y="345247"/>
            <a:ext cx="5257800" cy="1195318"/>
          </a:xfrm>
        </p:spPr>
        <p:txBody>
          <a:bodyPr>
            <a:normAutofit fontScale="90000"/>
          </a:bodyPr>
          <a:lstStyle/>
          <a:p>
            <a:r>
              <a:rPr lang="en-US" dirty="0"/>
              <a:t>Then get some software for your computer</a:t>
            </a:r>
          </a:p>
        </p:txBody>
      </p:sp>
      <p:sp>
        <p:nvSpPr>
          <p:cNvPr id="3" name="Content Placeholder 2">
            <a:extLst>
              <a:ext uri="{FF2B5EF4-FFF2-40B4-BE49-F238E27FC236}">
                <a16:creationId xmlns:a16="http://schemas.microsoft.com/office/drawing/2014/main" id="{B479814E-40DF-AF44-B4C0-5868B2CEA936}"/>
              </a:ext>
            </a:extLst>
          </p:cNvPr>
          <p:cNvSpPr>
            <a:spLocks noGrp="1"/>
          </p:cNvSpPr>
          <p:nvPr>
            <p:ph idx="1"/>
          </p:nvPr>
        </p:nvSpPr>
        <p:spPr>
          <a:xfrm>
            <a:off x="440635" y="1815686"/>
            <a:ext cx="5463209" cy="4351338"/>
          </a:xfrm>
        </p:spPr>
        <p:txBody>
          <a:bodyPr/>
          <a:lstStyle/>
          <a:p>
            <a:r>
              <a:rPr lang="en-US" dirty="0"/>
              <a:t>Download and install the "GitHub Desktop" software on your personal computer, available for both Mac and Windows.</a:t>
            </a:r>
          </a:p>
          <a:p>
            <a:r>
              <a:rPr lang="en-US" dirty="0">
                <a:hlinkClick r:id="rId2"/>
              </a:rPr>
              <a:t>https://desktop.github.com/</a:t>
            </a:r>
            <a:endParaRPr lang="en-US" dirty="0"/>
          </a:p>
          <a:p>
            <a:endParaRPr lang="en-US" dirty="0"/>
          </a:p>
        </p:txBody>
      </p:sp>
      <p:pic>
        <p:nvPicPr>
          <p:cNvPr id="6" name="Picture 5">
            <a:extLst>
              <a:ext uri="{FF2B5EF4-FFF2-40B4-BE49-F238E27FC236}">
                <a16:creationId xmlns:a16="http://schemas.microsoft.com/office/drawing/2014/main" id="{44D95A64-70FC-8645-8B3E-3E36959A0433}"/>
              </a:ext>
            </a:extLst>
          </p:cNvPr>
          <p:cNvPicPr>
            <a:picLocks noChangeAspect="1"/>
          </p:cNvPicPr>
          <p:nvPr/>
        </p:nvPicPr>
        <p:blipFill>
          <a:blip r:embed="rId3"/>
          <a:stretch>
            <a:fillRect/>
          </a:stretch>
        </p:blipFill>
        <p:spPr>
          <a:xfrm>
            <a:off x="4339045" y="4366453"/>
            <a:ext cx="1041400" cy="2146300"/>
          </a:xfrm>
          <a:prstGeom prst="rect">
            <a:avLst/>
          </a:prstGeom>
        </p:spPr>
      </p:pic>
      <p:pic>
        <p:nvPicPr>
          <p:cNvPr id="8" name="Picture 7">
            <a:extLst>
              <a:ext uri="{FF2B5EF4-FFF2-40B4-BE49-F238E27FC236}">
                <a16:creationId xmlns:a16="http://schemas.microsoft.com/office/drawing/2014/main" id="{F8242A27-16B4-EF40-9949-533D3096450F}"/>
              </a:ext>
            </a:extLst>
          </p:cNvPr>
          <p:cNvPicPr>
            <a:picLocks noChangeAspect="1"/>
          </p:cNvPicPr>
          <p:nvPr/>
        </p:nvPicPr>
        <p:blipFill>
          <a:blip r:embed="rId4"/>
          <a:stretch>
            <a:fillRect/>
          </a:stretch>
        </p:blipFill>
        <p:spPr>
          <a:xfrm>
            <a:off x="5896564" y="482048"/>
            <a:ext cx="6023151" cy="4537213"/>
          </a:xfrm>
          <a:prstGeom prst="rect">
            <a:avLst/>
          </a:prstGeom>
        </p:spPr>
      </p:pic>
      <p:sp>
        <p:nvSpPr>
          <p:cNvPr id="9" name="Right Arrow Callout 8">
            <a:extLst>
              <a:ext uri="{FF2B5EF4-FFF2-40B4-BE49-F238E27FC236}">
                <a16:creationId xmlns:a16="http://schemas.microsoft.com/office/drawing/2014/main" id="{EAB30D27-EFDE-AD40-A7C7-6AE91CE1C711}"/>
              </a:ext>
            </a:extLst>
          </p:cNvPr>
          <p:cNvSpPr/>
          <p:nvPr/>
        </p:nvSpPr>
        <p:spPr>
          <a:xfrm>
            <a:off x="1232452" y="4661452"/>
            <a:ext cx="3448878" cy="1222513"/>
          </a:xfrm>
          <a:prstGeom prst="rightArrow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 makes this icon,</a:t>
            </a:r>
          </a:p>
          <a:p>
            <a:pPr algn="ctr"/>
            <a:r>
              <a:rPr lang="en-US" dirty="0"/>
              <a:t>a purple cat</a:t>
            </a:r>
          </a:p>
        </p:txBody>
      </p:sp>
      <p:sp>
        <p:nvSpPr>
          <p:cNvPr id="4" name="Up Arrow Callout 3">
            <a:extLst>
              <a:ext uri="{FF2B5EF4-FFF2-40B4-BE49-F238E27FC236}">
                <a16:creationId xmlns:a16="http://schemas.microsoft.com/office/drawing/2014/main" id="{5479BE91-B973-D149-9FC4-619C54327C1C}"/>
              </a:ext>
            </a:extLst>
          </p:cNvPr>
          <p:cNvSpPr/>
          <p:nvPr/>
        </p:nvSpPr>
        <p:spPr>
          <a:xfrm>
            <a:off x="8338457" y="4775200"/>
            <a:ext cx="2090057" cy="1828800"/>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app looks like this</a:t>
            </a:r>
          </a:p>
        </p:txBody>
      </p:sp>
    </p:spTree>
    <p:extLst>
      <p:ext uri="{BB962C8B-B14F-4D97-AF65-F5344CB8AC3E}">
        <p14:creationId xmlns:p14="http://schemas.microsoft.com/office/powerpoint/2010/main" val="105715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0BCA-8C0D-BA42-8C01-0DC63F60B83A}"/>
              </a:ext>
            </a:extLst>
          </p:cNvPr>
          <p:cNvSpPr>
            <a:spLocks noGrp="1"/>
          </p:cNvSpPr>
          <p:nvPr>
            <p:ph type="title"/>
          </p:nvPr>
        </p:nvSpPr>
        <p:spPr/>
        <p:txBody>
          <a:bodyPr/>
          <a:lstStyle/>
          <a:p>
            <a:r>
              <a:rPr lang="en-US" dirty="0"/>
              <a:t>Launch GitHub Desktop and...</a:t>
            </a:r>
          </a:p>
        </p:txBody>
      </p:sp>
      <p:sp>
        <p:nvSpPr>
          <p:cNvPr id="3" name="Content Placeholder 2">
            <a:extLst>
              <a:ext uri="{FF2B5EF4-FFF2-40B4-BE49-F238E27FC236}">
                <a16:creationId xmlns:a16="http://schemas.microsoft.com/office/drawing/2014/main" id="{2F629772-3BC4-804D-AEFC-19B1833DC2CF}"/>
              </a:ext>
            </a:extLst>
          </p:cNvPr>
          <p:cNvSpPr>
            <a:spLocks noGrp="1"/>
          </p:cNvSpPr>
          <p:nvPr>
            <p:ph idx="1"/>
          </p:nvPr>
        </p:nvSpPr>
        <p:spPr/>
        <p:txBody>
          <a:bodyPr/>
          <a:lstStyle/>
          <a:p>
            <a:r>
              <a:rPr lang="en-US" dirty="0"/>
              <a:t>In GitHub Desktop -&gt; Preferences, log into your GitHub account</a:t>
            </a:r>
          </a:p>
          <a:p>
            <a:r>
              <a:rPr lang="en-US" dirty="0"/>
              <a:t>In GitHub Desktop also do "Install Command Line Tool..."</a:t>
            </a:r>
          </a:p>
          <a:p>
            <a:r>
              <a:rPr lang="en-US" dirty="0"/>
              <a:t>(everything you do by clicking in the Desktop app you can also do from the command line, but for now we will stick to using the app).</a:t>
            </a:r>
          </a:p>
          <a:p>
            <a:r>
              <a:rPr lang="en-US" dirty="0"/>
              <a:t>Now you have all the tools in place, but you still need to put a code project into Git...</a:t>
            </a:r>
          </a:p>
          <a:p>
            <a:endParaRPr lang="en-US" dirty="0"/>
          </a:p>
        </p:txBody>
      </p:sp>
    </p:spTree>
    <p:extLst>
      <p:ext uri="{BB962C8B-B14F-4D97-AF65-F5344CB8AC3E}">
        <p14:creationId xmlns:p14="http://schemas.microsoft.com/office/powerpoint/2010/main" val="1983404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C9810-6838-0946-A9E3-AC2C3C15D311}"/>
              </a:ext>
            </a:extLst>
          </p:cNvPr>
          <p:cNvSpPr>
            <a:spLocks noGrp="1"/>
          </p:cNvSpPr>
          <p:nvPr>
            <p:ph type="title"/>
          </p:nvPr>
        </p:nvSpPr>
        <p:spPr>
          <a:xfrm>
            <a:off x="501895" y="224120"/>
            <a:ext cx="8024446" cy="650875"/>
          </a:xfrm>
        </p:spPr>
        <p:txBody>
          <a:bodyPr>
            <a:normAutofit fontScale="90000"/>
          </a:bodyPr>
          <a:lstStyle/>
          <a:p>
            <a:r>
              <a:rPr lang="en-US" dirty="0"/>
              <a:t>Put your first code project into git</a:t>
            </a:r>
          </a:p>
        </p:txBody>
      </p:sp>
      <p:sp>
        <p:nvSpPr>
          <p:cNvPr id="3" name="Content Placeholder 2">
            <a:extLst>
              <a:ext uri="{FF2B5EF4-FFF2-40B4-BE49-F238E27FC236}">
                <a16:creationId xmlns:a16="http://schemas.microsoft.com/office/drawing/2014/main" id="{346B8FB0-E5E7-D04B-9EFA-8E974D7DE026}"/>
              </a:ext>
            </a:extLst>
          </p:cNvPr>
          <p:cNvSpPr>
            <a:spLocks noGrp="1"/>
          </p:cNvSpPr>
          <p:nvPr>
            <p:ph idx="1"/>
          </p:nvPr>
        </p:nvSpPr>
        <p:spPr>
          <a:xfrm>
            <a:off x="256234" y="1173491"/>
            <a:ext cx="3673231" cy="3035544"/>
          </a:xfrm>
        </p:spPr>
        <p:txBody>
          <a:bodyPr>
            <a:normAutofit lnSpcReduction="10000"/>
          </a:bodyPr>
          <a:lstStyle/>
          <a:p>
            <a:r>
              <a:rPr lang="en-US" sz="1800" dirty="0"/>
              <a:t>Choose a folder that already has some code in it (OK for it to have subfolders - but it should all be code and text files, not data or output), or choose the name of a new folder that you will put code into later.</a:t>
            </a:r>
          </a:p>
          <a:p>
            <a:r>
              <a:rPr lang="en-US" sz="1800" b="1" dirty="0"/>
              <a:t>Launch the GitHub Desktop app on your computer</a:t>
            </a:r>
          </a:p>
          <a:p>
            <a:r>
              <a:rPr lang="en-US" sz="1800" dirty="0"/>
              <a:t>Do File -&gt; New Repository...</a:t>
            </a:r>
          </a:p>
          <a:p>
            <a:r>
              <a:rPr lang="en-US" sz="1800" dirty="0"/>
              <a:t>And you will get this box ===&gt;</a:t>
            </a:r>
          </a:p>
        </p:txBody>
      </p:sp>
      <p:pic>
        <p:nvPicPr>
          <p:cNvPr id="5" name="Picture 4">
            <a:extLst>
              <a:ext uri="{FF2B5EF4-FFF2-40B4-BE49-F238E27FC236}">
                <a16:creationId xmlns:a16="http://schemas.microsoft.com/office/drawing/2014/main" id="{A3D7B73C-BAA1-B04F-AE00-2CEB92CA2F47}"/>
              </a:ext>
            </a:extLst>
          </p:cNvPr>
          <p:cNvPicPr>
            <a:picLocks noChangeAspect="1"/>
          </p:cNvPicPr>
          <p:nvPr/>
        </p:nvPicPr>
        <p:blipFill>
          <a:blip r:embed="rId2"/>
          <a:stretch>
            <a:fillRect/>
          </a:stretch>
        </p:blipFill>
        <p:spPr>
          <a:xfrm>
            <a:off x="4071816" y="1016000"/>
            <a:ext cx="4869123" cy="5519127"/>
          </a:xfrm>
          <a:prstGeom prst="rect">
            <a:avLst/>
          </a:prstGeom>
        </p:spPr>
      </p:pic>
      <p:sp>
        <p:nvSpPr>
          <p:cNvPr id="6" name="TextBox 5">
            <a:extLst>
              <a:ext uri="{FF2B5EF4-FFF2-40B4-BE49-F238E27FC236}">
                <a16:creationId xmlns:a16="http://schemas.microsoft.com/office/drawing/2014/main" id="{5D8BC361-0E39-B646-BDE9-FBB98AD259E3}"/>
              </a:ext>
            </a:extLst>
          </p:cNvPr>
          <p:cNvSpPr txBox="1"/>
          <p:nvPr/>
        </p:nvSpPr>
        <p:spPr>
          <a:xfrm>
            <a:off x="9120555" y="504125"/>
            <a:ext cx="2430584" cy="1200329"/>
          </a:xfrm>
          <a:prstGeom prst="rect">
            <a:avLst/>
          </a:prstGeom>
          <a:solidFill>
            <a:schemeClr val="accent4">
              <a:lumMod val="60000"/>
              <a:lumOff val="40000"/>
            </a:schemeClr>
          </a:solidFill>
          <a:ln>
            <a:solidFill>
              <a:srgbClr val="FF0000"/>
            </a:solidFill>
          </a:ln>
        </p:spPr>
        <p:txBody>
          <a:bodyPr wrap="square" rtlCol="0">
            <a:spAutoFit/>
          </a:bodyPr>
          <a:lstStyle/>
          <a:p>
            <a:r>
              <a:rPr lang="en-US" dirty="0"/>
              <a:t>1. Type the name of the existing folder, or the new folder you want to create</a:t>
            </a:r>
          </a:p>
        </p:txBody>
      </p:sp>
      <p:sp>
        <p:nvSpPr>
          <p:cNvPr id="7" name="TextBox 6">
            <a:extLst>
              <a:ext uri="{FF2B5EF4-FFF2-40B4-BE49-F238E27FC236}">
                <a16:creationId xmlns:a16="http://schemas.microsoft.com/office/drawing/2014/main" id="{D8F0FA2E-12B4-FD4E-97BE-DFDE43D42B99}"/>
              </a:ext>
            </a:extLst>
          </p:cNvPr>
          <p:cNvSpPr txBox="1"/>
          <p:nvPr/>
        </p:nvSpPr>
        <p:spPr>
          <a:xfrm>
            <a:off x="9457592" y="1807119"/>
            <a:ext cx="2209800" cy="646331"/>
          </a:xfrm>
          <a:prstGeom prst="rect">
            <a:avLst/>
          </a:prstGeom>
          <a:solidFill>
            <a:schemeClr val="accent4">
              <a:lumMod val="60000"/>
              <a:lumOff val="40000"/>
            </a:schemeClr>
          </a:solidFill>
          <a:ln>
            <a:solidFill>
              <a:srgbClr val="FF0000"/>
            </a:solidFill>
          </a:ln>
        </p:spPr>
        <p:txBody>
          <a:bodyPr wrap="square" rtlCol="0">
            <a:spAutoFit/>
          </a:bodyPr>
          <a:lstStyle/>
          <a:p>
            <a:r>
              <a:rPr lang="en-US" dirty="0"/>
              <a:t>2. Add some words describing it</a:t>
            </a:r>
          </a:p>
        </p:txBody>
      </p:sp>
      <p:sp>
        <p:nvSpPr>
          <p:cNvPr id="8" name="TextBox 7">
            <a:extLst>
              <a:ext uri="{FF2B5EF4-FFF2-40B4-BE49-F238E27FC236}">
                <a16:creationId xmlns:a16="http://schemas.microsoft.com/office/drawing/2014/main" id="{2F711602-9D48-7642-B494-DD4C20A9CA80}"/>
              </a:ext>
            </a:extLst>
          </p:cNvPr>
          <p:cNvSpPr txBox="1"/>
          <p:nvPr/>
        </p:nvSpPr>
        <p:spPr>
          <a:xfrm>
            <a:off x="9120556" y="2639375"/>
            <a:ext cx="2720870" cy="1569660"/>
          </a:xfrm>
          <a:prstGeom prst="rect">
            <a:avLst/>
          </a:prstGeom>
          <a:solidFill>
            <a:schemeClr val="accent4">
              <a:lumMod val="60000"/>
              <a:lumOff val="40000"/>
            </a:schemeClr>
          </a:solidFill>
          <a:ln>
            <a:solidFill>
              <a:srgbClr val="FF0000"/>
            </a:solidFill>
          </a:ln>
        </p:spPr>
        <p:txBody>
          <a:bodyPr wrap="square" rtlCol="0">
            <a:spAutoFit/>
          </a:bodyPr>
          <a:lstStyle/>
          <a:p>
            <a:r>
              <a:rPr lang="en-US" sz="1600" dirty="0"/>
              <a:t>3. Use Choose... to navigate to where the folder is, or where you want it to be (the </a:t>
            </a:r>
            <a:r>
              <a:rPr lang="en-US" sz="1600" b="1" dirty="0"/>
              <a:t>parent</a:t>
            </a:r>
            <a:r>
              <a:rPr lang="en-US" sz="1600" dirty="0"/>
              <a:t> directory of the one where you project is). No need to initialize with a README.</a:t>
            </a:r>
          </a:p>
        </p:txBody>
      </p:sp>
      <p:sp>
        <p:nvSpPr>
          <p:cNvPr id="9" name="TextBox 8">
            <a:extLst>
              <a:ext uri="{FF2B5EF4-FFF2-40B4-BE49-F238E27FC236}">
                <a16:creationId xmlns:a16="http://schemas.microsoft.com/office/drawing/2014/main" id="{F9AB11FD-F152-C141-B738-FFD78BFFEBFA}"/>
              </a:ext>
            </a:extLst>
          </p:cNvPr>
          <p:cNvSpPr txBox="1"/>
          <p:nvPr/>
        </p:nvSpPr>
        <p:spPr>
          <a:xfrm>
            <a:off x="8986122" y="4395876"/>
            <a:ext cx="3205878" cy="369332"/>
          </a:xfrm>
          <a:prstGeom prst="rect">
            <a:avLst/>
          </a:prstGeom>
          <a:solidFill>
            <a:schemeClr val="accent4">
              <a:lumMod val="60000"/>
              <a:lumOff val="40000"/>
            </a:schemeClr>
          </a:solidFill>
          <a:ln>
            <a:solidFill>
              <a:srgbClr val="FF0000"/>
            </a:solidFill>
          </a:ln>
        </p:spPr>
        <p:txBody>
          <a:bodyPr wrap="none" rtlCol="0">
            <a:spAutoFit/>
          </a:bodyPr>
          <a:lstStyle/>
          <a:p>
            <a:r>
              <a:rPr lang="en-US" dirty="0"/>
              <a:t>4. For Git Ignore choose: </a:t>
            </a:r>
            <a:r>
              <a:rPr lang="en-US" b="1" dirty="0"/>
              <a:t>Python</a:t>
            </a:r>
          </a:p>
        </p:txBody>
      </p:sp>
      <p:sp>
        <p:nvSpPr>
          <p:cNvPr id="10" name="TextBox 9">
            <a:extLst>
              <a:ext uri="{FF2B5EF4-FFF2-40B4-BE49-F238E27FC236}">
                <a16:creationId xmlns:a16="http://schemas.microsoft.com/office/drawing/2014/main" id="{AE6D5E45-6CE7-C14A-AFE3-4D3DB28955A7}"/>
              </a:ext>
            </a:extLst>
          </p:cNvPr>
          <p:cNvSpPr txBox="1"/>
          <p:nvPr/>
        </p:nvSpPr>
        <p:spPr>
          <a:xfrm>
            <a:off x="9260253" y="4882415"/>
            <a:ext cx="2407139" cy="646331"/>
          </a:xfrm>
          <a:prstGeom prst="rect">
            <a:avLst/>
          </a:prstGeom>
          <a:solidFill>
            <a:schemeClr val="accent4">
              <a:lumMod val="60000"/>
              <a:lumOff val="40000"/>
            </a:schemeClr>
          </a:solidFill>
          <a:ln>
            <a:solidFill>
              <a:srgbClr val="FF0000"/>
            </a:solidFill>
          </a:ln>
        </p:spPr>
        <p:txBody>
          <a:bodyPr wrap="square" rtlCol="0">
            <a:spAutoFit/>
          </a:bodyPr>
          <a:lstStyle/>
          <a:p>
            <a:r>
              <a:rPr lang="en-US" dirty="0"/>
              <a:t>5. For License choose: </a:t>
            </a:r>
            <a:r>
              <a:rPr lang="en-US" b="1" dirty="0"/>
              <a:t>MIT License</a:t>
            </a:r>
          </a:p>
        </p:txBody>
      </p:sp>
      <p:sp>
        <p:nvSpPr>
          <p:cNvPr id="11" name="Left Arrow Callout 10">
            <a:extLst>
              <a:ext uri="{FF2B5EF4-FFF2-40B4-BE49-F238E27FC236}">
                <a16:creationId xmlns:a16="http://schemas.microsoft.com/office/drawing/2014/main" id="{9A670431-5508-E24A-8D0C-159248006142}"/>
              </a:ext>
            </a:extLst>
          </p:cNvPr>
          <p:cNvSpPr/>
          <p:nvPr/>
        </p:nvSpPr>
        <p:spPr>
          <a:xfrm>
            <a:off x="8612554" y="5842000"/>
            <a:ext cx="2938585" cy="429846"/>
          </a:xfrm>
          <a:prstGeom prst="leftArrow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 Then click this!</a:t>
            </a:r>
          </a:p>
        </p:txBody>
      </p:sp>
      <p:cxnSp>
        <p:nvCxnSpPr>
          <p:cNvPr id="13" name="Straight Arrow Connector 12">
            <a:extLst>
              <a:ext uri="{FF2B5EF4-FFF2-40B4-BE49-F238E27FC236}">
                <a16:creationId xmlns:a16="http://schemas.microsoft.com/office/drawing/2014/main" id="{455539CF-7A3E-4448-A720-F005E8BA1BB1}"/>
              </a:ext>
            </a:extLst>
          </p:cNvPr>
          <p:cNvCxnSpPr>
            <a:cxnSpLocks/>
          </p:cNvCxnSpPr>
          <p:nvPr/>
        </p:nvCxnSpPr>
        <p:spPr>
          <a:xfrm flipH="1">
            <a:off x="7620001" y="1419607"/>
            <a:ext cx="1531954" cy="893747"/>
          </a:xfrm>
          <a:prstGeom prst="straightConnector1">
            <a:avLst/>
          </a:prstGeom>
          <a:ln w="76200">
            <a:solidFill>
              <a:srgbClr val="C00000"/>
            </a:solidFill>
            <a:tailEnd type="triangle"/>
          </a:ln>
        </p:spPr>
        <p:style>
          <a:lnRef idx="1">
            <a:schemeClr val="accent4"/>
          </a:lnRef>
          <a:fillRef idx="0">
            <a:schemeClr val="accent4"/>
          </a:fillRef>
          <a:effectRef idx="0">
            <a:schemeClr val="accent4"/>
          </a:effectRef>
          <a:fontRef idx="minor">
            <a:schemeClr val="tx1"/>
          </a:fontRef>
        </p:style>
      </p:cxnSp>
      <p:cxnSp>
        <p:nvCxnSpPr>
          <p:cNvPr id="15" name="Straight Arrow Connector 14">
            <a:extLst>
              <a:ext uri="{FF2B5EF4-FFF2-40B4-BE49-F238E27FC236}">
                <a16:creationId xmlns:a16="http://schemas.microsoft.com/office/drawing/2014/main" id="{0D41D308-55B6-054C-9F82-60EB3C17AC28}"/>
              </a:ext>
            </a:extLst>
          </p:cNvPr>
          <p:cNvCxnSpPr>
            <a:cxnSpLocks/>
            <a:stCxn id="7" idx="1"/>
          </p:cNvCxnSpPr>
          <p:nvPr/>
        </p:nvCxnSpPr>
        <p:spPr>
          <a:xfrm flipH="1">
            <a:off x="6972302" y="2130285"/>
            <a:ext cx="2485290" cy="903360"/>
          </a:xfrm>
          <a:prstGeom prst="straightConnector1">
            <a:avLst/>
          </a:prstGeom>
          <a:ln w="76200">
            <a:solidFill>
              <a:srgbClr val="C00000"/>
            </a:solidFill>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a:extLst>
              <a:ext uri="{FF2B5EF4-FFF2-40B4-BE49-F238E27FC236}">
                <a16:creationId xmlns:a16="http://schemas.microsoft.com/office/drawing/2014/main" id="{6F3A49B8-CAF0-1F43-A16E-A603779173F5}"/>
              </a:ext>
            </a:extLst>
          </p:cNvPr>
          <p:cNvCxnSpPr>
            <a:cxnSpLocks/>
          </p:cNvCxnSpPr>
          <p:nvPr/>
        </p:nvCxnSpPr>
        <p:spPr>
          <a:xfrm flipH="1">
            <a:off x="7460345" y="3066685"/>
            <a:ext cx="1660210" cy="567899"/>
          </a:xfrm>
          <a:prstGeom prst="straightConnector1">
            <a:avLst/>
          </a:prstGeom>
          <a:ln w="76200">
            <a:solidFill>
              <a:srgbClr val="C00000"/>
            </a:solidFill>
            <a:tailEnd type="triangle"/>
          </a:ln>
        </p:spPr>
        <p:style>
          <a:lnRef idx="1">
            <a:schemeClr val="accent4"/>
          </a:lnRef>
          <a:fillRef idx="0">
            <a:schemeClr val="accent4"/>
          </a:fillRef>
          <a:effectRef idx="0">
            <a:schemeClr val="accent4"/>
          </a:effectRef>
          <a:fontRef idx="minor">
            <a:schemeClr val="tx1"/>
          </a:fontRef>
        </p:style>
      </p:cxnSp>
      <p:cxnSp>
        <p:nvCxnSpPr>
          <p:cNvPr id="17" name="Straight Arrow Connector 16">
            <a:extLst>
              <a:ext uri="{FF2B5EF4-FFF2-40B4-BE49-F238E27FC236}">
                <a16:creationId xmlns:a16="http://schemas.microsoft.com/office/drawing/2014/main" id="{AC6C481D-FCE3-234B-BDFD-B178E4CDD44F}"/>
              </a:ext>
            </a:extLst>
          </p:cNvPr>
          <p:cNvCxnSpPr>
            <a:cxnSpLocks/>
            <a:stCxn id="9" idx="1"/>
          </p:cNvCxnSpPr>
          <p:nvPr/>
        </p:nvCxnSpPr>
        <p:spPr>
          <a:xfrm flipH="1">
            <a:off x="7651230" y="4580542"/>
            <a:ext cx="1334892" cy="95058"/>
          </a:xfrm>
          <a:prstGeom prst="straightConnector1">
            <a:avLst/>
          </a:prstGeom>
          <a:ln w="76200">
            <a:solidFill>
              <a:srgbClr val="C00000"/>
            </a:solidFill>
            <a:tailEnd type="triangle"/>
          </a:ln>
        </p:spPr>
        <p:style>
          <a:lnRef idx="1">
            <a:schemeClr val="accent4"/>
          </a:lnRef>
          <a:fillRef idx="0">
            <a:schemeClr val="accent4"/>
          </a:fillRef>
          <a:effectRef idx="0">
            <a:schemeClr val="accent4"/>
          </a:effectRef>
          <a:fontRef idx="minor">
            <a:schemeClr val="tx1"/>
          </a:fontRef>
        </p:style>
      </p:cxnSp>
      <p:cxnSp>
        <p:nvCxnSpPr>
          <p:cNvPr id="18" name="Straight Arrow Connector 17">
            <a:extLst>
              <a:ext uri="{FF2B5EF4-FFF2-40B4-BE49-F238E27FC236}">
                <a16:creationId xmlns:a16="http://schemas.microsoft.com/office/drawing/2014/main" id="{48A728B1-AC4F-BC4E-A8BD-88C1E4BEA3D9}"/>
              </a:ext>
            </a:extLst>
          </p:cNvPr>
          <p:cNvCxnSpPr>
            <a:cxnSpLocks/>
            <a:stCxn id="10" idx="1"/>
          </p:cNvCxnSpPr>
          <p:nvPr/>
        </p:nvCxnSpPr>
        <p:spPr>
          <a:xfrm flipH="1">
            <a:off x="7792429" y="5205581"/>
            <a:ext cx="1467824" cy="159165"/>
          </a:xfrm>
          <a:prstGeom prst="straightConnector1">
            <a:avLst/>
          </a:prstGeom>
          <a:ln w="76200">
            <a:solidFill>
              <a:srgbClr val="C00000"/>
            </a:solidFill>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81506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60294-682A-F146-8ECF-0F476710BCA5}"/>
              </a:ext>
            </a:extLst>
          </p:cNvPr>
          <p:cNvSpPr>
            <a:spLocks noGrp="1"/>
          </p:cNvSpPr>
          <p:nvPr>
            <p:ph type="title"/>
          </p:nvPr>
        </p:nvSpPr>
        <p:spPr/>
        <p:txBody>
          <a:bodyPr/>
          <a:lstStyle/>
          <a:p>
            <a:r>
              <a:rPr lang="en-US" dirty="0"/>
              <a:t>public or private?</a:t>
            </a:r>
          </a:p>
        </p:txBody>
      </p:sp>
      <p:sp>
        <p:nvSpPr>
          <p:cNvPr id="3" name="Content Placeholder 2">
            <a:extLst>
              <a:ext uri="{FF2B5EF4-FFF2-40B4-BE49-F238E27FC236}">
                <a16:creationId xmlns:a16="http://schemas.microsoft.com/office/drawing/2014/main" id="{AE3D03F3-553A-3F4E-8747-DD76DC3058A2}"/>
              </a:ext>
            </a:extLst>
          </p:cNvPr>
          <p:cNvSpPr>
            <a:spLocks noGrp="1"/>
          </p:cNvSpPr>
          <p:nvPr>
            <p:ph idx="1"/>
          </p:nvPr>
        </p:nvSpPr>
        <p:spPr>
          <a:xfrm>
            <a:off x="545306" y="1775618"/>
            <a:ext cx="4841081" cy="4351338"/>
          </a:xfrm>
        </p:spPr>
        <p:txBody>
          <a:bodyPr>
            <a:normAutofit fontScale="85000" lnSpcReduction="20000"/>
          </a:bodyPr>
          <a:lstStyle/>
          <a:p>
            <a:r>
              <a:rPr lang="en-US" dirty="0"/>
              <a:t>When you make a new repo and publish it to GitHub you now can choose to make it public or private</a:t>
            </a:r>
          </a:p>
          <a:p>
            <a:r>
              <a:rPr lang="en-US" dirty="0"/>
              <a:t>It used to be that you had to pay to make it private - that it no longer the case.</a:t>
            </a:r>
          </a:p>
          <a:p>
            <a:r>
              <a:rPr lang="en-US" dirty="0"/>
              <a:t>I prefer to keep things public by default, except under circumstances where I really need them to be private.</a:t>
            </a:r>
          </a:p>
          <a:p>
            <a:r>
              <a:rPr lang="en-US" dirty="0"/>
              <a:t>For this class I'd suggest you make your classwork repo public, so I can see it if needed, but the choice is up to you.</a:t>
            </a:r>
          </a:p>
        </p:txBody>
      </p:sp>
      <p:pic>
        <p:nvPicPr>
          <p:cNvPr id="5" name="Picture 4">
            <a:extLst>
              <a:ext uri="{FF2B5EF4-FFF2-40B4-BE49-F238E27FC236}">
                <a16:creationId xmlns:a16="http://schemas.microsoft.com/office/drawing/2014/main" id="{239C8F05-7C3F-B542-9E37-D8C6EDFAE13F}"/>
              </a:ext>
            </a:extLst>
          </p:cNvPr>
          <p:cNvPicPr>
            <a:picLocks noChangeAspect="1"/>
          </p:cNvPicPr>
          <p:nvPr/>
        </p:nvPicPr>
        <p:blipFill>
          <a:blip r:embed="rId2"/>
          <a:stretch>
            <a:fillRect/>
          </a:stretch>
        </p:blipFill>
        <p:spPr>
          <a:xfrm>
            <a:off x="6197600" y="1687512"/>
            <a:ext cx="5658666" cy="4081463"/>
          </a:xfrm>
          <a:prstGeom prst="rect">
            <a:avLst/>
          </a:prstGeom>
        </p:spPr>
      </p:pic>
      <p:sp>
        <p:nvSpPr>
          <p:cNvPr id="6" name="Up Arrow Callout 5">
            <a:extLst>
              <a:ext uri="{FF2B5EF4-FFF2-40B4-BE49-F238E27FC236}">
                <a16:creationId xmlns:a16="http://schemas.microsoft.com/office/drawing/2014/main" id="{9DD98B89-06D5-1F4A-B0A8-A7FD8A594BCC}"/>
              </a:ext>
            </a:extLst>
          </p:cNvPr>
          <p:cNvSpPr/>
          <p:nvPr/>
        </p:nvSpPr>
        <p:spPr>
          <a:xfrm>
            <a:off x="5493543" y="4593432"/>
            <a:ext cx="2328863" cy="1843087"/>
          </a:xfrm>
          <a:prstGeom prst="upArrowCallout">
            <a:avLst>
              <a:gd name="adj1" fmla="val 10271"/>
              <a:gd name="adj2" fmla="val 11822"/>
              <a:gd name="adj3" fmla="val 16085"/>
              <a:gd name="adj4" fmla="val 192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Unclick?</a:t>
            </a:r>
          </a:p>
        </p:txBody>
      </p:sp>
    </p:spTree>
    <p:extLst>
      <p:ext uri="{BB962C8B-B14F-4D97-AF65-F5344CB8AC3E}">
        <p14:creationId xmlns:p14="http://schemas.microsoft.com/office/powerpoint/2010/main" val="2451451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1159-D83F-0D4E-B661-8C0B890DF276}"/>
              </a:ext>
            </a:extLst>
          </p:cNvPr>
          <p:cNvSpPr>
            <a:spLocks noGrp="1"/>
          </p:cNvSpPr>
          <p:nvPr>
            <p:ph type="title"/>
          </p:nvPr>
        </p:nvSpPr>
        <p:spPr>
          <a:xfrm>
            <a:off x="838200" y="365125"/>
            <a:ext cx="10515600" cy="701675"/>
          </a:xfrm>
        </p:spPr>
        <p:txBody>
          <a:bodyPr/>
          <a:lstStyle/>
          <a:p>
            <a:r>
              <a:rPr lang="en-US" dirty="0"/>
              <a:t>What you did...</a:t>
            </a:r>
          </a:p>
        </p:txBody>
      </p:sp>
      <p:sp>
        <p:nvSpPr>
          <p:cNvPr id="3" name="Content Placeholder 2">
            <a:extLst>
              <a:ext uri="{FF2B5EF4-FFF2-40B4-BE49-F238E27FC236}">
                <a16:creationId xmlns:a16="http://schemas.microsoft.com/office/drawing/2014/main" id="{B6018A4A-F292-1F43-B614-0620FFD8A3FB}"/>
              </a:ext>
            </a:extLst>
          </p:cNvPr>
          <p:cNvSpPr>
            <a:spLocks noGrp="1"/>
          </p:cNvSpPr>
          <p:nvPr>
            <p:ph idx="1"/>
          </p:nvPr>
        </p:nvSpPr>
        <p:spPr>
          <a:xfrm>
            <a:off x="838200" y="1563077"/>
            <a:ext cx="10515600" cy="4613886"/>
          </a:xfrm>
        </p:spPr>
        <p:txBody>
          <a:bodyPr>
            <a:normAutofit fontScale="85000" lnSpcReduction="20000"/>
          </a:bodyPr>
          <a:lstStyle/>
          <a:p>
            <a:r>
              <a:rPr lang="en-US" dirty="0"/>
              <a:t>You made Git on your computer know that you want it to keep track of the code project in this folder</a:t>
            </a:r>
          </a:p>
          <a:p>
            <a:r>
              <a:rPr lang="en-US" dirty="0"/>
              <a:t>In that folder it created a hidden directory called </a:t>
            </a:r>
            <a:r>
              <a:rPr lang="en-US" b="1" dirty="0"/>
              <a:t>.git</a:t>
            </a:r>
            <a:r>
              <a:rPr lang="en-US" dirty="0"/>
              <a:t>.  That is where is stores information on all the changes you make to code there.  You never need to look in this.</a:t>
            </a:r>
          </a:p>
          <a:p>
            <a:r>
              <a:rPr lang="en-US" dirty="0"/>
              <a:t>I did not suggest adding a README because it just adds an empty file in "Markdown" format.  I'd prefer that you write your own README as a text file because it is simpler and more portable.</a:t>
            </a:r>
          </a:p>
          <a:p>
            <a:r>
              <a:rPr lang="en-US" dirty="0"/>
              <a:t>You added a LICENSE text file that says anyone can use this code</a:t>
            </a:r>
          </a:p>
          <a:p>
            <a:r>
              <a:rPr lang="en-US" dirty="0"/>
              <a:t>You added a hidden text file called .</a:t>
            </a:r>
            <a:r>
              <a:rPr lang="en-US" dirty="0" err="1"/>
              <a:t>gitignore</a:t>
            </a:r>
            <a:r>
              <a:rPr lang="en-US" dirty="0"/>
              <a:t> that has a long list of file types for which Git will not keep track of changes.  One of these would be the ".</a:t>
            </a:r>
            <a:r>
              <a:rPr lang="en-US" dirty="0" err="1"/>
              <a:t>pyc</a:t>
            </a:r>
            <a:r>
              <a:rPr lang="en-US" dirty="0"/>
              <a:t>" files that Python automatically creates for any module you write - it is a compiled version of that module.</a:t>
            </a:r>
          </a:p>
          <a:p>
            <a:r>
              <a:rPr lang="en-US" dirty="0"/>
              <a:t>If you had any code in the folder to begin with it also automatically "committed" them with the message "Initial commit"</a:t>
            </a:r>
          </a:p>
        </p:txBody>
      </p:sp>
    </p:spTree>
    <p:extLst>
      <p:ext uri="{BB962C8B-B14F-4D97-AF65-F5344CB8AC3E}">
        <p14:creationId xmlns:p14="http://schemas.microsoft.com/office/powerpoint/2010/main" val="61424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A6E9-702F-6D4C-A0AA-B434B51BD260}"/>
              </a:ext>
            </a:extLst>
          </p:cNvPr>
          <p:cNvSpPr>
            <a:spLocks noGrp="1"/>
          </p:cNvSpPr>
          <p:nvPr>
            <p:ph type="title"/>
          </p:nvPr>
        </p:nvSpPr>
        <p:spPr>
          <a:xfrm>
            <a:off x="838200" y="246743"/>
            <a:ext cx="10515600" cy="696687"/>
          </a:xfrm>
        </p:spPr>
        <p:txBody>
          <a:bodyPr>
            <a:normAutofit fontScale="90000"/>
          </a:bodyPr>
          <a:lstStyle/>
          <a:p>
            <a:r>
              <a:rPr lang="en-US" sz="2800" dirty="0"/>
              <a:t>Next you want to push this repository to GitHub in the cloud,</a:t>
            </a:r>
            <a:br>
              <a:rPr lang="en-US" sz="2800" dirty="0"/>
            </a:br>
            <a:r>
              <a:rPr lang="en-US" sz="2800" b="1" dirty="0"/>
              <a:t>using the GitHub Desktop app on your laptop </a:t>
            </a:r>
          </a:p>
        </p:txBody>
      </p:sp>
      <p:pic>
        <p:nvPicPr>
          <p:cNvPr id="5" name="Picture 4">
            <a:extLst>
              <a:ext uri="{FF2B5EF4-FFF2-40B4-BE49-F238E27FC236}">
                <a16:creationId xmlns:a16="http://schemas.microsoft.com/office/drawing/2014/main" id="{47F9C1D9-8273-FA42-83E5-036E43CC88F1}"/>
              </a:ext>
            </a:extLst>
          </p:cNvPr>
          <p:cNvPicPr>
            <a:picLocks noChangeAspect="1"/>
          </p:cNvPicPr>
          <p:nvPr/>
        </p:nvPicPr>
        <p:blipFill>
          <a:blip r:embed="rId2"/>
          <a:stretch>
            <a:fillRect/>
          </a:stretch>
        </p:blipFill>
        <p:spPr>
          <a:xfrm>
            <a:off x="2816394" y="1290643"/>
            <a:ext cx="6559212" cy="4957758"/>
          </a:xfrm>
          <a:prstGeom prst="rect">
            <a:avLst/>
          </a:prstGeom>
        </p:spPr>
      </p:pic>
      <p:sp>
        <p:nvSpPr>
          <p:cNvPr id="8" name="Right Arrow Callout 7">
            <a:extLst>
              <a:ext uri="{FF2B5EF4-FFF2-40B4-BE49-F238E27FC236}">
                <a16:creationId xmlns:a16="http://schemas.microsoft.com/office/drawing/2014/main" id="{EAB3C17A-76FA-A44B-A419-BF4F508DB4C9}"/>
              </a:ext>
            </a:extLst>
          </p:cNvPr>
          <p:cNvSpPr/>
          <p:nvPr/>
        </p:nvSpPr>
        <p:spPr>
          <a:xfrm>
            <a:off x="290285" y="4767943"/>
            <a:ext cx="2721429" cy="1953300"/>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need to save any changes locally, you type in a Summary and then commit</a:t>
            </a:r>
          </a:p>
        </p:txBody>
      </p:sp>
      <p:sp>
        <p:nvSpPr>
          <p:cNvPr id="9" name="Right Arrow Callout 8">
            <a:extLst>
              <a:ext uri="{FF2B5EF4-FFF2-40B4-BE49-F238E27FC236}">
                <a16:creationId xmlns:a16="http://schemas.microsoft.com/office/drawing/2014/main" id="{14C5923F-67EB-744F-9293-081BC799018A}"/>
              </a:ext>
            </a:extLst>
          </p:cNvPr>
          <p:cNvSpPr/>
          <p:nvPr/>
        </p:nvSpPr>
        <p:spPr>
          <a:xfrm>
            <a:off x="304800" y="1006487"/>
            <a:ext cx="2706914" cy="1669144"/>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Make sure you are on the "Changes" tab</a:t>
            </a:r>
          </a:p>
          <a:p>
            <a:pPr algn="ctr"/>
            <a:r>
              <a:rPr lang="en-US" dirty="0"/>
              <a:t>(the History tab shows past changes)</a:t>
            </a:r>
          </a:p>
        </p:txBody>
      </p:sp>
      <p:sp>
        <p:nvSpPr>
          <p:cNvPr id="10" name="Left Arrow Callout 9">
            <a:extLst>
              <a:ext uri="{FF2B5EF4-FFF2-40B4-BE49-F238E27FC236}">
                <a16:creationId xmlns:a16="http://schemas.microsoft.com/office/drawing/2014/main" id="{7C1B9BB4-AD30-7E4A-A523-F5BADBD0638B}"/>
              </a:ext>
            </a:extLst>
          </p:cNvPr>
          <p:cNvSpPr/>
          <p:nvPr/>
        </p:nvSpPr>
        <p:spPr>
          <a:xfrm>
            <a:off x="8984343" y="2122959"/>
            <a:ext cx="2721428" cy="1853956"/>
          </a:xfrm>
          <a:prstGeom prst="leftArrowCallo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Then click on the "Push origin" button to send a copy of your code project to the GitHub cloud</a:t>
            </a:r>
          </a:p>
        </p:txBody>
      </p:sp>
      <p:sp>
        <p:nvSpPr>
          <p:cNvPr id="11" name="Left Arrow Callout 10">
            <a:extLst>
              <a:ext uri="{FF2B5EF4-FFF2-40B4-BE49-F238E27FC236}">
                <a16:creationId xmlns:a16="http://schemas.microsoft.com/office/drawing/2014/main" id="{07A04A29-4D04-BC43-B5EC-81372DA2B17F}"/>
              </a:ext>
            </a:extLst>
          </p:cNvPr>
          <p:cNvSpPr/>
          <p:nvPr/>
        </p:nvSpPr>
        <p:spPr>
          <a:xfrm>
            <a:off x="4952688" y="5105963"/>
            <a:ext cx="2481943" cy="689429"/>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You can add more detail in the Description box, but it is not required</a:t>
            </a:r>
          </a:p>
        </p:txBody>
      </p:sp>
    </p:spTree>
    <p:extLst>
      <p:ext uri="{BB962C8B-B14F-4D97-AF65-F5344CB8AC3E}">
        <p14:creationId xmlns:p14="http://schemas.microsoft.com/office/powerpoint/2010/main" val="687682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1542</TotalTime>
  <Words>1880</Words>
  <Application>Microsoft Macintosh PowerPoint</Application>
  <PresentationFormat>Widescreen</PresentationFormat>
  <Paragraphs>121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vt:lpstr>
      <vt:lpstr>Office Theme</vt:lpstr>
      <vt:lpstr>GitHub</vt:lpstr>
      <vt:lpstr>What is GitHub?</vt:lpstr>
      <vt:lpstr>First step: get an account on GitHub</vt:lpstr>
      <vt:lpstr>Then get some software for your computer</vt:lpstr>
      <vt:lpstr>Launch GitHub Desktop and...</vt:lpstr>
      <vt:lpstr>Put your first code project into git</vt:lpstr>
      <vt:lpstr>public or private?</vt:lpstr>
      <vt:lpstr>What you did...</vt:lpstr>
      <vt:lpstr>Next you want to push this repository to GitHub in the cloud, using the GitHub Desktop app on your laptop </vt:lpstr>
      <vt:lpstr>Concepts &amp; Vocabulary</vt:lpstr>
      <vt:lpstr>PowerPoint Presentation</vt:lpstr>
      <vt:lpstr>Every time you change a file in the folder (add, delete, rename, or edit) git will keep track</vt:lpstr>
      <vt:lpstr>More git lingo: "master"</vt:lpstr>
      <vt:lpstr>cloning</vt:lpstr>
      <vt:lpstr>Cloning - last step</vt:lpstr>
      <vt:lpstr>My own cloning screen shots, on fjord:</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dc:title>
  <dc:creator>Parker MacCready</dc:creator>
  <cp:lastModifiedBy>Parker MacCready</cp:lastModifiedBy>
  <cp:revision>38</cp:revision>
  <dcterms:created xsi:type="dcterms:W3CDTF">2020-04-25T15:53:42Z</dcterms:created>
  <dcterms:modified xsi:type="dcterms:W3CDTF">2020-09-12T22:50:32Z</dcterms:modified>
</cp:coreProperties>
</file>