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7"/>
    <p:restoredTop sz="96327"/>
  </p:normalViewPr>
  <p:slideViewPr>
    <p:cSldViewPr snapToGrid="0" snapToObjects="1">
      <p:cViewPr varScale="1">
        <p:scale>
          <a:sx n="149" d="100"/>
          <a:sy n="149" d="100"/>
        </p:scale>
        <p:origin x="192" y="1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D9FAA-C068-B948-B69D-E460EA67C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C4949-2AAA-1349-9DAA-1203538FD1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ED990-E9EE-7F48-85FE-7D18EBFE3D12}"/>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1D9D8E72-B04B-3F4D-AD54-878B80D591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1903F-8046-8B4E-BD48-5716E33059EF}"/>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2323836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5C6E-D119-DA45-8DFC-36E35DF27E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C22875-7A3F-BB42-A0C5-D7DE2C5A4D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210B1-6340-E342-82EB-17733A8EAB47}"/>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CCD8C490-EDE0-9B47-92BA-1E72B33C0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D192-949B-9540-A890-2BE7ADADD383}"/>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746628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AFB6FA-FB82-BA48-9A46-F2889FA0BF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AC2726-0950-694B-9D12-498A9154EC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A3BBEE-8459-B148-BE79-47E995D37641}"/>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02B52CAF-B1D7-D14F-84FB-49DCA45F5A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25715-6F6F-1140-866A-F6CA957FE0B1}"/>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900420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9BE30-AA83-5243-BEED-A6CC6CC27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065FA-C240-AC4A-8A48-9CDC9F5963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EA8AFF-97FD-F44F-A4F3-D5B49C6BB7B9}"/>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48E82CEE-EB72-F44E-A191-DB0E27597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52FC4-F0CB-D14F-992E-08E9EA327866}"/>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4259404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861E-1EB5-FA47-BA84-12BF8E21D7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C465DE-048D-624D-A2C4-01F599890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25D5A-D1F6-1045-B3AF-DA7AC051B514}"/>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51440386-4BD3-D345-87E5-0B13FDE35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FEAED6-0FBE-2340-9243-66EDEEC49E58}"/>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773722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1D20D-7015-514B-8743-71F776B37A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760277-8AA7-2B42-B1CA-E3646EE895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C8DD76-78CC-6945-BE29-FA5F416C54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D6B1E3-3809-A642-98FE-250532E41A07}"/>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6" name="Footer Placeholder 5">
            <a:extLst>
              <a:ext uri="{FF2B5EF4-FFF2-40B4-BE49-F238E27FC236}">
                <a16:creationId xmlns:a16="http://schemas.microsoft.com/office/drawing/2014/main" id="{12C63863-6645-6447-9344-1D5063C8B4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071E5B-DEF9-8E4C-ADA1-F241986E92A0}"/>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136209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AAD1-8154-C547-B140-88558D40DA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9A38D4-70B7-E746-8542-0BECC1B9FC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E3BA69-E2EA-FE46-A9F3-6E46DBE19F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882D4C-3F62-AB4B-82D5-5BAF68FF39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7DE5E6-CEC6-D448-9EBB-7D1756B5C3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DB7C69-F42C-6E49-8565-1D26660834D1}"/>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8" name="Footer Placeholder 7">
            <a:extLst>
              <a:ext uri="{FF2B5EF4-FFF2-40B4-BE49-F238E27FC236}">
                <a16:creationId xmlns:a16="http://schemas.microsoft.com/office/drawing/2014/main" id="{4E232004-A820-3F44-90FE-CD53184A34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2A89E5-D6A1-DE4B-BC48-AD3D197BCCA0}"/>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469840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C25B-3B22-4B4B-8DFA-12E6CABE91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59176F-E35B-B34D-BAF4-6649EF006591}"/>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4" name="Footer Placeholder 3">
            <a:extLst>
              <a:ext uri="{FF2B5EF4-FFF2-40B4-BE49-F238E27FC236}">
                <a16:creationId xmlns:a16="http://schemas.microsoft.com/office/drawing/2014/main" id="{C78399C8-B2C2-E248-A16B-D15271AE8B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DBB266-2A4A-494A-BBF9-E267F2A76D92}"/>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1896476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4E2D77-A57C-B749-AFD0-7640BA34A46A}"/>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3" name="Footer Placeholder 2">
            <a:extLst>
              <a:ext uri="{FF2B5EF4-FFF2-40B4-BE49-F238E27FC236}">
                <a16:creationId xmlns:a16="http://schemas.microsoft.com/office/drawing/2014/main" id="{60301265-AD34-124A-88F3-30B43EFD9A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4806A7-B41C-304B-AEED-EB80AB917936}"/>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117944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D8C3F-31D6-CB47-944F-1BD3348E56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DB3384-BE56-E241-999A-1E6C90D252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201C4C-647D-1341-B01A-B218540D8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3A3EB4-ED13-8942-BEC8-9904CF8B273F}"/>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6" name="Footer Placeholder 5">
            <a:extLst>
              <a:ext uri="{FF2B5EF4-FFF2-40B4-BE49-F238E27FC236}">
                <a16:creationId xmlns:a16="http://schemas.microsoft.com/office/drawing/2014/main" id="{BB078E0D-FEE5-9141-A070-72A889F2BE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A26763-210C-F248-A532-914127735C36}"/>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3190424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D50C0-25D5-AA4A-BBC2-EC70C2F61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F52A2-3F52-1045-B299-BBDFBDA98A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9BE23D-CD30-CD40-9FED-408CAD429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0FE874-309E-1345-ACA0-7B0595DA9E54}"/>
              </a:ext>
            </a:extLst>
          </p:cNvPr>
          <p:cNvSpPr>
            <a:spLocks noGrp="1"/>
          </p:cNvSpPr>
          <p:nvPr>
            <p:ph type="dt" sz="half" idx="10"/>
          </p:nvPr>
        </p:nvSpPr>
        <p:spPr/>
        <p:txBody>
          <a:bodyPr/>
          <a:lstStyle/>
          <a:p>
            <a:fld id="{577AF00F-72B6-2A41-BF43-CAFD46362A74}" type="datetimeFigureOut">
              <a:rPr lang="en-US" smtClean="0"/>
              <a:t>9/10/20</a:t>
            </a:fld>
            <a:endParaRPr lang="en-US"/>
          </a:p>
        </p:txBody>
      </p:sp>
      <p:sp>
        <p:nvSpPr>
          <p:cNvPr id="6" name="Footer Placeholder 5">
            <a:extLst>
              <a:ext uri="{FF2B5EF4-FFF2-40B4-BE49-F238E27FC236}">
                <a16:creationId xmlns:a16="http://schemas.microsoft.com/office/drawing/2014/main" id="{556A2197-08A3-3349-AB21-921907CD2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62AF0-05F7-0649-A2BC-C3F9A1F3BF0B}"/>
              </a:ext>
            </a:extLst>
          </p:cNvPr>
          <p:cNvSpPr>
            <a:spLocks noGrp="1"/>
          </p:cNvSpPr>
          <p:nvPr>
            <p:ph type="sldNum" sz="quarter" idx="12"/>
          </p:nvPr>
        </p:nvSpPr>
        <p:spPr/>
        <p:txBody>
          <a:bodyPr/>
          <a:lstStyle/>
          <a:p>
            <a:fld id="{5B9978F2-66F9-F942-96FF-67EB2814C4A2}" type="slidenum">
              <a:rPr lang="en-US" smtClean="0"/>
              <a:t>‹#›</a:t>
            </a:fld>
            <a:endParaRPr lang="en-US"/>
          </a:p>
        </p:txBody>
      </p:sp>
    </p:spTree>
    <p:extLst>
      <p:ext uri="{BB962C8B-B14F-4D97-AF65-F5344CB8AC3E}">
        <p14:creationId xmlns:p14="http://schemas.microsoft.com/office/powerpoint/2010/main" val="182910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281BAB-CD14-D946-8588-6AD9BE806B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682454-C756-5B46-B913-41150E9880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85C3C-20C4-4649-84B5-937F74D385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AF00F-72B6-2A41-BF43-CAFD46362A74}" type="datetimeFigureOut">
              <a:rPr lang="en-US" smtClean="0"/>
              <a:t>9/10/20</a:t>
            </a:fld>
            <a:endParaRPr lang="en-US"/>
          </a:p>
        </p:txBody>
      </p:sp>
      <p:sp>
        <p:nvSpPr>
          <p:cNvPr id="5" name="Footer Placeholder 4">
            <a:extLst>
              <a:ext uri="{FF2B5EF4-FFF2-40B4-BE49-F238E27FC236}">
                <a16:creationId xmlns:a16="http://schemas.microsoft.com/office/drawing/2014/main" id="{7A3F19FF-4EE4-B94B-AD80-0B99FD1EFD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9CED48-6402-984B-AC33-A85FE9C4A3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9978F2-66F9-F942-96FF-67EB2814C4A2}" type="slidenum">
              <a:rPr lang="en-US" smtClean="0"/>
              <a:t>‹#›</a:t>
            </a:fld>
            <a:endParaRPr lang="en-US"/>
          </a:p>
        </p:txBody>
      </p:sp>
    </p:spTree>
    <p:extLst>
      <p:ext uri="{BB962C8B-B14F-4D97-AF65-F5344CB8AC3E}">
        <p14:creationId xmlns:p14="http://schemas.microsoft.com/office/powerpoint/2010/main" val="38727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anaconda.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conda.io/projects/conda/en/latest/user-guide/tasks/manage-pkgs.html" TargetMode="External"/><Relationship Id="rId2" Type="http://schemas.openxmlformats.org/officeDocument/2006/relationships/hyperlink" Target="https://github.com/mvdh7/PyCO2SY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DD1F2-8347-F249-B188-F4C3BC629AC5}"/>
              </a:ext>
            </a:extLst>
          </p:cNvPr>
          <p:cNvSpPr>
            <a:spLocks noGrp="1"/>
          </p:cNvSpPr>
          <p:nvPr>
            <p:ph type="ctrTitle"/>
          </p:nvPr>
        </p:nvSpPr>
        <p:spPr/>
        <p:txBody>
          <a:bodyPr/>
          <a:lstStyle/>
          <a:p>
            <a:r>
              <a:rPr lang="en-US" dirty="0"/>
              <a:t>Install </a:t>
            </a:r>
            <a:r>
              <a:rPr lang="en-US" dirty="0" err="1"/>
              <a:t>linux</a:t>
            </a:r>
            <a:r>
              <a:rPr lang="en-US" dirty="0"/>
              <a:t> and python on your laptop</a:t>
            </a:r>
          </a:p>
        </p:txBody>
      </p:sp>
      <p:sp>
        <p:nvSpPr>
          <p:cNvPr id="3" name="Subtitle 2">
            <a:extLst>
              <a:ext uri="{FF2B5EF4-FFF2-40B4-BE49-F238E27FC236}">
                <a16:creationId xmlns:a16="http://schemas.microsoft.com/office/drawing/2014/main" id="{5B3FAB61-1537-B547-A662-58909CD8E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87783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079BF-1E6A-8545-AA3F-4D37CE2354F5}"/>
              </a:ext>
            </a:extLst>
          </p:cNvPr>
          <p:cNvSpPr>
            <a:spLocks noGrp="1"/>
          </p:cNvSpPr>
          <p:nvPr>
            <p:ph type="title"/>
          </p:nvPr>
        </p:nvSpPr>
        <p:spPr>
          <a:xfrm>
            <a:off x="838200" y="365126"/>
            <a:ext cx="10515600" cy="935774"/>
          </a:xfrm>
        </p:spPr>
        <p:txBody>
          <a:bodyPr/>
          <a:lstStyle/>
          <a:p>
            <a:r>
              <a:rPr lang="en-US" dirty="0"/>
              <a:t>Why </a:t>
            </a:r>
            <a:r>
              <a:rPr lang="en-US" dirty="0" err="1"/>
              <a:t>linux</a:t>
            </a:r>
            <a:r>
              <a:rPr lang="en-US" dirty="0"/>
              <a:t>?</a:t>
            </a:r>
          </a:p>
        </p:txBody>
      </p:sp>
      <p:sp>
        <p:nvSpPr>
          <p:cNvPr id="3" name="Content Placeholder 2">
            <a:extLst>
              <a:ext uri="{FF2B5EF4-FFF2-40B4-BE49-F238E27FC236}">
                <a16:creationId xmlns:a16="http://schemas.microsoft.com/office/drawing/2014/main" id="{15423B22-0FBA-884C-A2FE-333C764C160D}"/>
              </a:ext>
            </a:extLst>
          </p:cNvPr>
          <p:cNvSpPr>
            <a:spLocks noGrp="1"/>
          </p:cNvSpPr>
          <p:nvPr>
            <p:ph idx="1"/>
          </p:nvPr>
        </p:nvSpPr>
        <p:spPr>
          <a:xfrm>
            <a:off x="838200" y="1300900"/>
            <a:ext cx="10515600" cy="4876063"/>
          </a:xfrm>
        </p:spPr>
        <p:txBody>
          <a:bodyPr/>
          <a:lstStyle/>
          <a:p>
            <a:r>
              <a:rPr lang="en-US" dirty="0" err="1"/>
              <a:t>linux</a:t>
            </a:r>
            <a:r>
              <a:rPr lang="en-US" dirty="0"/>
              <a:t> is an operating system, just like OS X or Windows, and it is very common on big computers like workstations, servers, and supercomputers.</a:t>
            </a:r>
          </a:p>
          <a:p>
            <a:r>
              <a:rPr lang="en-US" dirty="0"/>
              <a:t>You can “talk” to </a:t>
            </a:r>
            <a:r>
              <a:rPr lang="en-US" dirty="0" err="1"/>
              <a:t>linux</a:t>
            </a:r>
            <a:r>
              <a:rPr lang="en-US" dirty="0"/>
              <a:t> by typing commands in a terminal, and these can do everything you do graphically by pointing and clicking on your laptop.</a:t>
            </a:r>
          </a:p>
          <a:p>
            <a:r>
              <a:rPr lang="en-US" dirty="0"/>
              <a:t>You can also use </a:t>
            </a:r>
            <a:r>
              <a:rPr lang="en-US" dirty="0" err="1"/>
              <a:t>linux</a:t>
            </a:r>
            <a:r>
              <a:rPr lang="en-US" dirty="0"/>
              <a:t> on your laptop, and so it is a convenient “universal language” to operate across any system without needing a cumbersome graphical desktop.</a:t>
            </a:r>
          </a:p>
          <a:p>
            <a:r>
              <a:rPr lang="en-US" dirty="0"/>
              <a:t>In this class you will learn enough </a:t>
            </a:r>
            <a:r>
              <a:rPr lang="en-US" dirty="0" err="1"/>
              <a:t>linux</a:t>
            </a:r>
            <a:r>
              <a:rPr lang="en-US" dirty="0"/>
              <a:t> commands to make it </a:t>
            </a:r>
            <a:r>
              <a:rPr lang="en-US"/>
              <a:t>really useful.</a:t>
            </a:r>
            <a:endParaRPr lang="en-US" dirty="0"/>
          </a:p>
        </p:txBody>
      </p:sp>
    </p:spTree>
    <p:extLst>
      <p:ext uri="{BB962C8B-B14F-4D97-AF65-F5344CB8AC3E}">
        <p14:creationId xmlns:p14="http://schemas.microsoft.com/office/powerpoint/2010/main" val="2759690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97DC-5B16-A54A-83D8-B4BAB3E10C5C}"/>
              </a:ext>
            </a:extLst>
          </p:cNvPr>
          <p:cNvSpPr>
            <a:spLocks noGrp="1"/>
          </p:cNvSpPr>
          <p:nvPr>
            <p:ph type="title"/>
          </p:nvPr>
        </p:nvSpPr>
        <p:spPr>
          <a:xfrm>
            <a:off x="838200" y="365125"/>
            <a:ext cx="10515600" cy="709531"/>
          </a:xfrm>
        </p:spPr>
        <p:txBody>
          <a:bodyPr/>
          <a:lstStyle/>
          <a:p>
            <a:r>
              <a:rPr lang="en-US" dirty="0"/>
              <a:t>Installing </a:t>
            </a:r>
            <a:r>
              <a:rPr lang="en-US" dirty="0" err="1"/>
              <a:t>linux</a:t>
            </a:r>
            <a:r>
              <a:rPr lang="en-US" dirty="0"/>
              <a:t> on your laptop: mac</a:t>
            </a:r>
          </a:p>
        </p:txBody>
      </p:sp>
      <p:sp>
        <p:nvSpPr>
          <p:cNvPr id="3" name="Content Placeholder 2">
            <a:extLst>
              <a:ext uri="{FF2B5EF4-FFF2-40B4-BE49-F238E27FC236}">
                <a16:creationId xmlns:a16="http://schemas.microsoft.com/office/drawing/2014/main" id="{5F5C387C-9773-9940-B530-857740D2F439}"/>
              </a:ext>
            </a:extLst>
          </p:cNvPr>
          <p:cNvSpPr>
            <a:spLocks noGrp="1"/>
          </p:cNvSpPr>
          <p:nvPr>
            <p:ph idx="1"/>
          </p:nvPr>
        </p:nvSpPr>
        <p:spPr>
          <a:xfrm>
            <a:off x="471340" y="1150070"/>
            <a:ext cx="6118303" cy="5026893"/>
          </a:xfrm>
        </p:spPr>
        <p:txBody>
          <a:bodyPr>
            <a:normAutofit fontScale="85000" lnSpcReduction="20000"/>
          </a:bodyPr>
          <a:lstStyle/>
          <a:p>
            <a:r>
              <a:rPr lang="en-US" dirty="0"/>
              <a:t>If you use a mac then your operating system (OS X) is already built on top of </a:t>
            </a:r>
            <a:r>
              <a:rPr lang="en-US" dirty="0" err="1"/>
              <a:t>linux</a:t>
            </a:r>
            <a:r>
              <a:rPr lang="en-US" dirty="0"/>
              <a:t>.</a:t>
            </a:r>
          </a:p>
          <a:p>
            <a:r>
              <a:rPr lang="en-US" dirty="0"/>
              <a:t>Go to Applications/Utilities and click on Terminal, which brings up something like this:</a:t>
            </a:r>
          </a:p>
          <a:p>
            <a:r>
              <a:rPr lang="en-US" dirty="0"/>
              <a:t>Right-click on the Terminal icon in your toolbar and select Options/Keep in Dock so it is always convenient to open</a:t>
            </a:r>
          </a:p>
          <a:p>
            <a:r>
              <a:rPr lang="en-US" dirty="0"/>
              <a:t>For this class we will use the “bash” shell (a shell is just the interface between you and </a:t>
            </a:r>
            <a:r>
              <a:rPr lang="en-US" dirty="0" err="1"/>
              <a:t>linux</a:t>
            </a:r>
            <a:r>
              <a:rPr lang="en-US" dirty="0"/>
              <a:t> – they are not very different)</a:t>
            </a:r>
          </a:p>
          <a:p>
            <a:r>
              <a:rPr lang="en-US" dirty="0"/>
              <a:t>To see which shell you are using type:</a:t>
            </a:r>
          </a:p>
          <a:p>
            <a:r>
              <a:rPr lang="en-US" dirty="0"/>
              <a:t>echo $SHELL</a:t>
            </a:r>
          </a:p>
          <a:p>
            <a:r>
              <a:rPr lang="en-US" dirty="0"/>
              <a:t>To set your shell to always be bash type:</a:t>
            </a:r>
          </a:p>
          <a:p>
            <a:r>
              <a:rPr lang="en-US" dirty="0" err="1"/>
              <a:t>chsh</a:t>
            </a:r>
            <a:r>
              <a:rPr lang="en-US" dirty="0"/>
              <a:t> -s /bin/bash</a:t>
            </a:r>
          </a:p>
          <a:p>
            <a:pPr marL="0" indent="0">
              <a:buNone/>
            </a:pPr>
            <a:endParaRPr lang="en-US" dirty="0"/>
          </a:p>
          <a:p>
            <a:endParaRPr lang="en-US" dirty="0"/>
          </a:p>
        </p:txBody>
      </p:sp>
      <p:pic>
        <p:nvPicPr>
          <p:cNvPr id="5" name="Picture 4">
            <a:extLst>
              <a:ext uri="{FF2B5EF4-FFF2-40B4-BE49-F238E27FC236}">
                <a16:creationId xmlns:a16="http://schemas.microsoft.com/office/drawing/2014/main" id="{09FA644D-951D-D347-A43C-5313B7161718}"/>
              </a:ext>
            </a:extLst>
          </p:cNvPr>
          <p:cNvPicPr>
            <a:picLocks noChangeAspect="1"/>
          </p:cNvPicPr>
          <p:nvPr/>
        </p:nvPicPr>
        <p:blipFill>
          <a:blip r:embed="rId2"/>
          <a:stretch>
            <a:fillRect/>
          </a:stretch>
        </p:blipFill>
        <p:spPr>
          <a:xfrm>
            <a:off x="6885914" y="2369965"/>
            <a:ext cx="4944964" cy="3262657"/>
          </a:xfrm>
          <a:prstGeom prst="rect">
            <a:avLst/>
          </a:prstGeom>
        </p:spPr>
      </p:pic>
    </p:spTree>
    <p:extLst>
      <p:ext uri="{BB962C8B-B14F-4D97-AF65-F5344CB8AC3E}">
        <p14:creationId xmlns:p14="http://schemas.microsoft.com/office/powerpoint/2010/main" val="3710384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936A-1849-FF48-957A-A98E3FFF90E7}"/>
              </a:ext>
            </a:extLst>
          </p:cNvPr>
          <p:cNvSpPr>
            <a:spLocks noGrp="1"/>
          </p:cNvSpPr>
          <p:nvPr>
            <p:ph type="title"/>
          </p:nvPr>
        </p:nvSpPr>
        <p:spPr>
          <a:xfrm>
            <a:off x="838200" y="365125"/>
            <a:ext cx="10515600" cy="690677"/>
          </a:xfrm>
        </p:spPr>
        <p:txBody>
          <a:bodyPr>
            <a:normAutofit fontScale="90000"/>
          </a:bodyPr>
          <a:lstStyle/>
          <a:p>
            <a:r>
              <a:rPr lang="en-US" dirty="0"/>
              <a:t>Windows version – a bit more work...</a:t>
            </a:r>
          </a:p>
        </p:txBody>
      </p:sp>
      <p:sp>
        <p:nvSpPr>
          <p:cNvPr id="3" name="Content Placeholder 2">
            <a:extLst>
              <a:ext uri="{FF2B5EF4-FFF2-40B4-BE49-F238E27FC236}">
                <a16:creationId xmlns:a16="http://schemas.microsoft.com/office/drawing/2014/main" id="{AFF04E72-8903-EB40-B4C3-8781321E1EE5}"/>
              </a:ext>
            </a:extLst>
          </p:cNvPr>
          <p:cNvSpPr>
            <a:spLocks noGrp="1"/>
          </p:cNvSpPr>
          <p:nvPr>
            <p:ph idx="1"/>
          </p:nvPr>
        </p:nvSpPr>
        <p:spPr>
          <a:xfrm>
            <a:off x="838200" y="1055802"/>
            <a:ext cx="10515600" cy="2204233"/>
          </a:xfrm>
        </p:spPr>
        <p:txBody>
          <a:bodyPr>
            <a:normAutofit/>
          </a:bodyPr>
          <a:lstStyle/>
          <a:p>
            <a:r>
              <a:rPr lang="en-US" dirty="0"/>
              <a:t>Please See the "Install </a:t>
            </a:r>
            <a:r>
              <a:rPr lang="en-US" dirty="0" err="1"/>
              <a:t>linux</a:t>
            </a:r>
            <a:r>
              <a:rPr lang="en-US" dirty="0"/>
              <a:t> and python for </a:t>
            </a:r>
            <a:r>
              <a:rPr lang="en-US" dirty="0" err="1"/>
              <a:t>Windows.pdf</a:t>
            </a:r>
            <a:r>
              <a:rPr lang="en-US" dirty="0"/>
              <a:t>" which can be downloaded from the course web page.</a:t>
            </a:r>
          </a:p>
          <a:p>
            <a:r>
              <a:rPr lang="en-US" dirty="0"/>
              <a:t>This will get you both </a:t>
            </a:r>
            <a:r>
              <a:rPr lang="en-US" dirty="0" err="1"/>
              <a:t>linux</a:t>
            </a:r>
            <a:r>
              <a:rPr lang="en-US" dirty="0"/>
              <a:t> and python (installed in </a:t>
            </a:r>
            <a:r>
              <a:rPr lang="en-US" dirty="0" err="1"/>
              <a:t>linux</a:t>
            </a:r>
            <a:r>
              <a:rPr lang="en-US" dirty="0"/>
              <a:t>).</a:t>
            </a:r>
          </a:p>
        </p:txBody>
      </p:sp>
    </p:spTree>
    <p:extLst>
      <p:ext uri="{BB962C8B-B14F-4D97-AF65-F5344CB8AC3E}">
        <p14:creationId xmlns:p14="http://schemas.microsoft.com/office/powerpoint/2010/main" val="166057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15F09-42C7-FC41-8BC5-E3430BD17882}"/>
              </a:ext>
            </a:extLst>
          </p:cNvPr>
          <p:cNvSpPr>
            <a:spLocks noGrp="1"/>
          </p:cNvSpPr>
          <p:nvPr>
            <p:ph type="title"/>
          </p:nvPr>
        </p:nvSpPr>
        <p:spPr>
          <a:xfrm>
            <a:off x="838200" y="365125"/>
            <a:ext cx="10515600" cy="850933"/>
          </a:xfrm>
        </p:spPr>
        <p:txBody>
          <a:bodyPr/>
          <a:lstStyle/>
          <a:p>
            <a:r>
              <a:rPr lang="en-US" dirty="0"/>
              <a:t>Get python 3 for your laptop</a:t>
            </a:r>
          </a:p>
        </p:txBody>
      </p:sp>
      <p:sp>
        <p:nvSpPr>
          <p:cNvPr id="3" name="Content Placeholder 2">
            <a:extLst>
              <a:ext uri="{FF2B5EF4-FFF2-40B4-BE49-F238E27FC236}">
                <a16:creationId xmlns:a16="http://schemas.microsoft.com/office/drawing/2014/main" id="{71E7218B-9331-1549-86CB-C41544FF6D28}"/>
              </a:ext>
            </a:extLst>
          </p:cNvPr>
          <p:cNvSpPr>
            <a:spLocks noGrp="1"/>
          </p:cNvSpPr>
          <p:nvPr>
            <p:ph idx="1"/>
          </p:nvPr>
        </p:nvSpPr>
        <p:spPr>
          <a:xfrm>
            <a:off x="838200" y="1423447"/>
            <a:ext cx="10515600" cy="5069428"/>
          </a:xfrm>
        </p:spPr>
        <p:txBody>
          <a:bodyPr>
            <a:normAutofit fontScale="92500" lnSpcReduction="10000"/>
          </a:bodyPr>
          <a:lstStyle/>
          <a:p>
            <a:r>
              <a:rPr lang="en-US" dirty="0"/>
              <a:t>I like the Anaconda distribution of python because it is tailored for scientific users, and I use python 3 because it is a good idea to use the most recent distribution of any software.</a:t>
            </a:r>
          </a:p>
          <a:p>
            <a:r>
              <a:rPr lang="en-US" dirty="0"/>
              <a:t>Start here </a:t>
            </a:r>
            <a:r>
              <a:rPr lang="en-US" dirty="0">
                <a:hlinkClick r:id="rId2"/>
              </a:rPr>
              <a:t>https://www.anaconda.com/</a:t>
            </a:r>
            <a:endParaRPr lang="en-US" dirty="0"/>
          </a:p>
          <a:p>
            <a:r>
              <a:rPr lang="en-US" dirty="0"/>
              <a:t>Choose the python 3.7 (or most recent), 64 bit version, and use graphical installer for Mac or Windows</a:t>
            </a:r>
          </a:p>
          <a:p>
            <a:r>
              <a:rPr lang="en-US" dirty="0"/>
              <a:t>I put it in /Applications on my mac.</a:t>
            </a:r>
          </a:p>
          <a:p>
            <a:r>
              <a:rPr lang="en-US" dirty="0"/>
              <a:t>After you have done this you may notice that “(base)” appears in your prompt in the terminal window.  This is telling you that you are in the default python “environment”.  In Anaconda you can make other environments which allow you to have different collections of python modules available.  Using environments is a really good idea if you need to write code that relies on certain modules, but it also adds a bit to the mental overhead, so for this class we will ignore it.</a:t>
            </a:r>
          </a:p>
        </p:txBody>
      </p:sp>
    </p:spTree>
    <p:extLst>
      <p:ext uri="{BB962C8B-B14F-4D97-AF65-F5344CB8AC3E}">
        <p14:creationId xmlns:p14="http://schemas.microsoft.com/office/powerpoint/2010/main" val="3688045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15652-077F-C54A-AA60-2DA7A974C074}"/>
              </a:ext>
            </a:extLst>
          </p:cNvPr>
          <p:cNvSpPr>
            <a:spLocks noGrp="1"/>
          </p:cNvSpPr>
          <p:nvPr>
            <p:ph type="title"/>
          </p:nvPr>
        </p:nvSpPr>
        <p:spPr>
          <a:xfrm>
            <a:off x="838200" y="365126"/>
            <a:ext cx="10515600" cy="813225"/>
          </a:xfrm>
        </p:spPr>
        <p:txBody>
          <a:bodyPr/>
          <a:lstStyle/>
          <a:p>
            <a:r>
              <a:rPr lang="en-US" dirty="0"/>
              <a:t>Finishing your python installation</a:t>
            </a:r>
          </a:p>
        </p:txBody>
      </p:sp>
      <p:sp>
        <p:nvSpPr>
          <p:cNvPr id="3" name="Content Placeholder 2">
            <a:extLst>
              <a:ext uri="{FF2B5EF4-FFF2-40B4-BE49-F238E27FC236}">
                <a16:creationId xmlns:a16="http://schemas.microsoft.com/office/drawing/2014/main" id="{A536D1A1-9DEA-2644-B326-5ABEA2F90CE1}"/>
              </a:ext>
            </a:extLst>
          </p:cNvPr>
          <p:cNvSpPr>
            <a:spLocks noGrp="1"/>
          </p:cNvSpPr>
          <p:nvPr>
            <p:ph idx="1"/>
          </p:nvPr>
        </p:nvSpPr>
        <p:spPr>
          <a:xfrm>
            <a:off x="838200" y="1253764"/>
            <a:ext cx="10515600" cy="5239109"/>
          </a:xfrm>
        </p:spPr>
        <p:txBody>
          <a:bodyPr>
            <a:normAutofit fontScale="70000" lnSpcReduction="20000"/>
          </a:bodyPr>
          <a:lstStyle/>
          <a:p>
            <a:r>
              <a:rPr lang="en-US" dirty="0"/>
              <a:t>Completing the installation, do (from the command line):</a:t>
            </a:r>
          </a:p>
          <a:p>
            <a:pPr lvl="1"/>
            <a:r>
              <a:rPr lang="en-US" dirty="0" err="1"/>
              <a:t>conda</a:t>
            </a:r>
            <a:r>
              <a:rPr lang="en-US" dirty="0"/>
              <a:t> update --all (two dashes)</a:t>
            </a:r>
          </a:p>
          <a:p>
            <a:r>
              <a:rPr lang="en-US" dirty="0"/>
              <a:t>For other modules I first issue the command:</a:t>
            </a:r>
          </a:p>
          <a:p>
            <a:pPr lvl="1"/>
            <a:r>
              <a:rPr lang="en-US" dirty="0" err="1"/>
              <a:t>conda</a:t>
            </a:r>
            <a:r>
              <a:rPr lang="en-US" dirty="0"/>
              <a:t> config --add channels </a:t>
            </a:r>
            <a:r>
              <a:rPr lang="en-US" dirty="0" err="1"/>
              <a:t>conda</a:t>
            </a:r>
            <a:r>
              <a:rPr lang="en-US" dirty="0"/>
              <a:t>-forge --force</a:t>
            </a:r>
          </a:p>
          <a:p>
            <a:pPr lvl="1"/>
            <a:r>
              <a:rPr lang="en-US" dirty="0"/>
              <a:t>What this does is make sure </a:t>
            </a:r>
            <a:r>
              <a:rPr lang="en-US" dirty="0" err="1"/>
              <a:t>conda</a:t>
            </a:r>
            <a:r>
              <a:rPr lang="en-US" dirty="0"/>
              <a:t> looks in a place called </a:t>
            </a:r>
            <a:r>
              <a:rPr lang="en-US" dirty="0" err="1"/>
              <a:t>conda</a:t>
            </a:r>
            <a:r>
              <a:rPr lang="en-US" dirty="0"/>
              <a:t>-forge for the other modules you install.  Then I install a few other modules that are not included with the default anaconda package.  Do this from the command line, e.g. to install the seawater routines:</a:t>
            </a:r>
          </a:p>
          <a:p>
            <a:pPr lvl="1"/>
            <a:r>
              <a:rPr lang="en-US" dirty="0" err="1"/>
              <a:t>conda</a:t>
            </a:r>
            <a:r>
              <a:rPr lang="en-US" dirty="0"/>
              <a:t> install seawater</a:t>
            </a:r>
          </a:p>
          <a:p>
            <a:pPr lvl="1"/>
            <a:r>
              <a:rPr lang="en-US" dirty="0"/>
              <a:t>And then repeat the “</a:t>
            </a:r>
            <a:r>
              <a:rPr lang="en-US" dirty="0" err="1"/>
              <a:t>conda</a:t>
            </a:r>
            <a:r>
              <a:rPr lang="en-US" dirty="0"/>
              <a:t> install” step for </a:t>
            </a:r>
            <a:r>
              <a:rPr lang="en-US" dirty="0" err="1"/>
              <a:t>gsw</a:t>
            </a:r>
            <a:r>
              <a:rPr lang="en-US" dirty="0"/>
              <a:t> (Gibbs seawater routines), </a:t>
            </a:r>
            <a:r>
              <a:rPr lang="en-US" dirty="0" err="1"/>
              <a:t>cmocean</a:t>
            </a:r>
            <a:r>
              <a:rPr lang="en-US" dirty="0"/>
              <a:t> (the awesome ocean-oriented colormaps), and netCDF4 (for opening or creating </a:t>
            </a:r>
            <a:r>
              <a:rPr lang="en-US" dirty="0" err="1"/>
              <a:t>NetCDF</a:t>
            </a:r>
            <a:r>
              <a:rPr lang="en-US" dirty="0"/>
              <a:t> files).</a:t>
            </a:r>
          </a:p>
          <a:p>
            <a:pPr lvl="1"/>
            <a:r>
              <a:rPr lang="en-US" dirty="0"/>
              <a:t>Occasionally you also have to use “pip” to install a package, e.g.:</a:t>
            </a:r>
          </a:p>
          <a:p>
            <a:pPr lvl="1"/>
            <a:r>
              <a:rPr lang="en-US" dirty="0"/>
              <a:t>pip install PyCO2SYS (based on guidance from </a:t>
            </a:r>
            <a:r>
              <a:rPr lang="en-US" dirty="0">
                <a:hlinkClick r:id="rId2"/>
              </a:rPr>
              <a:t>https://github.com/mvdh7/PyCO2SYS</a:t>
            </a:r>
            <a:r>
              <a:rPr lang="en-US" dirty="0"/>
              <a:t>)</a:t>
            </a:r>
          </a:p>
          <a:p>
            <a:r>
              <a:rPr lang="en-US" dirty="0"/>
              <a:t>Other useful commands:</a:t>
            </a:r>
          </a:p>
          <a:p>
            <a:pPr lvl="1"/>
            <a:r>
              <a:rPr lang="en-US" dirty="0" err="1"/>
              <a:t>conda</a:t>
            </a:r>
            <a:r>
              <a:rPr lang="en-US" dirty="0"/>
              <a:t> list (this will list all packages, even if they were installed by pip "</a:t>
            </a:r>
            <a:r>
              <a:rPr lang="en-US" dirty="0" err="1"/>
              <a:t>pypi</a:t>
            </a:r>
            <a:r>
              <a:rPr lang="en-US" dirty="0"/>
              <a:t>")</a:t>
            </a:r>
          </a:p>
          <a:p>
            <a:pPr lvl="1"/>
            <a:r>
              <a:rPr lang="en-US" dirty="0" err="1"/>
              <a:t>conda</a:t>
            </a:r>
            <a:r>
              <a:rPr lang="en-US" dirty="0"/>
              <a:t> remove [</a:t>
            </a:r>
            <a:r>
              <a:rPr lang="en-US" dirty="0" err="1"/>
              <a:t>package_name</a:t>
            </a:r>
            <a:r>
              <a:rPr lang="en-US" dirty="0"/>
              <a:t>]</a:t>
            </a:r>
          </a:p>
          <a:p>
            <a:pPr lvl="1"/>
            <a:r>
              <a:rPr lang="en-US" dirty="0"/>
              <a:t>pip freeze (similar to </a:t>
            </a:r>
            <a:r>
              <a:rPr lang="en-US" dirty="0" err="1"/>
              <a:t>conda</a:t>
            </a:r>
            <a:r>
              <a:rPr lang="en-US" dirty="0"/>
              <a:t> list)</a:t>
            </a:r>
          </a:p>
          <a:p>
            <a:pPr lvl="1"/>
            <a:r>
              <a:rPr lang="en-US" dirty="0" err="1"/>
              <a:t>sudo</a:t>
            </a:r>
            <a:r>
              <a:rPr lang="en-US" dirty="0"/>
              <a:t> pip install [</a:t>
            </a:r>
            <a:r>
              <a:rPr lang="en-US" dirty="0" err="1"/>
              <a:t>package_name</a:t>
            </a:r>
            <a:r>
              <a:rPr lang="en-US" dirty="0"/>
              <a:t>] --upgrade</a:t>
            </a:r>
          </a:p>
          <a:p>
            <a:r>
              <a:rPr lang="en-US" dirty="0"/>
              <a:t>A full guide to such things is available from the always-awesome Anaconda:</a:t>
            </a:r>
          </a:p>
          <a:p>
            <a:r>
              <a:rPr lang="en-US" dirty="0">
                <a:hlinkClick r:id="rId3"/>
              </a:rPr>
              <a:t>https://docs.conda.io/projects/conda/en/latest/user-guide/tasks/manage-pkgs.html</a:t>
            </a:r>
            <a:endParaRPr lang="en-US" dirty="0"/>
          </a:p>
          <a:p>
            <a:endParaRPr lang="en-US" dirty="0"/>
          </a:p>
        </p:txBody>
      </p:sp>
    </p:spTree>
    <p:extLst>
      <p:ext uri="{BB962C8B-B14F-4D97-AF65-F5344CB8AC3E}">
        <p14:creationId xmlns:p14="http://schemas.microsoft.com/office/powerpoint/2010/main" val="1520086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5BD0C-FA2E-8247-BD94-0BD1F883C546}"/>
              </a:ext>
            </a:extLst>
          </p:cNvPr>
          <p:cNvSpPr>
            <a:spLocks noGrp="1"/>
          </p:cNvSpPr>
          <p:nvPr>
            <p:ph type="title"/>
          </p:nvPr>
        </p:nvSpPr>
        <p:spPr/>
        <p:txBody>
          <a:bodyPr/>
          <a:lstStyle/>
          <a:p>
            <a:r>
              <a:rPr lang="en-US" dirty="0"/>
              <a:t>First steps with </a:t>
            </a:r>
            <a:r>
              <a:rPr lang="en-US" dirty="0" err="1"/>
              <a:t>linux</a:t>
            </a:r>
            <a:endParaRPr lang="en-US" dirty="0"/>
          </a:p>
        </p:txBody>
      </p:sp>
      <p:sp>
        <p:nvSpPr>
          <p:cNvPr id="3" name="Content Placeholder 2">
            <a:extLst>
              <a:ext uri="{FF2B5EF4-FFF2-40B4-BE49-F238E27FC236}">
                <a16:creationId xmlns:a16="http://schemas.microsoft.com/office/drawing/2014/main" id="{45E285A6-ED21-4541-9B58-F2C37ECC8BAD}"/>
              </a:ext>
            </a:extLst>
          </p:cNvPr>
          <p:cNvSpPr>
            <a:spLocks noGrp="1"/>
          </p:cNvSpPr>
          <p:nvPr>
            <p:ph idx="1"/>
          </p:nvPr>
        </p:nvSpPr>
        <p:spPr>
          <a:xfrm>
            <a:off x="838200" y="1564849"/>
            <a:ext cx="10515600" cy="4928026"/>
          </a:xfrm>
        </p:spPr>
        <p:txBody>
          <a:bodyPr>
            <a:normAutofit fontScale="92500"/>
          </a:bodyPr>
          <a:lstStyle/>
          <a:p>
            <a:r>
              <a:rPr lang="en-US" dirty="0"/>
              <a:t>Open a terminal window and type “</a:t>
            </a:r>
            <a:r>
              <a:rPr lang="en-US" dirty="0" err="1"/>
              <a:t>pwd</a:t>
            </a:r>
            <a:r>
              <a:rPr lang="en-US" dirty="0"/>
              <a:t>” (you don’t type the quote marks)</a:t>
            </a:r>
          </a:p>
          <a:p>
            <a:r>
              <a:rPr lang="en-US" dirty="0"/>
              <a:t>This is short for “print working directory” and it will tell you the “path” to where you are.</a:t>
            </a:r>
          </a:p>
          <a:p>
            <a:r>
              <a:rPr lang="en-US" dirty="0"/>
              <a:t>You can get to any other directory on your machine by typing</a:t>
            </a:r>
          </a:p>
          <a:p>
            <a:pPr lvl="1"/>
            <a:r>
              <a:rPr lang="en-US" dirty="0"/>
              <a:t>cd [path]</a:t>
            </a:r>
          </a:p>
          <a:p>
            <a:r>
              <a:rPr lang="en-US" dirty="0"/>
              <a:t>(cd = change directory) and [path] is something like /Users/pm7/Documents.</a:t>
            </a:r>
          </a:p>
          <a:p>
            <a:r>
              <a:rPr lang="en-US" dirty="0"/>
              <a:t>Exercises:</a:t>
            </a:r>
          </a:p>
          <a:p>
            <a:pPr lvl="1"/>
            <a:r>
              <a:rPr lang="en-US" dirty="0"/>
              <a:t>Find the path to your Documents and Downloads.</a:t>
            </a:r>
          </a:p>
          <a:p>
            <a:pPr lvl="1"/>
            <a:r>
              <a:rPr lang="en-US" dirty="0"/>
              <a:t>Where are you after you type “cd ~”? This is what is called your home directory, and it is where environment settings are hidden.</a:t>
            </a:r>
          </a:p>
          <a:p>
            <a:pPr lvl="1"/>
            <a:r>
              <a:rPr lang="en-US" dirty="0"/>
              <a:t>List the contents of a directory using “ls”</a:t>
            </a:r>
          </a:p>
          <a:p>
            <a:pPr marL="0" indent="0">
              <a:buNone/>
            </a:pPr>
            <a:endParaRPr lang="en-US" dirty="0"/>
          </a:p>
        </p:txBody>
      </p:sp>
    </p:spTree>
    <p:extLst>
      <p:ext uri="{BB962C8B-B14F-4D97-AF65-F5344CB8AC3E}">
        <p14:creationId xmlns:p14="http://schemas.microsoft.com/office/powerpoint/2010/main" val="1954078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CABD27-3951-CB42-9933-1B7923EC6111}"/>
              </a:ext>
            </a:extLst>
          </p:cNvPr>
          <p:cNvPicPr>
            <a:picLocks noChangeAspect="1"/>
          </p:cNvPicPr>
          <p:nvPr/>
        </p:nvPicPr>
        <p:blipFill>
          <a:blip r:embed="rId2"/>
          <a:stretch>
            <a:fillRect/>
          </a:stretch>
        </p:blipFill>
        <p:spPr>
          <a:xfrm>
            <a:off x="6467443" y="365125"/>
            <a:ext cx="5344342" cy="3530720"/>
          </a:xfrm>
          <a:prstGeom prst="rect">
            <a:avLst/>
          </a:prstGeom>
        </p:spPr>
      </p:pic>
      <p:sp>
        <p:nvSpPr>
          <p:cNvPr id="2" name="Title 1">
            <a:extLst>
              <a:ext uri="{FF2B5EF4-FFF2-40B4-BE49-F238E27FC236}">
                <a16:creationId xmlns:a16="http://schemas.microsoft.com/office/drawing/2014/main" id="{8D32029E-1446-4D4C-B033-A290CC307C6F}"/>
              </a:ext>
            </a:extLst>
          </p:cNvPr>
          <p:cNvSpPr>
            <a:spLocks noGrp="1"/>
          </p:cNvSpPr>
          <p:nvPr>
            <p:ph type="title"/>
          </p:nvPr>
        </p:nvSpPr>
        <p:spPr/>
        <p:txBody>
          <a:bodyPr/>
          <a:lstStyle/>
          <a:p>
            <a:r>
              <a:rPr lang="en-US" dirty="0"/>
              <a:t>First steps with python</a:t>
            </a:r>
          </a:p>
        </p:txBody>
      </p:sp>
      <p:sp>
        <p:nvSpPr>
          <p:cNvPr id="3" name="Content Placeholder 2">
            <a:extLst>
              <a:ext uri="{FF2B5EF4-FFF2-40B4-BE49-F238E27FC236}">
                <a16:creationId xmlns:a16="http://schemas.microsoft.com/office/drawing/2014/main" id="{C6170399-CA46-4146-8447-D6957069EF7E}"/>
              </a:ext>
            </a:extLst>
          </p:cNvPr>
          <p:cNvSpPr>
            <a:spLocks noGrp="1"/>
          </p:cNvSpPr>
          <p:nvPr>
            <p:ph idx="1"/>
          </p:nvPr>
        </p:nvSpPr>
        <p:spPr>
          <a:xfrm>
            <a:off x="380215" y="2215299"/>
            <a:ext cx="7236643" cy="4140773"/>
          </a:xfrm>
          <a:solidFill>
            <a:schemeClr val="bg2"/>
          </a:solidFill>
        </p:spPr>
        <p:txBody>
          <a:bodyPr>
            <a:normAutofit fontScale="85000" lnSpcReduction="20000"/>
          </a:bodyPr>
          <a:lstStyle/>
          <a:p>
            <a:r>
              <a:rPr lang="en-US" dirty="0"/>
              <a:t>From the command line type “</a:t>
            </a:r>
            <a:r>
              <a:rPr lang="en-US" dirty="0" err="1"/>
              <a:t>ipython</a:t>
            </a:r>
            <a:r>
              <a:rPr lang="en-US" dirty="0"/>
              <a:t> --</a:t>
            </a:r>
            <a:r>
              <a:rPr lang="en-US" dirty="0" err="1"/>
              <a:t>pylab</a:t>
            </a:r>
            <a:r>
              <a:rPr lang="en-US" dirty="0"/>
              <a:t>” (two dashes)</a:t>
            </a:r>
          </a:p>
          <a:p>
            <a:r>
              <a:rPr lang="en-US" dirty="0"/>
              <a:t>Now you are in an environment where you can issue python commands and see the results</a:t>
            </a:r>
          </a:p>
          <a:p>
            <a:r>
              <a:rPr lang="en-US" dirty="0"/>
              <a:t>Exercise, type:</a:t>
            </a:r>
          </a:p>
          <a:p>
            <a:pPr lvl="1"/>
            <a:r>
              <a:rPr lang="en-US" dirty="0"/>
              <a:t>import </a:t>
            </a:r>
            <a:r>
              <a:rPr lang="en-US" dirty="0" err="1"/>
              <a:t>matplotlib.pyplot</a:t>
            </a:r>
            <a:r>
              <a:rPr lang="en-US" dirty="0"/>
              <a:t> as </a:t>
            </a:r>
            <a:r>
              <a:rPr lang="en-US" dirty="0" err="1"/>
              <a:t>plt</a:t>
            </a:r>
            <a:endParaRPr lang="en-US" dirty="0"/>
          </a:p>
          <a:p>
            <a:pPr lvl="1"/>
            <a:r>
              <a:rPr lang="en-US" dirty="0"/>
              <a:t>import </a:t>
            </a:r>
            <a:r>
              <a:rPr lang="en-US" dirty="0" err="1"/>
              <a:t>numpy</a:t>
            </a:r>
            <a:r>
              <a:rPr lang="en-US" dirty="0"/>
              <a:t> as np</a:t>
            </a:r>
          </a:p>
          <a:p>
            <a:pPr lvl="1"/>
            <a:r>
              <a:rPr lang="en-US" dirty="0"/>
              <a:t>x = </a:t>
            </a:r>
            <a:r>
              <a:rPr lang="en-US" dirty="0" err="1"/>
              <a:t>np.linspace</a:t>
            </a:r>
            <a:r>
              <a:rPr lang="en-US" dirty="0"/>
              <a:t>(0,10,1000)</a:t>
            </a:r>
          </a:p>
          <a:p>
            <a:pPr lvl="1"/>
            <a:r>
              <a:rPr lang="en-US" dirty="0"/>
              <a:t>y = </a:t>
            </a:r>
            <a:r>
              <a:rPr lang="en-US" dirty="0" err="1"/>
              <a:t>np.sin</a:t>
            </a:r>
            <a:r>
              <a:rPr lang="en-US" dirty="0"/>
              <a:t>(x**2)</a:t>
            </a:r>
          </a:p>
          <a:p>
            <a:pPr lvl="1"/>
            <a:r>
              <a:rPr lang="en-US" dirty="0" err="1"/>
              <a:t>plt.plot</a:t>
            </a:r>
            <a:r>
              <a:rPr lang="en-US" dirty="0"/>
              <a:t>(</a:t>
            </a:r>
            <a:r>
              <a:rPr lang="en-US" dirty="0" err="1"/>
              <a:t>x,y</a:t>
            </a:r>
            <a:r>
              <a:rPr lang="en-US" dirty="0"/>
              <a:t>)</a:t>
            </a:r>
          </a:p>
          <a:p>
            <a:pPr lvl="1"/>
            <a:r>
              <a:rPr lang="en-US" dirty="0" err="1"/>
              <a:t>plt.show</a:t>
            </a:r>
            <a:r>
              <a:rPr lang="en-US" dirty="0"/>
              <a:t>() # maybe not needed</a:t>
            </a:r>
          </a:p>
          <a:p>
            <a:r>
              <a:rPr lang="en-US" dirty="0"/>
              <a:t>If all is working as hoped, you should get a new window the looks like this =&gt;</a:t>
            </a:r>
          </a:p>
        </p:txBody>
      </p:sp>
      <p:pic>
        <p:nvPicPr>
          <p:cNvPr id="7" name="Picture 6">
            <a:extLst>
              <a:ext uri="{FF2B5EF4-FFF2-40B4-BE49-F238E27FC236}">
                <a16:creationId xmlns:a16="http://schemas.microsoft.com/office/drawing/2014/main" id="{A700678E-C14C-9345-8249-B5A0006607F3}"/>
              </a:ext>
            </a:extLst>
          </p:cNvPr>
          <p:cNvPicPr>
            <a:picLocks noChangeAspect="1"/>
          </p:cNvPicPr>
          <p:nvPr/>
        </p:nvPicPr>
        <p:blipFill>
          <a:blip r:embed="rId3"/>
          <a:stretch>
            <a:fillRect/>
          </a:stretch>
        </p:blipFill>
        <p:spPr>
          <a:xfrm>
            <a:off x="7907676" y="3080209"/>
            <a:ext cx="3613291" cy="3109360"/>
          </a:xfrm>
          <a:prstGeom prst="rect">
            <a:avLst/>
          </a:prstGeom>
        </p:spPr>
      </p:pic>
    </p:spTree>
    <p:extLst>
      <p:ext uri="{BB962C8B-B14F-4D97-AF65-F5344CB8AC3E}">
        <p14:creationId xmlns:p14="http://schemas.microsoft.com/office/powerpoint/2010/main" val="12785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F13E5-E08B-D14E-8D9C-3340B286D7E5}"/>
              </a:ext>
            </a:extLst>
          </p:cNvPr>
          <p:cNvSpPr>
            <a:spLocks noGrp="1"/>
          </p:cNvSpPr>
          <p:nvPr>
            <p:ph type="title"/>
          </p:nvPr>
        </p:nvSpPr>
        <p:spPr/>
        <p:txBody>
          <a:bodyPr/>
          <a:lstStyle/>
          <a:p>
            <a:r>
              <a:rPr lang="en-US" dirty="0"/>
              <a:t>Finally, get an account on a remote </a:t>
            </a:r>
            <a:r>
              <a:rPr lang="en-US" dirty="0" err="1"/>
              <a:t>linux</a:t>
            </a:r>
            <a:r>
              <a:rPr lang="en-US" dirty="0"/>
              <a:t> machine</a:t>
            </a:r>
          </a:p>
        </p:txBody>
      </p:sp>
      <p:sp>
        <p:nvSpPr>
          <p:cNvPr id="3" name="Content Placeholder 2">
            <a:extLst>
              <a:ext uri="{FF2B5EF4-FFF2-40B4-BE49-F238E27FC236}">
                <a16:creationId xmlns:a16="http://schemas.microsoft.com/office/drawing/2014/main" id="{775A8046-708E-0745-8C14-8E732E114EF2}"/>
              </a:ext>
            </a:extLst>
          </p:cNvPr>
          <p:cNvSpPr>
            <a:spLocks noGrp="1"/>
          </p:cNvSpPr>
          <p:nvPr>
            <p:ph idx="1"/>
          </p:nvPr>
        </p:nvSpPr>
        <p:spPr/>
        <p:txBody>
          <a:bodyPr/>
          <a:lstStyle/>
          <a:p>
            <a:r>
              <a:rPr lang="en-US" dirty="0"/>
              <a:t>When we did the course in Spring 2020 I had students get an account on my </a:t>
            </a:r>
            <a:r>
              <a:rPr lang="en-US" dirty="0" err="1"/>
              <a:t>linux</a:t>
            </a:r>
            <a:r>
              <a:rPr lang="en-US" dirty="0"/>
              <a:t> machine “fjord” which you may see mentioned in subsequent lectures.</a:t>
            </a:r>
          </a:p>
          <a:p>
            <a:r>
              <a:rPr lang="en-US" dirty="0"/>
              <a:t>You can’t do this, so ask you local system administrator instead.</a:t>
            </a:r>
          </a:p>
          <a:p>
            <a:r>
              <a:rPr lang="en-US" b="1" dirty="0"/>
              <a:t>Throughout the course I stress the importance of developing code that can readily be run both on your laptop and on a remote machine.</a:t>
            </a:r>
          </a:p>
        </p:txBody>
      </p:sp>
    </p:spTree>
    <p:extLst>
      <p:ext uri="{BB962C8B-B14F-4D97-AF65-F5344CB8AC3E}">
        <p14:creationId xmlns:p14="http://schemas.microsoft.com/office/powerpoint/2010/main" val="19665947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1016</Words>
  <Application>Microsoft Macintosh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Install linux and python on your laptop</vt:lpstr>
      <vt:lpstr>Why linux?</vt:lpstr>
      <vt:lpstr>Installing linux on your laptop: mac</vt:lpstr>
      <vt:lpstr>Windows version – a bit more work...</vt:lpstr>
      <vt:lpstr>Get python 3 for your laptop</vt:lpstr>
      <vt:lpstr>Finishing your python installation</vt:lpstr>
      <vt:lpstr>First steps with linux</vt:lpstr>
      <vt:lpstr>First steps with python</vt:lpstr>
      <vt:lpstr>Finally, get an account on a remote linux machine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Install linux and python on your laptop</dc:title>
  <dc:creator>Parker MacCready</dc:creator>
  <cp:lastModifiedBy>Parker MacCready</cp:lastModifiedBy>
  <cp:revision>41</cp:revision>
  <dcterms:created xsi:type="dcterms:W3CDTF">2020-03-26T22:23:12Z</dcterms:created>
  <dcterms:modified xsi:type="dcterms:W3CDTF">2020-09-10T23:37:36Z</dcterms:modified>
</cp:coreProperties>
</file>