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57"/>
    <p:restoredTop sz="94634"/>
  </p:normalViewPr>
  <p:slideViewPr>
    <p:cSldViewPr snapToGrid="0" snapToObjects="1">
      <p:cViewPr varScale="1">
        <p:scale>
          <a:sx n="162" d="100"/>
          <a:sy n="162"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B4A8E-6D5A-B044-9E5D-53A6FC494A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E73AB8-A6E9-B44F-8659-BB3282F504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960024-42D4-D645-9442-0AD326FD88CD}"/>
              </a:ext>
            </a:extLst>
          </p:cNvPr>
          <p:cNvSpPr>
            <a:spLocks noGrp="1"/>
          </p:cNvSpPr>
          <p:nvPr>
            <p:ph type="dt" sz="half" idx="10"/>
          </p:nvPr>
        </p:nvSpPr>
        <p:spPr/>
        <p:txBody>
          <a:bodyPr/>
          <a:lstStyle/>
          <a:p>
            <a:fld id="{DBD1016F-DE00-B941-A1E2-71D819C7F97D}" type="datetimeFigureOut">
              <a:rPr lang="en-US" smtClean="0"/>
              <a:t>9/10/20</a:t>
            </a:fld>
            <a:endParaRPr lang="en-US"/>
          </a:p>
        </p:txBody>
      </p:sp>
      <p:sp>
        <p:nvSpPr>
          <p:cNvPr id="5" name="Footer Placeholder 4">
            <a:extLst>
              <a:ext uri="{FF2B5EF4-FFF2-40B4-BE49-F238E27FC236}">
                <a16:creationId xmlns:a16="http://schemas.microsoft.com/office/drawing/2014/main" id="{E98011A5-BAE8-2748-89D1-B0400C30EB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EEBA95-AC55-DC4C-82E4-F0D423E062B6}"/>
              </a:ext>
            </a:extLst>
          </p:cNvPr>
          <p:cNvSpPr>
            <a:spLocks noGrp="1"/>
          </p:cNvSpPr>
          <p:nvPr>
            <p:ph type="sldNum" sz="quarter" idx="12"/>
          </p:nvPr>
        </p:nvSpPr>
        <p:spPr/>
        <p:txBody>
          <a:bodyPr/>
          <a:lstStyle/>
          <a:p>
            <a:fld id="{613C51D4-D0DE-1245-A13C-1B66A45E3148}" type="slidenum">
              <a:rPr lang="en-US" smtClean="0"/>
              <a:t>‹#›</a:t>
            </a:fld>
            <a:endParaRPr lang="en-US"/>
          </a:p>
        </p:txBody>
      </p:sp>
    </p:spTree>
    <p:extLst>
      <p:ext uri="{BB962C8B-B14F-4D97-AF65-F5344CB8AC3E}">
        <p14:creationId xmlns:p14="http://schemas.microsoft.com/office/powerpoint/2010/main" val="3043949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04AAA-0323-F14D-8513-B15B821867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04A73E-F243-DA45-8DAE-586E1CCE9D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90B3E5-0070-F144-8A8A-5A8D374D5DB6}"/>
              </a:ext>
            </a:extLst>
          </p:cNvPr>
          <p:cNvSpPr>
            <a:spLocks noGrp="1"/>
          </p:cNvSpPr>
          <p:nvPr>
            <p:ph type="dt" sz="half" idx="10"/>
          </p:nvPr>
        </p:nvSpPr>
        <p:spPr/>
        <p:txBody>
          <a:bodyPr/>
          <a:lstStyle/>
          <a:p>
            <a:fld id="{DBD1016F-DE00-B941-A1E2-71D819C7F97D}" type="datetimeFigureOut">
              <a:rPr lang="en-US" smtClean="0"/>
              <a:t>9/10/20</a:t>
            </a:fld>
            <a:endParaRPr lang="en-US"/>
          </a:p>
        </p:txBody>
      </p:sp>
      <p:sp>
        <p:nvSpPr>
          <p:cNvPr id="5" name="Footer Placeholder 4">
            <a:extLst>
              <a:ext uri="{FF2B5EF4-FFF2-40B4-BE49-F238E27FC236}">
                <a16:creationId xmlns:a16="http://schemas.microsoft.com/office/drawing/2014/main" id="{8BFDEC7B-7A61-D34D-9A75-A191DC36FD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7E7104-66BF-CC42-AA04-3F35D1FC8B5A}"/>
              </a:ext>
            </a:extLst>
          </p:cNvPr>
          <p:cNvSpPr>
            <a:spLocks noGrp="1"/>
          </p:cNvSpPr>
          <p:nvPr>
            <p:ph type="sldNum" sz="quarter" idx="12"/>
          </p:nvPr>
        </p:nvSpPr>
        <p:spPr/>
        <p:txBody>
          <a:bodyPr/>
          <a:lstStyle/>
          <a:p>
            <a:fld id="{613C51D4-D0DE-1245-A13C-1B66A45E3148}" type="slidenum">
              <a:rPr lang="en-US" smtClean="0"/>
              <a:t>‹#›</a:t>
            </a:fld>
            <a:endParaRPr lang="en-US"/>
          </a:p>
        </p:txBody>
      </p:sp>
    </p:spTree>
    <p:extLst>
      <p:ext uri="{BB962C8B-B14F-4D97-AF65-F5344CB8AC3E}">
        <p14:creationId xmlns:p14="http://schemas.microsoft.com/office/powerpoint/2010/main" val="274727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D0CFC5-4548-4846-94AD-E88993EA89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185278-10C2-A643-A911-DFBF064D43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97D8C2-35B6-A74F-B06F-9880CDEB04BB}"/>
              </a:ext>
            </a:extLst>
          </p:cNvPr>
          <p:cNvSpPr>
            <a:spLocks noGrp="1"/>
          </p:cNvSpPr>
          <p:nvPr>
            <p:ph type="dt" sz="half" idx="10"/>
          </p:nvPr>
        </p:nvSpPr>
        <p:spPr/>
        <p:txBody>
          <a:bodyPr/>
          <a:lstStyle/>
          <a:p>
            <a:fld id="{DBD1016F-DE00-B941-A1E2-71D819C7F97D}" type="datetimeFigureOut">
              <a:rPr lang="en-US" smtClean="0"/>
              <a:t>9/10/20</a:t>
            </a:fld>
            <a:endParaRPr lang="en-US"/>
          </a:p>
        </p:txBody>
      </p:sp>
      <p:sp>
        <p:nvSpPr>
          <p:cNvPr id="5" name="Footer Placeholder 4">
            <a:extLst>
              <a:ext uri="{FF2B5EF4-FFF2-40B4-BE49-F238E27FC236}">
                <a16:creationId xmlns:a16="http://schemas.microsoft.com/office/drawing/2014/main" id="{9B0E67D8-6B06-5645-8515-5730024B2B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72F28C-1B06-DE4A-AE52-2E4040359620}"/>
              </a:ext>
            </a:extLst>
          </p:cNvPr>
          <p:cNvSpPr>
            <a:spLocks noGrp="1"/>
          </p:cNvSpPr>
          <p:nvPr>
            <p:ph type="sldNum" sz="quarter" idx="12"/>
          </p:nvPr>
        </p:nvSpPr>
        <p:spPr/>
        <p:txBody>
          <a:bodyPr/>
          <a:lstStyle/>
          <a:p>
            <a:fld id="{613C51D4-D0DE-1245-A13C-1B66A45E3148}" type="slidenum">
              <a:rPr lang="en-US" smtClean="0"/>
              <a:t>‹#›</a:t>
            </a:fld>
            <a:endParaRPr lang="en-US"/>
          </a:p>
        </p:txBody>
      </p:sp>
    </p:spTree>
    <p:extLst>
      <p:ext uri="{BB962C8B-B14F-4D97-AF65-F5344CB8AC3E}">
        <p14:creationId xmlns:p14="http://schemas.microsoft.com/office/powerpoint/2010/main" val="1602391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D1B3-08E9-D744-B1F9-011709B6E7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0AF565-86CE-C041-88E7-08188E0F4E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FCA9E-0E9A-D349-BFFA-3375195A8463}"/>
              </a:ext>
            </a:extLst>
          </p:cNvPr>
          <p:cNvSpPr>
            <a:spLocks noGrp="1"/>
          </p:cNvSpPr>
          <p:nvPr>
            <p:ph type="dt" sz="half" idx="10"/>
          </p:nvPr>
        </p:nvSpPr>
        <p:spPr/>
        <p:txBody>
          <a:bodyPr/>
          <a:lstStyle/>
          <a:p>
            <a:fld id="{DBD1016F-DE00-B941-A1E2-71D819C7F97D}" type="datetimeFigureOut">
              <a:rPr lang="en-US" smtClean="0"/>
              <a:t>9/10/20</a:t>
            </a:fld>
            <a:endParaRPr lang="en-US"/>
          </a:p>
        </p:txBody>
      </p:sp>
      <p:sp>
        <p:nvSpPr>
          <p:cNvPr id="5" name="Footer Placeholder 4">
            <a:extLst>
              <a:ext uri="{FF2B5EF4-FFF2-40B4-BE49-F238E27FC236}">
                <a16:creationId xmlns:a16="http://schemas.microsoft.com/office/drawing/2014/main" id="{58ED0FC6-F4D7-5A4C-A845-32EF6B4476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0C9BAA-99C0-4549-88C7-490768CE4E38}"/>
              </a:ext>
            </a:extLst>
          </p:cNvPr>
          <p:cNvSpPr>
            <a:spLocks noGrp="1"/>
          </p:cNvSpPr>
          <p:nvPr>
            <p:ph type="sldNum" sz="quarter" idx="12"/>
          </p:nvPr>
        </p:nvSpPr>
        <p:spPr/>
        <p:txBody>
          <a:bodyPr/>
          <a:lstStyle/>
          <a:p>
            <a:fld id="{613C51D4-D0DE-1245-A13C-1B66A45E3148}" type="slidenum">
              <a:rPr lang="en-US" smtClean="0"/>
              <a:t>‹#›</a:t>
            </a:fld>
            <a:endParaRPr lang="en-US"/>
          </a:p>
        </p:txBody>
      </p:sp>
    </p:spTree>
    <p:extLst>
      <p:ext uri="{BB962C8B-B14F-4D97-AF65-F5344CB8AC3E}">
        <p14:creationId xmlns:p14="http://schemas.microsoft.com/office/powerpoint/2010/main" val="660315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73AE-3F48-3C40-A2E6-13B678A2CC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A4ED03-87F3-8B45-8FD2-1CEB8379D8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CC195D-28F0-FB45-96B9-C117FAEC1DCA}"/>
              </a:ext>
            </a:extLst>
          </p:cNvPr>
          <p:cNvSpPr>
            <a:spLocks noGrp="1"/>
          </p:cNvSpPr>
          <p:nvPr>
            <p:ph type="dt" sz="half" idx="10"/>
          </p:nvPr>
        </p:nvSpPr>
        <p:spPr/>
        <p:txBody>
          <a:bodyPr/>
          <a:lstStyle/>
          <a:p>
            <a:fld id="{DBD1016F-DE00-B941-A1E2-71D819C7F97D}" type="datetimeFigureOut">
              <a:rPr lang="en-US" smtClean="0"/>
              <a:t>9/10/20</a:t>
            </a:fld>
            <a:endParaRPr lang="en-US"/>
          </a:p>
        </p:txBody>
      </p:sp>
      <p:sp>
        <p:nvSpPr>
          <p:cNvPr id="5" name="Footer Placeholder 4">
            <a:extLst>
              <a:ext uri="{FF2B5EF4-FFF2-40B4-BE49-F238E27FC236}">
                <a16:creationId xmlns:a16="http://schemas.microsoft.com/office/drawing/2014/main" id="{E910C364-6776-1746-9409-E052AAE368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ACE485-FC5A-FC45-B804-242B87A51CAA}"/>
              </a:ext>
            </a:extLst>
          </p:cNvPr>
          <p:cNvSpPr>
            <a:spLocks noGrp="1"/>
          </p:cNvSpPr>
          <p:nvPr>
            <p:ph type="sldNum" sz="quarter" idx="12"/>
          </p:nvPr>
        </p:nvSpPr>
        <p:spPr/>
        <p:txBody>
          <a:bodyPr/>
          <a:lstStyle/>
          <a:p>
            <a:fld id="{613C51D4-D0DE-1245-A13C-1B66A45E3148}" type="slidenum">
              <a:rPr lang="en-US" smtClean="0"/>
              <a:t>‹#›</a:t>
            </a:fld>
            <a:endParaRPr lang="en-US"/>
          </a:p>
        </p:txBody>
      </p:sp>
    </p:spTree>
    <p:extLst>
      <p:ext uri="{BB962C8B-B14F-4D97-AF65-F5344CB8AC3E}">
        <p14:creationId xmlns:p14="http://schemas.microsoft.com/office/powerpoint/2010/main" val="99220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A882-82B8-154B-8997-F8B0D76BE3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334D16-D919-3A43-886C-77BD074435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A9E770-A975-A249-BCB6-AAAEBFD9CC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B54075-301C-F940-8FB9-3E24F450AC52}"/>
              </a:ext>
            </a:extLst>
          </p:cNvPr>
          <p:cNvSpPr>
            <a:spLocks noGrp="1"/>
          </p:cNvSpPr>
          <p:nvPr>
            <p:ph type="dt" sz="half" idx="10"/>
          </p:nvPr>
        </p:nvSpPr>
        <p:spPr/>
        <p:txBody>
          <a:bodyPr/>
          <a:lstStyle/>
          <a:p>
            <a:fld id="{DBD1016F-DE00-B941-A1E2-71D819C7F97D}" type="datetimeFigureOut">
              <a:rPr lang="en-US" smtClean="0"/>
              <a:t>9/10/20</a:t>
            </a:fld>
            <a:endParaRPr lang="en-US"/>
          </a:p>
        </p:txBody>
      </p:sp>
      <p:sp>
        <p:nvSpPr>
          <p:cNvPr id="6" name="Footer Placeholder 5">
            <a:extLst>
              <a:ext uri="{FF2B5EF4-FFF2-40B4-BE49-F238E27FC236}">
                <a16:creationId xmlns:a16="http://schemas.microsoft.com/office/drawing/2014/main" id="{D3470E3F-850C-C846-AEA3-CC6C51DD72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7C2F1F-DD2A-7041-B96F-0394E17327E4}"/>
              </a:ext>
            </a:extLst>
          </p:cNvPr>
          <p:cNvSpPr>
            <a:spLocks noGrp="1"/>
          </p:cNvSpPr>
          <p:nvPr>
            <p:ph type="sldNum" sz="quarter" idx="12"/>
          </p:nvPr>
        </p:nvSpPr>
        <p:spPr/>
        <p:txBody>
          <a:bodyPr/>
          <a:lstStyle/>
          <a:p>
            <a:fld id="{613C51D4-D0DE-1245-A13C-1B66A45E3148}" type="slidenum">
              <a:rPr lang="en-US" smtClean="0"/>
              <a:t>‹#›</a:t>
            </a:fld>
            <a:endParaRPr lang="en-US"/>
          </a:p>
        </p:txBody>
      </p:sp>
    </p:spTree>
    <p:extLst>
      <p:ext uri="{BB962C8B-B14F-4D97-AF65-F5344CB8AC3E}">
        <p14:creationId xmlns:p14="http://schemas.microsoft.com/office/powerpoint/2010/main" val="3289286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4E894-44DD-7147-A7B7-F946A22408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45D6DA-E2FB-CF48-B9EB-B876FA0433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0E29EF-0BCA-124D-8D11-597CD2F3EC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48FE18-DD02-0749-B08C-B3C25D4A76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FE3F96-C445-6C49-8D48-3ABB609521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8EBE5A-D1B0-124C-8D8C-3A4D3630619F}"/>
              </a:ext>
            </a:extLst>
          </p:cNvPr>
          <p:cNvSpPr>
            <a:spLocks noGrp="1"/>
          </p:cNvSpPr>
          <p:nvPr>
            <p:ph type="dt" sz="half" idx="10"/>
          </p:nvPr>
        </p:nvSpPr>
        <p:spPr/>
        <p:txBody>
          <a:bodyPr/>
          <a:lstStyle/>
          <a:p>
            <a:fld id="{DBD1016F-DE00-B941-A1E2-71D819C7F97D}" type="datetimeFigureOut">
              <a:rPr lang="en-US" smtClean="0"/>
              <a:t>9/10/20</a:t>
            </a:fld>
            <a:endParaRPr lang="en-US"/>
          </a:p>
        </p:txBody>
      </p:sp>
      <p:sp>
        <p:nvSpPr>
          <p:cNvPr id="8" name="Footer Placeholder 7">
            <a:extLst>
              <a:ext uri="{FF2B5EF4-FFF2-40B4-BE49-F238E27FC236}">
                <a16:creationId xmlns:a16="http://schemas.microsoft.com/office/drawing/2014/main" id="{69FEBBC5-F4B3-9D4C-81EE-1E78EC1373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75694C-09A0-2440-AFE9-F3FC18534106}"/>
              </a:ext>
            </a:extLst>
          </p:cNvPr>
          <p:cNvSpPr>
            <a:spLocks noGrp="1"/>
          </p:cNvSpPr>
          <p:nvPr>
            <p:ph type="sldNum" sz="quarter" idx="12"/>
          </p:nvPr>
        </p:nvSpPr>
        <p:spPr/>
        <p:txBody>
          <a:bodyPr/>
          <a:lstStyle/>
          <a:p>
            <a:fld id="{613C51D4-D0DE-1245-A13C-1B66A45E3148}" type="slidenum">
              <a:rPr lang="en-US" smtClean="0"/>
              <a:t>‹#›</a:t>
            </a:fld>
            <a:endParaRPr lang="en-US"/>
          </a:p>
        </p:txBody>
      </p:sp>
    </p:spTree>
    <p:extLst>
      <p:ext uri="{BB962C8B-B14F-4D97-AF65-F5344CB8AC3E}">
        <p14:creationId xmlns:p14="http://schemas.microsoft.com/office/powerpoint/2010/main" val="2238947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9BF2-129D-A046-A36B-EC01FB2BD0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DCD698-F940-EE45-9EA6-ED3225730285}"/>
              </a:ext>
            </a:extLst>
          </p:cNvPr>
          <p:cNvSpPr>
            <a:spLocks noGrp="1"/>
          </p:cNvSpPr>
          <p:nvPr>
            <p:ph type="dt" sz="half" idx="10"/>
          </p:nvPr>
        </p:nvSpPr>
        <p:spPr/>
        <p:txBody>
          <a:bodyPr/>
          <a:lstStyle/>
          <a:p>
            <a:fld id="{DBD1016F-DE00-B941-A1E2-71D819C7F97D}" type="datetimeFigureOut">
              <a:rPr lang="en-US" smtClean="0"/>
              <a:t>9/10/20</a:t>
            </a:fld>
            <a:endParaRPr lang="en-US"/>
          </a:p>
        </p:txBody>
      </p:sp>
      <p:sp>
        <p:nvSpPr>
          <p:cNvPr id="4" name="Footer Placeholder 3">
            <a:extLst>
              <a:ext uri="{FF2B5EF4-FFF2-40B4-BE49-F238E27FC236}">
                <a16:creationId xmlns:a16="http://schemas.microsoft.com/office/drawing/2014/main" id="{6D6B5E53-66C4-0D46-9E65-A28B5CD8F8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0F2E7F-409D-CA4D-8E58-B90EFE466227}"/>
              </a:ext>
            </a:extLst>
          </p:cNvPr>
          <p:cNvSpPr>
            <a:spLocks noGrp="1"/>
          </p:cNvSpPr>
          <p:nvPr>
            <p:ph type="sldNum" sz="quarter" idx="12"/>
          </p:nvPr>
        </p:nvSpPr>
        <p:spPr/>
        <p:txBody>
          <a:bodyPr/>
          <a:lstStyle/>
          <a:p>
            <a:fld id="{613C51D4-D0DE-1245-A13C-1B66A45E3148}" type="slidenum">
              <a:rPr lang="en-US" smtClean="0"/>
              <a:t>‹#›</a:t>
            </a:fld>
            <a:endParaRPr lang="en-US"/>
          </a:p>
        </p:txBody>
      </p:sp>
    </p:spTree>
    <p:extLst>
      <p:ext uri="{BB962C8B-B14F-4D97-AF65-F5344CB8AC3E}">
        <p14:creationId xmlns:p14="http://schemas.microsoft.com/office/powerpoint/2010/main" val="2771218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AA4FF3-4CC6-5042-A44E-3DA9C51A6B82}"/>
              </a:ext>
            </a:extLst>
          </p:cNvPr>
          <p:cNvSpPr>
            <a:spLocks noGrp="1"/>
          </p:cNvSpPr>
          <p:nvPr>
            <p:ph type="dt" sz="half" idx="10"/>
          </p:nvPr>
        </p:nvSpPr>
        <p:spPr/>
        <p:txBody>
          <a:bodyPr/>
          <a:lstStyle/>
          <a:p>
            <a:fld id="{DBD1016F-DE00-B941-A1E2-71D819C7F97D}" type="datetimeFigureOut">
              <a:rPr lang="en-US" smtClean="0"/>
              <a:t>9/10/20</a:t>
            </a:fld>
            <a:endParaRPr lang="en-US"/>
          </a:p>
        </p:txBody>
      </p:sp>
      <p:sp>
        <p:nvSpPr>
          <p:cNvPr id="3" name="Footer Placeholder 2">
            <a:extLst>
              <a:ext uri="{FF2B5EF4-FFF2-40B4-BE49-F238E27FC236}">
                <a16:creationId xmlns:a16="http://schemas.microsoft.com/office/drawing/2014/main" id="{6430BADA-EE0E-914C-B7EE-409DBB1347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EF7FC0-E8FC-4344-811D-350BE7703032}"/>
              </a:ext>
            </a:extLst>
          </p:cNvPr>
          <p:cNvSpPr>
            <a:spLocks noGrp="1"/>
          </p:cNvSpPr>
          <p:nvPr>
            <p:ph type="sldNum" sz="quarter" idx="12"/>
          </p:nvPr>
        </p:nvSpPr>
        <p:spPr/>
        <p:txBody>
          <a:bodyPr/>
          <a:lstStyle/>
          <a:p>
            <a:fld id="{613C51D4-D0DE-1245-A13C-1B66A45E3148}" type="slidenum">
              <a:rPr lang="en-US" smtClean="0"/>
              <a:t>‹#›</a:t>
            </a:fld>
            <a:endParaRPr lang="en-US"/>
          </a:p>
        </p:txBody>
      </p:sp>
    </p:spTree>
    <p:extLst>
      <p:ext uri="{BB962C8B-B14F-4D97-AF65-F5344CB8AC3E}">
        <p14:creationId xmlns:p14="http://schemas.microsoft.com/office/powerpoint/2010/main" val="63583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A4B1-D621-0746-8F2C-DFB233195D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A1CF23-B670-DC4B-8E80-8B5BABEC00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E71572-CA57-0C4C-A26A-1EA502F7FC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5C3CC9-D7F8-904D-BFE3-7FC850BC09FA}"/>
              </a:ext>
            </a:extLst>
          </p:cNvPr>
          <p:cNvSpPr>
            <a:spLocks noGrp="1"/>
          </p:cNvSpPr>
          <p:nvPr>
            <p:ph type="dt" sz="half" idx="10"/>
          </p:nvPr>
        </p:nvSpPr>
        <p:spPr/>
        <p:txBody>
          <a:bodyPr/>
          <a:lstStyle/>
          <a:p>
            <a:fld id="{DBD1016F-DE00-B941-A1E2-71D819C7F97D}" type="datetimeFigureOut">
              <a:rPr lang="en-US" smtClean="0"/>
              <a:t>9/10/20</a:t>
            </a:fld>
            <a:endParaRPr lang="en-US"/>
          </a:p>
        </p:txBody>
      </p:sp>
      <p:sp>
        <p:nvSpPr>
          <p:cNvPr id="6" name="Footer Placeholder 5">
            <a:extLst>
              <a:ext uri="{FF2B5EF4-FFF2-40B4-BE49-F238E27FC236}">
                <a16:creationId xmlns:a16="http://schemas.microsoft.com/office/drawing/2014/main" id="{87E911E3-72E8-DB40-810C-B451ABB931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10AA2D-A845-4342-9F38-289922893065}"/>
              </a:ext>
            </a:extLst>
          </p:cNvPr>
          <p:cNvSpPr>
            <a:spLocks noGrp="1"/>
          </p:cNvSpPr>
          <p:nvPr>
            <p:ph type="sldNum" sz="quarter" idx="12"/>
          </p:nvPr>
        </p:nvSpPr>
        <p:spPr/>
        <p:txBody>
          <a:bodyPr/>
          <a:lstStyle/>
          <a:p>
            <a:fld id="{613C51D4-D0DE-1245-A13C-1B66A45E3148}" type="slidenum">
              <a:rPr lang="en-US" smtClean="0"/>
              <a:t>‹#›</a:t>
            </a:fld>
            <a:endParaRPr lang="en-US"/>
          </a:p>
        </p:txBody>
      </p:sp>
    </p:spTree>
    <p:extLst>
      <p:ext uri="{BB962C8B-B14F-4D97-AF65-F5344CB8AC3E}">
        <p14:creationId xmlns:p14="http://schemas.microsoft.com/office/powerpoint/2010/main" val="3159099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E2E9-A967-5A4D-9812-51B325615F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C77573-B5C0-CB44-A67B-99D809519F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B8226B-B3FB-244F-A302-C4BA6D086D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DB2B14-D221-D84C-A41E-64942E26F2E2}"/>
              </a:ext>
            </a:extLst>
          </p:cNvPr>
          <p:cNvSpPr>
            <a:spLocks noGrp="1"/>
          </p:cNvSpPr>
          <p:nvPr>
            <p:ph type="dt" sz="half" idx="10"/>
          </p:nvPr>
        </p:nvSpPr>
        <p:spPr/>
        <p:txBody>
          <a:bodyPr/>
          <a:lstStyle/>
          <a:p>
            <a:fld id="{DBD1016F-DE00-B941-A1E2-71D819C7F97D}" type="datetimeFigureOut">
              <a:rPr lang="en-US" smtClean="0"/>
              <a:t>9/10/20</a:t>
            </a:fld>
            <a:endParaRPr lang="en-US"/>
          </a:p>
        </p:txBody>
      </p:sp>
      <p:sp>
        <p:nvSpPr>
          <p:cNvPr id="6" name="Footer Placeholder 5">
            <a:extLst>
              <a:ext uri="{FF2B5EF4-FFF2-40B4-BE49-F238E27FC236}">
                <a16:creationId xmlns:a16="http://schemas.microsoft.com/office/drawing/2014/main" id="{33577822-F6A2-0B4C-BA8B-0C4EC38E7D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E0B0F0-CB46-4142-B115-392C51906768}"/>
              </a:ext>
            </a:extLst>
          </p:cNvPr>
          <p:cNvSpPr>
            <a:spLocks noGrp="1"/>
          </p:cNvSpPr>
          <p:nvPr>
            <p:ph type="sldNum" sz="quarter" idx="12"/>
          </p:nvPr>
        </p:nvSpPr>
        <p:spPr/>
        <p:txBody>
          <a:bodyPr/>
          <a:lstStyle/>
          <a:p>
            <a:fld id="{613C51D4-D0DE-1245-A13C-1B66A45E3148}" type="slidenum">
              <a:rPr lang="en-US" smtClean="0"/>
              <a:t>‹#›</a:t>
            </a:fld>
            <a:endParaRPr lang="en-US"/>
          </a:p>
        </p:txBody>
      </p:sp>
    </p:spTree>
    <p:extLst>
      <p:ext uri="{BB962C8B-B14F-4D97-AF65-F5344CB8AC3E}">
        <p14:creationId xmlns:p14="http://schemas.microsoft.com/office/powerpoint/2010/main" val="2674197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B87E3B-6707-3449-AB02-FD27589DBF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C50ACB8-CFC1-2347-AC3C-184A70E4EE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86D16AD-DC66-8140-81FD-492AAB5706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1016F-DE00-B941-A1E2-71D819C7F97D}" type="datetimeFigureOut">
              <a:rPr lang="en-US" smtClean="0"/>
              <a:t>9/10/20</a:t>
            </a:fld>
            <a:endParaRPr lang="en-US"/>
          </a:p>
        </p:txBody>
      </p:sp>
      <p:sp>
        <p:nvSpPr>
          <p:cNvPr id="5" name="Footer Placeholder 4">
            <a:extLst>
              <a:ext uri="{FF2B5EF4-FFF2-40B4-BE49-F238E27FC236}">
                <a16:creationId xmlns:a16="http://schemas.microsoft.com/office/drawing/2014/main" id="{82B14E45-9DB0-F141-8544-A1AA31F297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938451-4C0F-AB46-8ABB-9F3C5FE625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3C51D4-D0DE-1245-A13C-1B66A45E3148}" type="slidenum">
              <a:rPr lang="en-US" smtClean="0"/>
              <a:t>‹#›</a:t>
            </a:fld>
            <a:endParaRPr lang="en-US"/>
          </a:p>
        </p:txBody>
      </p:sp>
    </p:spTree>
    <p:extLst>
      <p:ext uri="{BB962C8B-B14F-4D97-AF65-F5344CB8AC3E}">
        <p14:creationId xmlns:p14="http://schemas.microsoft.com/office/powerpoint/2010/main" val="1030909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ourier"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tiplantbioinfocourse.files.wordpress.com/2014/02/unix_command_sheet_2014.pdf" TargetMode="External"/><Relationship Id="rId2" Type="http://schemas.openxmlformats.org/officeDocument/2006/relationships/hyperlink" Target="https://files.fosswire.com/2007/08/fwunixref.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F08D-42AC-324C-810E-86B2635D81D3}"/>
              </a:ext>
            </a:extLst>
          </p:cNvPr>
          <p:cNvSpPr>
            <a:spLocks noGrp="1"/>
          </p:cNvSpPr>
          <p:nvPr>
            <p:ph type="ctrTitle"/>
          </p:nvPr>
        </p:nvSpPr>
        <p:spPr>
          <a:xfrm>
            <a:off x="1524000" y="1122363"/>
            <a:ext cx="9144000" cy="1368589"/>
          </a:xfrm>
        </p:spPr>
        <p:txBody>
          <a:bodyPr/>
          <a:lstStyle/>
          <a:p>
            <a:r>
              <a:rPr lang="en-US" dirty="0">
                <a:latin typeface="Courier" pitchFamily="2" charset="0"/>
              </a:rPr>
              <a:t>Linux Notes 1</a:t>
            </a:r>
          </a:p>
        </p:txBody>
      </p:sp>
      <p:sp>
        <p:nvSpPr>
          <p:cNvPr id="3" name="Subtitle 2">
            <a:extLst>
              <a:ext uri="{FF2B5EF4-FFF2-40B4-BE49-F238E27FC236}">
                <a16:creationId xmlns:a16="http://schemas.microsoft.com/office/drawing/2014/main" id="{7222693F-BAF1-A04A-9E8B-8017D55C2AC8}"/>
              </a:ext>
            </a:extLst>
          </p:cNvPr>
          <p:cNvSpPr>
            <a:spLocks noGrp="1"/>
          </p:cNvSpPr>
          <p:nvPr>
            <p:ph type="subTitle" idx="1"/>
          </p:nvPr>
        </p:nvSpPr>
        <p:spPr/>
        <p:txBody>
          <a:bodyPr>
            <a:normAutofit fontScale="92500" lnSpcReduction="20000"/>
          </a:bodyPr>
          <a:lstStyle/>
          <a:p>
            <a:r>
              <a:rPr lang="en-US" dirty="0">
                <a:latin typeface="Courier" pitchFamily="2" charset="0"/>
              </a:rPr>
              <a:t>These notes are about basic commands, navigation, text editing, and environment variables</a:t>
            </a:r>
          </a:p>
          <a:p>
            <a:endParaRPr lang="en-US" dirty="0"/>
          </a:p>
          <a:p>
            <a:r>
              <a:rPr lang="en-US" dirty="0">
                <a:solidFill>
                  <a:srgbClr val="0070C0"/>
                </a:solidFill>
                <a:latin typeface="Courier" pitchFamily="2" charset="0"/>
              </a:rPr>
              <a:t>Definitely do the things in Blue Text yourself, and anything else yo</a:t>
            </a:r>
            <a:r>
              <a:rPr lang="en-US" dirty="0">
                <a:solidFill>
                  <a:srgbClr val="0070C0"/>
                </a:solidFill>
              </a:rPr>
              <a:t>u want to try.</a:t>
            </a:r>
          </a:p>
        </p:txBody>
      </p:sp>
    </p:spTree>
    <p:extLst>
      <p:ext uri="{BB962C8B-B14F-4D97-AF65-F5344CB8AC3E}">
        <p14:creationId xmlns:p14="http://schemas.microsoft.com/office/powerpoint/2010/main" val="1433611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E089B-5921-E142-BA62-05D94D2DF2B9}"/>
              </a:ext>
            </a:extLst>
          </p:cNvPr>
          <p:cNvSpPr>
            <a:spLocks noGrp="1"/>
          </p:cNvSpPr>
          <p:nvPr>
            <p:ph type="title"/>
          </p:nvPr>
        </p:nvSpPr>
        <p:spPr/>
        <p:txBody>
          <a:bodyPr/>
          <a:lstStyle/>
          <a:p>
            <a:r>
              <a:rPr lang="en-US" dirty="0"/>
              <a:t>cat, </a:t>
            </a:r>
            <a:r>
              <a:rPr lang="en-US" dirty="0" err="1"/>
              <a:t>mkdir</a:t>
            </a:r>
            <a:r>
              <a:rPr lang="en-US" dirty="0"/>
              <a:t>, mv, rm</a:t>
            </a:r>
          </a:p>
        </p:txBody>
      </p:sp>
      <p:sp>
        <p:nvSpPr>
          <p:cNvPr id="3" name="Content Placeholder 2">
            <a:extLst>
              <a:ext uri="{FF2B5EF4-FFF2-40B4-BE49-F238E27FC236}">
                <a16:creationId xmlns:a16="http://schemas.microsoft.com/office/drawing/2014/main" id="{D39DFBE7-DB50-7C49-A5A1-5E911C3AF459}"/>
              </a:ext>
            </a:extLst>
          </p:cNvPr>
          <p:cNvSpPr>
            <a:spLocks noGrp="1"/>
          </p:cNvSpPr>
          <p:nvPr>
            <p:ph idx="1"/>
          </p:nvPr>
        </p:nvSpPr>
        <p:spPr/>
        <p:txBody>
          <a:bodyPr>
            <a:normAutofit fontScale="70000" lnSpcReduction="20000"/>
          </a:bodyPr>
          <a:lstStyle/>
          <a:p>
            <a:r>
              <a:rPr lang="en-US" dirty="0"/>
              <a:t>"cat [filename]" is good for displaying the contents of a text file (like .</a:t>
            </a:r>
            <a:r>
              <a:rPr lang="en-US" dirty="0" err="1"/>
              <a:t>bash_profile</a:t>
            </a:r>
            <a:r>
              <a:rPr lang="en-US" dirty="0"/>
              <a:t>) to your screen.  You can also use "more" or "less".</a:t>
            </a:r>
          </a:p>
          <a:p>
            <a:r>
              <a:rPr lang="en-US" dirty="0"/>
              <a:t>"head –n 5 [filename]" shows the first 5 lines of a file</a:t>
            </a:r>
          </a:p>
          <a:p>
            <a:r>
              <a:rPr lang="en-US" dirty="0"/>
              <a:t>"tail –n 15 [filename]" shows the last 15 lines of a file</a:t>
            </a:r>
          </a:p>
          <a:p>
            <a:r>
              <a:rPr lang="en-US" dirty="0"/>
              <a:t>"</a:t>
            </a:r>
            <a:r>
              <a:rPr lang="en-US" dirty="0" err="1"/>
              <a:t>mkdir</a:t>
            </a:r>
            <a:r>
              <a:rPr lang="en-US" dirty="0"/>
              <a:t>" is what you use to make a new directory</a:t>
            </a:r>
          </a:p>
          <a:p>
            <a:r>
              <a:rPr lang="en-US" dirty="0"/>
              <a:t>"mv" is used to move a file from one place to another</a:t>
            </a:r>
          </a:p>
          <a:p>
            <a:r>
              <a:rPr lang="en-US" dirty="0"/>
              <a:t>"rm" is used to remove files.  Directories have to be empty before you can remove them.</a:t>
            </a:r>
          </a:p>
          <a:p>
            <a:r>
              <a:rPr lang="en-US" dirty="0"/>
              <a:t>If you use "rm –rf [directory name]" it will force "f" the removal of even non-empty directories, and do so recursively "r" meaning for all sub-directories. This is a super-handy command for cleaning up, but BE CAREFUL!!! It removes things permanently, instead of putting them in the Trash on your Desktop.</a:t>
            </a:r>
          </a:p>
        </p:txBody>
      </p:sp>
    </p:spTree>
    <p:extLst>
      <p:ext uri="{BB962C8B-B14F-4D97-AF65-F5344CB8AC3E}">
        <p14:creationId xmlns:p14="http://schemas.microsoft.com/office/powerpoint/2010/main" val="695953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D1790-C9C8-4847-88C4-F13711C5AF13}"/>
              </a:ext>
            </a:extLst>
          </p:cNvPr>
          <p:cNvSpPr>
            <a:spLocks noGrp="1"/>
          </p:cNvSpPr>
          <p:nvPr>
            <p:ph type="title"/>
          </p:nvPr>
        </p:nvSpPr>
        <p:spPr>
          <a:xfrm>
            <a:off x="838200" y="365126"/>
            <a:ext cx="10515600" cy="678748"/>
          </a:xfrm>
        </p:spPr>
        <p:txBody>
          <a:bodyPr>
            <a:normAutofit fontScale="90000"/>
          </a:bodyPr>
          <a:lstStyle/>
          <a:p>
            <a:r>
              <a:rPr lang="en-US" dirty="0"/>
              <a:t>mv, man</a:t>
            </a:r>
          </a:p>
        </p:txBody>
      </p:sp>
      <p:sp>
        <p:nvSpPr>
          <p:cNvPr id="3" name="Content Placeholder 2">
            <a:extLst>
              <a:ext uri="{FF2B5EF4-FFF2-40B4-BE49-F238E27FC236}">
                <a16:creationId xmlns:a16="http://schemas.microsoft.com/office/drawing/2014/main" id="{F82F224C-ED34-D548-A6F6-F88EAE5EAE09}"/>
              </a:ext>
            </a:extLst>
          </p:cNvPr>
          <p:cNvSpPr>
            <a:spLocks noGrp="1"/>
          </p:cNvSpPr>
          <p:nvPr>
            <p:ph idx="1"/>
          </p:nvPr>
        </p:nvSpPr>
        <p:spPr>
          <a:xfrm>
            <a:off x="838200" y="1189529"/>
            <a:ext cx="10515600" cy="4987434"/>
          </a:xfrm>
        </p:spPr>
        <p:txBody>
          <a:bodyPr>
            <a:normAutofit fontScale="85000" lnSpcReduction="20000"/>
          </a:bodyPr>
          <a:lstStyle/>
          <a:p>
            <a:r>
              <a:rPr lang="en-US" dirty="0"/>
              <a:t>A few tips on using mv...</a:t>
            </a:r>
          </a:p>
          <a:p>
            <a:r>
              <a:rPr lang="en-US" dirty="0"/>
              <a:t>To move a file to a directory you would do:</a:t>
            </a:r>
          </a:p>
          <a:p>
            <a:r>
              <a:rPr lang="en-US" dirty="0"/>
              <a:t>mv [filename] [path to directory]</a:t>
            </a:r>
          </a:p>
          <a:p>
            <a:r>
              <a:rPr lang="en-US" dirty="0"/>
              <a:t>To rename it in the current directory you do:</a:t>
            </a:r>
          </a:p>
          <a:p>
            <a:r>
              <a:rPr lang="en-US" dirty="0"/>
              <a:t>mv [filename] [new filename]</a:t>
            </a:r>
          </a:p>
          <a:p>
            <a:r>
              <a:rPr lang="en-US" dirty="0"/>
              <a:t>This is a good point to try looking at the output of a man page.  Type "man mv"...</a:t>
            </a:r>
          </a:p>
          <a:p>
            <a:r>
              <a:rPr lang="en-US" dirty="0"/>
              <a:t>The results can be intimidating and confusing at first.  You use the spacebar to page down, and type "q" to escape back to the shell.</a:t>
            </a:r>
          </a:p>
          <a:p>
            <a:r>
              <a:rPr lang="en-US" dirty="0">
                <a:solidFill>
                  <a:srgbClr val="0070C0"/>
                </a:solidFill>
              </a:rPr>
              <a:t>Try a few experiments: make a directory with some files in it.  Make another empty directory. Move one of the files to the new directory. Move all of the files to a new directory that does not exist.</a:t>
            </a:r>
          </a:p>
        </p:txBody>
      </p:sp>
    </p:spTree>
    <p:extLst>
      <p:ext uri="{BB962C8B-B14F-4D97-AF65-F5344CB8AC3E}">
        <p14:creationId xmlns:p14="http://schemas.microsoft.com/office/powerpoint/2010/main" val="2625095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0E6D5-8F74-F540-BEF9-CC0DF8DC3B5C}"/>
              </a:ext>
            </a:extLst>
          </p:cNvPr>
          <p:cNvSpPr>
            <a:spLocks noGrp="1"/>
          </p:cNvSpPr>
          <p:nvPr>
            <p:ph type="title"/>
          </p:nvPr>
        </p:nvSpPr>
        <p:spPr/>
        <p:txBody>
          <a:bodyPr/>
          <a:lstStyle/>
          <a:p>
            <a:r>
              <a:rPr lang="en-US" dirty="0"/>
              <a:t>Text files and suffixes, &gt;</a:t>
            </a:r>
          </a:p>
        </p:txBody>
      </p:sp>
      <p:sp>
        <p:nvSpPr>
          <p:cNvPr id="3" name="Content Placeholder 2">
            <a:extLst>
              <a:ext uri="{FF2B5EF4-FFF2-40B4-BE49-F238E27FC236}">
                <a16:creationId xmlns:a16="http://schemas.microsoft.com/office/drawing/2014/main" id="{74AEC4DB-E7BC-1343-95DE-47E18E2F2936}"/>
              </a:ext>
            </a:extLst>
          </p:cNvPr>
          <p:cNvSpPr>
            <a:spLocks noGrp="1"/>
          </p:cNvSpPr>
          <p:nvPr>
            <p:ph idx="1"/>
          </p:nvPr>
        </p:nvSpPr>
        <p:spPr/>
        <p:txBody>
          <a:bodyPr>
            <a:normAutofit fontScale="85000" lnSpcReduction="10000"/>
          </a:bodyPr>
          <a:lstStyle/>
          <a:p>
            <a:r>
              <a:rPr lang="en-US" dirty="0"/>
              <a:t>One quick way to make a text file in linux is to use "redirection" which is the "&gt;" symbol.  For example:</a:t>
            </a:r>
          </a:p>
          <a:p>
            <a:r>
              <a:rPr lang="en-US" dirty="0">
                <a:solidFill>
                  <a:srgbClr val="0070C0"/>
                </a:solidFill>
              </a:rPr>
              <a:t>env &gt; </a:t>
            </a:r>
            <a:r>
              <a:rPr lang="en-US" dirty="0" err="1">
                <a:solidFill>
                  <a:srgbClr val="0070C0"/>
                </a:solidFill>
              </a:rPr>
              <a:t>env.txt</a:t>
            </a:r>
            <a:endParaRPr lang="en-US" dirty="0">
              <a:solidFill>
                <a:srgbClr val="0070C0"/>
              </a:solidFill>
            </a:endParaRPr>
          </a:p>
          <a:p>
            <a:r>
              <a:rPr lang="en-US" dirty="0"/>
              <a:t>takes the output of typing env and instead of sending it to your screen it sends it to (redirects it to) a new text file called </a:t>
            </a:r>
            <a:r>
              <a:rPr lang="en-US" dirty="0" err="1"/>
              <a:t>env.txt</a:t>
            </a:r>
            <a:r>
              <a:rPr lang="en-US" dirty="0"/>
              <a:t> (or any name you choose).</a:t>
            </a:r>
          </a:p>
          <a:p>
            <a:r>
              <a:rPr lang="en-US" dirty="0"/>
              <a:t>Note about suffixes: on laptops we are used to things like .docx and so on being very important.  In linux suffixes are only for your convenience - so I use .txt above to tell myself that this is an ordinary text file.  Other common suffixes I use are .</a:t>
            </a:r>
            <a:r>
              <a:rPr lang="en-US" dirty="0" err="1"/>
              <a:t>py</a:t>
            </a:r>
            <a:r>
              <a:rPr lang="en-US" dirty="0"/>
              <a:t> for python code and .</a:t>
            </a:r>
            <a:r>
              <a:rPr lang="en-US" dirty="0" err="1"/>
              <a:t>sh</a:t>
            </a:r>
            <a:r>
              <a:rPr lang="en-US" dirty="0"/>
              <a:t> for bash shell scripts.</a:t>
            </a:r>
          </a:p>
          <a:p>
            <a:endParaRPr lang="en-US" dirty="0"/>
          </a:p>
        </p:txBody>
      </p:sp>
    </p:spTree>
    <p:extLst>
      <p:ext uri="{BB962C8B-B14F-4D97-AF65-F5344CB8AC3E}">
        <p14:creationId xmlns:p14="http://schemas.microsoft.com/office/powerpoint/2010/main" val="1454799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95D2-CEDB-2547-BE14-BAC41AC7A7CA}"/>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id="{CD997623-EF0A-4C4E-AA6C-254E550BDA5A}"/>
              </a:ext>
            </a:extLst>
          </p:cNvPr>
          <p:cNvSpPr>
            <a:spLocks noGrp="1"/>
          </p:cNvSpPr>
          <p:nvPr>
            <p:ph idx="1"/>
          </p:nvPr>
        </p:nvSpPr>
        <p:spPr/>
        <p:txBody>
          <a:bodyPr/>
          <a:lstStyle/>
          <a:p>
            <a:r>
              <a:rPr lang="en-US" dirty="0"/>
              <a:t>To see a listing of the commands you have issued recently type "</a:t>
            </a:r>
            <a:r>
              <a:rPr lang="en-US" dirty="0">
                <a:solidFill>
                  <a:srgbClr val="0070C0"/>
                </a:solidFill>
              </a:rPr>
              <a:t>history</a:t>
            </a:r>
            <a:r>
              <a:rPr lang="en-US" dirty="0"/>
              <a:t>".  The last few lines of what I get are:</a:t>
            </a:r>
          </a:p>
          <a:p>
            <a:pPr marL="914400" lvl="2" indent="0">
              <a:buNone/>
            </a:pPr>
            <a:r>
              <a:rPr lang="en-US" dirty="0"/>
              <a:t>497  say words</a:t>
            </a:r>
          </a:p>
          <a:p>
            <a:pPr marL="914400" lvl="2" indent="0">
              <a:buNone/>
            </a:pPr>
            <a:r>
              <a:rPr lang="en-US" dirty="0"/>
              <a:t>498  </a:t>
            </a:r>
            <a:r>
              <a:rPr lang="en-US" dirty="0" err="1"/>
              <a:t>nc</a:t>
            </a:r>
            <a:r>
              <a:rPr lang="en-US" dirty="0"/>
              <a:t> </a:t>
            </a:r>
            <a:r>
              <a:rPr lang="en-US" dirty="0" err="1"/>
              <a:t>towel.blinkenlights.nl</a:t>
            </a:r>
            <a:r>
              <a:rPr lang="en-US" dirty="0"/>
              <a:t> 23</a:t>
            </a:r>
          </a:p>
          <a:p>
            <a:pPr marL="914400" lvl="2" indent="0">
              <a:buNone/>
            </a:pPr>
            <a:r>
              <a:rPr lang="en-US" dirty="0"/>
              <a:t>499  man </a:t>
            </a:r>
            <a:r>
              <a:rPr lang="en-US" dirty="0" err="1"/>
              <a:t>nc</a:t>
            </a:r>
            <a:endParaRPr lang="en-US" dirty="0"/>
          </a:p>
          <a:p>
            <a:pPr marL="914400" lvl="2" indent="0">
              <a:buNone/>
            </a:pPr>
            <a:r>
              <a:rPr lang="en-US" dirty="0"/>
              <a:t>500  man ls</a:t>
            </a:r>
          </a:p>
          <a:p>
            <a:pPr marL="914400" lvl="2" indent="0">
              <a:buNone/>
            </a:pPr>
            <a:r>
              <a:rPr lang="en-US" dirty="0"/>
              <a:t>501  history</a:t>
            </a:r>
          </a:p>
          <a:p>
            <a:r>
              <a:rPr lang="en-US" dirty="0"/>
              <a:t>Then if you type, e.g. "</a:t>
            </a:r>
            <a:r>
              <a:rPr lang="en-US" dirty="0">
                <a:solidFill>
                  <a:srgbClr val="0070C0"/>
                </a:solidFill>
              </a:rPr>
              <a:t>!500</a:t>
            </a:r>
            <a:r>
              <a:rPr lang="en-US" dirty="0"/>
              <a:t>" it will rerun that command.</a:t>
            </a:r>
          </a:p>
          <a:p>
            <a:endParaRPr lang="en-US" dirty="0"/>
          </a:p>
        </p:txBody>
      </p:sp>
    </p:spTree>
    <p:extLst>
      <p:ext uri="{BB962C8B-B14F-4D97-AF65-F5344CB8AC3E}">
        <p14:creationId xmlns:p14="http://schemas.microsoft.com/office/powerpoint/2010/main" val="3174732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2493D-0E02-4543-8FEE-5D5C8B9143B3}"/>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ACB36D32-07D2-B84E-8511-98607031FAB8}"/>
              </a:ext>
            </a:extLst>
          </p:cNvPr>
          <p:cNvSpPr>
            <a:spLocks noGrp="1"/>
          </p:cNvSpPr>
          <p:nvPr>
            <p:ph idx="1"/>
          </p:nvPr>
        </p:nvSpPr>
        <p:spPr/>
        <p:txBody>
          <a:bodyPr>
            <a:normAutofit/>
          </a:bodyPr>
          <a:lstStyle/>
          <a:p>
            <a:r>
              <a:rPr lang="en-US" sz="1800" dirty="0">
                <a:hlinkClick r:id="rId2"/>
              </a:rPr>
              <a:t>https://files.fosswire.com/2007/08/fwunixref.pdf</a:t>
            </a:r>
            <a:endParaRPr lang="en-US" sz="1800" dirty="0"/>
          </a:p>
          <a:p>
            <a:r>
              <a:rPr lang="en-US" sz="1800" dirty="0">
                <a:hlinkClick r:id="rId3"/>
              </a:rPr>
              <a:t>https://btiplantbioinfocourse.files.wordpress.com/2014/02/unix_command_sheet_2014.pdf</a:t>
            </a:r>
            <a:endParaRPr lang="en-US" sz="1800" dirty="0"/>
          </a:p>
          <a:p>
            <a:r>
              <a:rPr lang="en-US" sz="1800" dirty="0"/>
              <a:t>More favorites from the class?</a:t>
            </a:r>
          </a:p>
        </p:txBody>
      </p:sp>
    </p:spTree>
    <p:extLst>
      <p:ext uri="{BB962C8B-B14F-4D97-AF65-F5344CB8AC3E}">
        <p14:creationId xmlns:p14="http://schemas.microsoft.com/office/powerpoint/2010/main" val="4195905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4DE0-31A9-FD44-9C2A-E2D680CDE41D}"/>
              </a:ext>
            </a:extLst>
          </p:cNvPr>
          <p:cNvSpPr>
            <a:spLocks noGrp="1"/>
          </p:cNvSpPr>
          <p:nvPr>
            <p:ph type="title"/>
          </p:nvPr>
        </p:nvSpPr>
        <p:spPr/>
        <p:txBody>
          <a:bodyPr/>
          <a:lstStyle/>
          <a:p>
            <a:r>
              <a:rPr lang="en-US" dirty="0"/>
              <a:t>Basic commands</a:t>
            </a:r>
          </a:p>
        </p:txBody>
      </p:sp>
      <p:sp>
        <p:nvSpPr>
          <p:cNvPr id="3" name="Content Placeholder 2">
            <a:extLst>
              <a:ext uri="{FF2B5EF4-FFF2-40B4-BE49-F238E27FC236}">
                <a16:creationId xmlns:a16="http://schemas.microsoft.com/office/drawing/2014/main" id="{16324858-0344-6C48-B123-4C84414D3368}"/>
              </a:ext>
            </a:extLst>
          </p:cNvPr>
          <p:cNvSpPr>
            <a:spLocks noGrp="1"/>
          </p:cNvSpPr>
          <p:nvPr>
            <p:ph idx="1"/>
          </p:nvPr>
        </p:nvSpPr>
        <p:spPr/>
        <p:txBody>
          <a:bodyPr>
            <a:normAutofit fontScale="77500" lnSpcReduction="20000"/>
          </a:bodyPr>
          <a:lstStyle/>
          <a:p>
            <a:r>
              <a:rPr lang="en-US" dirty="0"/>
              <a:t>Linux commands are what you type at the command line in your terminal window to accomplish things.  They are usually short, cryptic combinations of lower-case letters, followed by optional arguments strung out after a dash (-).  You hit Return to get them to execute.</a:t>
            </a:r>
          </a:p>
          <a:p>
            <a:r>
              <a:rPr lang="en-US" dirty="0"/>
              <a:t>For example: “ls” will give a listing to your screen of the contents of the current working directory.</a:t>
            </a:r>
          </a:p>
          <a:p>
            <a:r>
              <a:rPr lang="en-US" dirty="0"/>
              <a:t>To find out more (often too much!) about a linux command type “man [command]”.  ”man” is short for manual.</a:t>
            </a:r>
          </a:p>
          <a:p>
            <a:r>
              <a:rPr lang="en-US" dirty="0"/>
              <a:t>Throughout this course, when I use “quotes” you don’t type them on your screen unless I specifically make an exception.  Things in [square brackets] are where you substitute some suitable content – without the square brackets.</a:t>
            </a:r>
          </a:p>
        </p:txBody>
      </p:sp>
    </p:spTree>
    <p:extLst>
      <p:ext uri="{BB962C8B-B14F-4D97-AF65-F5344CB8AC3E}">
        <p14:creationId xmlns:p14="http://schemas.microsoft.com/office/powerpoint/2010/main" val="3820028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DF8C6-71CF-D54F-B31C-9081ED3E37AF}"/>
              </a:ext>
            </a:extLst>
          </p:cNvPr>
          <p:cNvSpPr>
            <a:spLocks noGrp="1"/>
          </p:cNvSpPr>
          <p:nvPr>
            <p:ph type="title"/>
          </p:nvPr>
        </p:nvSpPr>
        <p:spPr/>
        <p:txBody>
          <a:bodyPr/>
          <a:lstStyle/>
          <a:p>
            <a:r>
              <a:rPr lang="en-US" dirty="0"/>
              <a:t>ls</a:t>
            </a:r>
          </a:p>
        </p:txBody>
      </p:sp>
      <p:sp>
        <p:nvSpPr>
          <p:cNvPr id="3" name="Content Placeholder 2">
            <a:extLst>
              <a:ext uri="{FF2B5EF4-FFF2-40B4-BE49-F238E27FC236}">
                <a16:creationId xmlns:a16="http://schemas.microsoft.com/office/drawing/2014/main" id="{48D9B9ED-D85F-574C-AFB0-CF69DE39985F}"/>
              </a:ext>
            </a:extLst>
          </p:cNvPr>
          <p:cNvSpPr>
            <a:spLocks noGrp="1"/>
          </p:cNvSpPr>
          <p:nvPr>
            <p:ph idx="1"/>
          </p:nvPr>
        </p:nvSpPr>
        <p:spPr/>
        <p:txBody>
          <a:bodyPr>
            <a:normAutofit fontScale="85000" lnSpcReduction="20000"/>
          </a:bodyPr>
          <a:lstStyle/>
          <a:p>
            <a:r>
              <a:rPr lang="en-US" dirty="0"/>
              <a:t>ls gives a directory listing</a:t>
            </a:r>
          </a:p>
          <a:p>
            <a:r>
              <a:rPr lang="en-US" dirty="0"/>
              <a:t>To get more information from ls try:</a:t>
            </a:r>
          </a:p>
          <a:p>
            <a:r>
              <a:rPr lang="en-US" dirty="0">
                <a:solidFill>
                  <a:srgbClr val="0070C0"/>
                </a:solidFill>
              </a:rPr>
              <a:t>ls –</a:t>
            </a:r>
            <a:r>
              <a:rPr lang="en-US" dirty="0" err="1">
                <a:solidFill>
                  <a:srgbClr val="0070C0"/>
                </a:solidFill>
              </a:rPr>
              <a:t>lah</a:t>
            </a:r>
            <a:endParaRPr lang="en-US" dirty="0">
              <a:solidFill>
                <a:srgbClr val="0070C0"/>
              </a:solidFill>
            </a:endParaRPr>
          </a:p>
          <a:p>
            <a:r>
              <a:rPr lang="en-US" dirty="0"/>
              <a:t>Here I have added three useful options:</a:t>
            </a:r>
          </a:p>
          <a:p>
            <a:r>
              <a:rPr lang="en-US" dirty="0"/>
              <a:t>The “l” gives a longer, more informative listing for each item in the directory.</a:t>
            </a:r>
          </a:p>
          <a:p>
            <a:r>
              <a:rPr lang="en-US" dirty="0"/>
              <a:t>The “a” means that it also shows the hidden files in your directory – the ones that start with “.” like .</a:t>
            </a:r>
            <a:r>
              <a:rPr lang="en-US" dirty="0" err="1"/>
              <a:t>bashrc</a:t>
            </a:r>
            <a:r>
              <a:rPr lang="en-US" dirty="0"/>
              <a:t> or .</a:t>
            </a:r>
            <a:r>
              <a:rPr lang="en-US" dirty="0" err="1"/>
              <a:t>bash_profile</a:t>
            </a:r>
            <a:r>
              <a:rPr lang="en-US" dirty="0"/>
              <a:t> in your home directory.</a:t>
            </a:r>
          </a:p>
          <a:p>
            <a:r>
              <a:rPr lang="en-US" dirty="0"/>
              <a:t>The “h” means “human readable” and it causes the file sizes to be reported in easier to understand units like “K” for kilobytes.</a:t>
            </a:r>
          </a:p>
        </p:txBody>
      </p:sp>
    </p:spTree>
    <p:extLst>
      <p:ext uri="{BB962C8B-B14F-4D97-AF65-F5344CB8AC3E}">
        <p14:creationId xmlns:p14="http://schemas.microsoft.com/office/powerpoint/2010/main" val="2487676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CFBEC-7ACF-324C-9DFD-BD989E9C6A75}"/>
              </a:ext>
            </a:extLst>
          </p:cNvPr>
          <p:cNvSpPr>
            <a:spLocks noGrp="1"/>
          </p:cNvSpPr>
          <p:nvPr>
            <p:ph type="title"/>
          </p:nvPr>
        </p:nvSpPr>
        <p:spPr>
          <a:xfrm>
            <a:off x="838200" y="365126"/>
            <a:ext cx="10515600" cy="733206"/>
          </a:xfrm>
        </p:spPr>
        <p:txBody>
          <a:bodyPr/>
          <a:lstStyle/>
          <a:p>
            <a:r>
              <a:rPr lang="en-US" dirty="0"/>
              <a:t>ls</a:t>
            </a:r>
          </a:p>
        </p:txBody>
      </p:sp>
      <p:sp>
        <p:nvSpPr>
          <p:cNvPr id="3" name="Content Placeholder 2">
            <a:extLst>
              <a:ext uri="{FF2B5EF4-FFF2-40B4-BE49-F238E27FC236}">
                <a16:creationId xmlns:a16="http://schemas.microsoft.com/office/drawing/2014/main" id="{4AD99136-C559-F541-9971-FC6656B990B3}"/>
              </a:ext>
            </a:extLst>
          </p:cNvPr>
          <p:cNvSpPr>
            <a:spLocks noGrp="1"/>
          </p:cNvSpPr>
          <p:nvPr>
            <p:ph idx="1"/>
          </p:nvPr>
        </p:nvSpPr>
        <p:spPr>
          <a:xfrm>
            <a:off x="838200" y="1415720"/>
            <a:ext cx="10515600" cy="5077153"/>
          </a:xfrm>
        </p:spPr>
        <p:txBody>
          <a:bodyPr>
            <a:normAutofit fontScale="62500" lnSpcReduction="20000"/>
          </a:bodyPr>
          <a:lstStyle/>
          <a:p>
            <a:r>
              <a:rPr lang="en-US" dirty="0"/>
              <a:t>here is a typical result on my mac:</a:t>
            </a:r>
          </a:p>
          <a:p>
            <a:pPr marL="0" indent="0">
              <a:buNone/>
            </a:pPr>
            <a:r>
              <a:rPr lang="en-US" dirty="0" err="1"/>
              <a:t>Parkers-MacBook-Pro:LiveOcean_roms</a:t>
            </a:r>
            <a:r>
              <a:rPr lang="en-US" dirty="0"/>
              <a:t> pm7$ ls -</a:t>
            </a:r>
            <a:r>
              <a:rPr lang="en-US" dirty="0" err="1"/>
              <a:t>lah</a:t>
            </a:r>
            <a:endParaRPr lang="en-US" dirty="0"/>
          </a:p>
          <a:p>
            <a:pPr marL="0" indent="0">
              <a:buNone/>
            </a:pPr>
            <a:r>
              <a:rPr lang="en-US" dirty="0"/>
              <a:t>total 32</a:t>
            </a:r>
          </a:p>
          <a:p>
            <a:pPr marL="0" indent="0">
              <a:buNone/>
            </a:pPr>
            <a:r>
              <a:rPr lang="en-US" dirty="0" err="1"/>
              <a:t>drwxr</a:t>
            </a:r>
            <a:r>
              <a:rPr lang="en-US" dirty="0"/>
              <a:t>-</a:t>
            </a:r>
            <a:r>
              <a:rPr lang="en-US" dirty="0" err="1"/>
              <a:t>xr</a:t>
            </a:r>
            <a:r>
              <a:rPr lang="en-US" dirty="0"/>
              <a:t>-x   9 pm7  staff   288B May 13  2019 .</a:t>
            </a:r>
          </a:p>
          <a:p>
            <a:pPr marL="0" indent="0">
              <a:buNone/>
            </a:pPr>
            <a:r>
              <a:rPr lang="en-US" dirty="0" err="1"/>
              <a:t>drwx</a:t>
            </a:r>
            <a:r>
              <a:rPr lang="en-US" dirty="0"/>
              <a:t>------@ 57 pm7  staff   1.8K Feb 13 11:17 ..</a:t>
            </a:r>
          </a:p>
          <a:p>
            <a:pPr marL="0" indent="0">
              <a:buNone/>
            </a:pPr>
            <a:r>
              <a:rPr lang="en-US" dirty="0"/>
              <a:t>-</a:t>
            </a:r>
            <a:r>
              <a:rPr lang="en-US" dirty="0" err="1"/>
              <a:t>rw</a:t>
            </a:r>
            <a:r>
              <a:rPr lang="en-US" dirty="0"/>
              <a:t>-r--r--@  1 pm7  staff    12K May 13  2019 .</a:t>
            </a:r>
            <a:r>
              <a:rPr lang="en-US" dirty="0" err="1"/>
              <a:t>DS_Store</a:t>
            </a:r>
            <a:endParaRPr lang="en-US" dirty="0"/>
          </a:p>
          <a:p>
            <a:pPr marL="0" indent="0">
              <a:buNone/>
            </a:pPr>
            <a:r>
              <a:rPr lang="en-US" dirty="0" err="1"/>
              <a:t>drwxr</a:t>
            </a:r>
            <a:r>
              <a:rPr lang="en-US" dirty="0"/>
              <a:t>-</a:t>
            </a:r>
            <a:r>
              <a:rPr lang="en-US" dirty="0" err="1"/>
              <a:t>xr</a:t>
            </a:r>
            <a:r>
              <a:rPr lang="en-US" dirty="0"/>
              <a:t>-x  16 pm7  staff   512B Apr 20  2017 LO_ROMS</a:t>
            </a:r>
          </a:p>
          <a:p>
            <a:pPr marL="0" indent="0">
              <a:buNone/>
            </a:pPr>
            <a:r>
              <a:rPr lang="en-US" dirty="0" err="1"/>
              <a:t>drwxr</a:t>
            </a:r>
            <a:r>
              <a:rPr lang="en-US" dirty="0"/>
              <a:t>-</a:t>
            </a:r>
            <a:r>
              <a:rPr lang="en-US" dirty="0" err="1"/>
              <a:t>xr</a:t>
            </a:r>
            <a:r>
              <a:rPr lang="en-US" dirty="0"/>
              <a:t>-x  13 pm7  staff   416B Aug  6  2017 ROMS</a:t>
            </a:r>
          </a:p>
          <a:p>
            <a:pPr marL="0" indent="0">
              <a:buNone/>
            </a:pPr>
            <a:r>
              <a:rPr lang="en-US" dirty="0" err="1"/>
              <a:t>drwxr</a:t>
            </a:r>
            <a:r>
              <a:rPr lang="en-US" dirty="0"/>
              <a:t>-</a:t>
            </a:r>
            <a:r>
              <a:rPr lang="en-US" dirty="0" err="1"/>
              <a:t>xr</a:t>
            </a:r>
            <a:r>
              <a:rPr lang="en-US" dirty="0"/>
              <a:t>-x  13 pm7  staff   416B Jul  6  2017 ROMS_820</a:t>
            </a:r>
          </a:p>
          <a:p>
            <a:pPr marL="0" indent="0">
              <a:buNone/>
            </a:pPr>
            <a:r>
              <a:rPr lang="en-US" dirty="0" err="1"/>
              <a:t>drwxr</a:t>
            </a:r>
            <a:r>
              <a:rPr lang="en-US" dirty="0"/>
              <a:t>-</a:t>
            </a:r>
            <a:r>
              <a:rPr lang="en-US" dirty="0" err="1"/>
              <a:t>xr</a:t>
            </a:r>
            <a:r>
              <a:rPr lang="en-US" dirty="0"/>
              <a:t>-x  12 pm7  staff   384B May 28  2015 ROMS_WOAC</a:t>
            </a:r>
          </a:p>
          <a:p>
            <a:pPr marL="0" indent="0">
              <a:buNone/>
            </a:pPr>
            <a:r>
              <a:rPr lang="en-US" dirty="0" err="1"/>
              <a:t>drwxr</a:t>
            </a:r>
            <a:r>
              <a:rPr lang="en-US" dirty="0"/>
              <a:t>-</a:t>
            </a:r>
            <a:r>
              <a:rPr lang="en-US" dirty="0" err="1"/>
              <a:t>xr</a:t>
            </a:r>
            <a:r>
              <a:rPr lang="en-US" dirty="0"/>
              <a:t>-x  22 pm7  staff   704B Jan 13 09:16 </a:t>
            </a:r>
            <a:r>
              <a:rPr lang="en-US" dirty="0" err="1"/>
              <a:t>makefiles</a:t>
            </a:r>
            <a:endParaRPr lang="en-US" dirty="0"/>
          </a:p>
          <a:p>
            <a:pPr marL="0" indent="0">
              <a:buNone/>
            </a:pPr>
            <a:r>
              <a:rPr lang="en-US" dirty="0" err="1"/>
              <a:t>drwxr</a:t>
            </a:r>
            <a:r>
              <a:rPr lang="en-US" dirty="0"/>
              <a:t>-</a:t>
            </a:r>
            <a:r>
              <a:rPr lang="en-US" dirty="0" err="1"/>
              <a:t>xr</a:t>
            </a:r>
            <a:r>
              <a:rPr lang="en-US" dirty="0"/>
              <a:t>-x   7 pm7  staff   224B Mar 23 15:58 output</a:t>
            </a:r>
          </a:p>
          <a:p>
            <a:r>
              <a:rPr lang="en-US" dirty="0"/>
              <a:t>The mysterious code at the left is about permissions. If the first letter is “d” that means it is a directory. The following “</a:t>
            </a:r>
            <a:r>
              <a:rPr lang="en-US" dirty="0" err="1"/>
              <a:t>rwx</a:t>
            </a:r>
            <a:r>
              <a:rPr lang="en-US" dirty="0"/>
              <a:t>” means that the user (me) can Read, Write, and Execute the file.  The “</a:t>
            </a:r>
            <a:r>
              <a:rPr lang="en-US" dirty="0" err="1"/>
              <a:t>rwx</a:t>
            </a:r>
            <a:r>
              <a:rPr lang="en-US" dirty="0"/>
              <a:t>” is repeated three times for user/group/anyone.  When you write your own shell scripts later you will want to make sure they have an “x” so they can be executed.</a:t>
            </a:r>
          </a:p>
          <a:p>
            <a:endParaRPr lang="en-US" dirty="0"/>
          </a:p>
        </p:txBody>
      </p:sp>
    </p:spTree>
    <p:extLst>
      <p:ext uri="{BB962C8B-B14F-4D97-AF65-F5344CB8AC3E}">
        <p14:creationId xmlns:p14="http://schemas.microsoft.com/office/powerpoint/2010/main" val="309263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0B81F-2732-AE41-91B0-EC23471924E4}"/>
              </a:ext>
            </a:extLst>
          </p:cNvPr>
          <p:cNvSpPr>
            <a:spLocks noGrp="1"/>
          </p:cNvSpPr>
          <p:nvPr>
            <p:ph type="title"/>
          </p:nvPr>
        </p:nvSpPr>
        <p:spPr/>
        <p:txBody>
          <a:bodyPr/>
          <a:lstStyle/>
          <a:p>
            <a:r>
              <a:rPr lang="en-US" dirty="0"/>
              <a:t>Directory and file names, cd</a:t>
            </a:r>
          </a:p>
        </p:txBody>
      </p:sp>
      <p:sp>
        <p:nvSpPr>
          <p:cNvPr id="3" name="Content Placeholder 2">
            <a:extLst>
              <a:ext uri="{FF2B5EF4-FFF2-40B4-BE49-F238E27FC236}">
                <a16:creationId xmlns:a16="http://schemas.microsoft.com/office/drawing/2014/main" id="{1F3A2426-6EF5-0148-848F-3D9B545E7442}"/>
              </a:ext>
            </a:extLst>
          </p:cNvPr>
          <p:cNvSpPr>
            <a:spLocks noGrp="1"/>
          </p:cNvSpPr>
          <p:nvPr>
            <p:ph idx="1"/>
          </p:nvPr>
        </p:nvSpPr>
        <p:spPr>
          <a:xfrm>
            <a:off x="838200" y="1690688"/>
            <a:ext cx="10515600" cy="4486275"/>
          </a:xfrm>
        </p:spPr>
        <p:txBody>
          <a:bodyPr>
            <a:normAutofit fontScale="55000" lnSpcReduction="20000"/>
          </a:bodyPr>
          <a:lstStyle/>
          <a:p>
            <a:r>
              <a:rPr lang="en-US" dirty="0"/>
              <a:t>In linux it is easier, and traditional, to avoid spaces in naming things like files and directories.</a:t>
            </a:r>
          </a:p>
          <a:p>
            <a:r>
              <a:rPr lang="en-US" dirty="0"/>
              <a:t>So it would be preferred to call a new directory "</a:t>
            </a:r>
            <a:r>
              <a:rPr lang="en-US" dirty="0" err="1"/>
              <a:t>my_code</a:t>
            </a:r>
            <a:r>
              <a:rPr lang="en-US" dirty="0"/>
              <a:t>" instead of "My Code"</a:t>
            </a:r>
          </a:p>
          <a:p>
            <a:r>
              <a:rPr lang="en-US" dirty="0"/>
              <a:t>But you can still work with spaces by using quotes, for example to "cd" (change directory):</a:t>
            </a:r>
          </a:p>
          <a:p>
            <a:r>
              <a:rPr lang="en-US" dirty="0"/>
              <a:t>cd "My Code"</a:t>
            </a:r>
          </a:p>
          <a:p>
            <a:r>
              <a:rPr lang="en-US" dirty="0"/>
              <a:t>or even in a full path:</a:t>
            </a:r>
          </a:p>
          <a:p>
            <a:r>
              <a:rPr lang="en-US" dirty="0"/>
              <a:t>cd /Users/pm7/Documents/"My EndNote </a:t>
            </a:r>
            <a:r>
              <a:rPr lang="en-US" dirty="0" err="1"/>
              <a:t>Library.Data</a:t>
            </a:r>
            <a:r>
              <a:rPr lang="en-US" dirty="0"/>
              <a:t>"</a:t>
            </a:r>
          </a:p>
          <a:p>
            <a:r>
              <a:rPr lang="en-US" dirty="0"/>
              <a:t>TIP: you can also use "\ " to mean a space.  </a:t>
            </a:r>
            <a:r>
              <a:rPr lang="en-US"/>
              <a:t>The backslash (\) </a:t>
            </a:r>
            <a:r>
              <a:rPr lang="en-US" dirty="0"/>
              <a:t>is a standard symbol </a:t>
            </a:r>
            <a:r>
              <a:rPr lang="en-US"/>
              <a:t>for "the </a:t>
            </a:r>
            <a:r>
              <a:rPr lang="en-US" dirty="0"/>
              <a:t>next thing is to be treated in a </a:t>
            </a:r>
            <a:r>
              <a:rPr lang="en-US"/>
              <a:t>special way."</a:t>
            </a:r>
            <a:endParaRPr lang="en-US" dirty="0"/>
          </a:p>
          <a:p>
            <a:r>
              <a:rPr lang="en-US" dirty="0"/>
              <a:t>CAUTION: if you cut and paste commands that have quotes, like the ones above, they often fail in linux because they include "smart quotes".  You have to replace these by hand.</a:t>
            </a:r>
          </a:p>
          <a:p>
            <a:r>
              <a:rPr lang="en-US" dirty="0"/>
              <a:t>Use "</a:t>
            </a:r>
            <a:r>
              <a:rPr lang="en-US" dirty="0" err="1"/>
              <a:t>pwd</a:t>
            </a:r>
            <a:r>
              <a:rPr lang="en-US" dirty="0"/>
              <a:t>" (print working directory) to find out where you are currently.</a:t>
            </a:r>
          </a:p>
          <a:p>
            <a:r>
              <a:rPr lang="en-US" dirty="0"/>
              <a:t>Use "cd ~" to go to your "home" directory.</a:t>
            </a:r>
          </a:p>
          <a:p>
            <a:r>
              <a:rPr lang="en-US" dirty="0"/>
              <a:t>"." is shorthand for the current directory</a:t>
            </a:r>
          </a:p>
          <a:p>
            <a:r>
              <a:rPr lang="en-US" dirty="0"/>
              <a:t>".." is shorthand for one directory up (the parent directory)</a:t>
            </a:r>
          </a:p>
          <a:p>
            <a:endParaRPr lang="en-US" dirty="0"/>
          </a:p>
          <a:p>
            <a:pPr marL="0" indent="0">
              <a:buNone/>
            </a:pPr>
            <a:endParaRPr lang="en-US" dirty="0"/>
          </a:p>
        </p:txBody>
      </p:sp>
    </p:spTree>
    <p:extLst>
      <p:ext uri="{BB962C8B-B14F-4D97-AF65-F5344CB8AC3E}">
        <p14:creationId xmlns:p14="http://schemas.microsoft.com/office/powerpoint/2010/main" val="170112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D4CF-942C-C245-945F-D1C05BE4F570}"/>
              </a:ext>
            </a:extLst>
          </p:cNvPr>
          <p:cNvSpPr>
            <a:spLocks noGrp="1"/>
          </p:cNvSpPr>
          <p:nvPr>
            <p:ph type="title"/>
          </p:nvPr>
        </p:nvSpPr>
        <p:spPr>
          <a:xfrm>
            <a:off x="838200" y="365125"/>
            <a:ext cx="10515600" cy="906627"/>
          </a:xfrm>
        </p:spPr>
        <p:txBody>
          <a:bodyPr/>
          <a:lstStyle/>
          <a:p>
            <a:r>
              <a:rPr lang="en-US" dirty="0"/>
              <a:t>Environment, cp</a:t>
            </a:r>
          </a:p>
        </p:txBody>
      </p:sp>
      <p:sp>
        <p:nvSpPr>
          <p:cNvPr id="3" name="Content Placeholder 2">
            <a:extLst>
              <a:ext uri="{FF2B5EF4-FFF2-40B4-BE49-F238E27FC236}">
                <a16:creationId xmlns:a16="http://schemas.microsoft.com/office/drawing/2014/main" id="{FB9744A8-B085-464A-8F50-D61A4231A6FC}"/>
              </a:ext>
            </a:extLst>
          </p:cNvPr>
          <p:cNvSpPr>
            <a:spLocks noGrp="1"/>
          </p:cNvSpPr>
          <p:nvPr>
            <p:ph idx="1"/>
          </p:nvPr>
        </p:nvSpPr>
        <p:spPr>
          <a:xfrm>
            <a:off x="838200" y="1387366"/>
            <a:ext cx="10515600" cy="4789597"/>
          </a:xfrm>
        </p:spPr>
        <p:txBody>
          <a:bodyPr>
            <a:normAutofit fontScale="92500" lnSpcReduction="20000"/>
          </a:bodyPr>
          <a:lstStyle/>
          <a:p>
            <a:r>
              <a:rPr lang="en-US" dirty="0"/>
              <a:t>Use “cd ~” to go to your “home” directory.  This is where login and environment information is kept.</a:t>
            </a:r>
          </a:p>
          <a:p>
            <a:r>
              <a:rPr lang="en-US" dirty="0"/>
              <a:t>If your setup is like mine, you will find a file called “.</a:t>
            </a:r>
            <a:r>
              <a:rPr lang="en-US" dirty="0" err="1"/>
              <a:t>bash_profile</a:t>
            </a:r>
            <a:r>
              <a:rPr lang="en-US" dirty="0"/>
              <a:t>”.  On your account on the remote linux machine it may be called ”.</a:t>
            </a:r>
            <a:r>
              <a:rPr lang="en-US" dirty="0" err="1"/>
              <a:t>bashrc</a:t>
            </a:r>
            <a:r>
              <a:rPr lang="en-US" dirty="0"/>
              <a:t>”</a:t>
            </a:r>
          </a:p>
          <a:p>
            <a:r>
              <a:rPr lang="en-US" dirty="0"/>
              <a:t>You can edit this (!) to add shortcuts to your command line workflow.</a:t>
            </a:r>
          </a:p>
          <a:p>
            <a:r>
              <a:rPr lang="en-US" dirty="0"/>
              <a:t>First make a copy in case it all goes bad:</a:t>
            </a:r>
          </a:p>
          <a:p>
            <a:r>
              <a:rPr lang="en-US" dirty="0">
                <a:solidFill>
                  <a:srgbClr val="0070C0"/>
                </a:solidFill>
              </a:rPr>
              <a:t>cp .</a:t>
            </a:r>
            <a:r>
              <a:rPr lang="en-US" dirty="0" err="1">
                <a:solidFill>
                  <a:srgbClr val="0070C0"/>
                </a:solidFill>
              </a:rPr>
              <a:t>bash_profile</a:t>
            </a:r>
            <a:r>
              <a:rPr lang="en-US" dirty="0">
                <a:solidFill>
                  <a:srgbClr val="0070C0"/>
                </a:solidFill>
              </a:rPr>
              <a:t> .</a:t>
            </a:r>
            <a:r>
              <a:rPr lang="en-US" dirty="0" err="1">
                <a:solidFill>
                  <a:srgbClr val="0070C0"/>
                </a:solidFill>
              </a:rPr>
              <a:t>bash_profile_ORIG</a:t>
            </a:r>
            <a:endParaRPr lang="en-US" dirty="0">
              <a:solidFill>
                <a:srgbClr val="0070C0"/>
              </a:solidFill>
            </a:endParaRPr>
          </a:p>
          <a:p>
            <a:r>
              <a:rPr lang="en-US" dirty="0"/>
              <a:t>“cp” is short for “copy” and you just follow it by two names, one that exists and the new one.  If the new one exists it will just overwrite it, so be careful.</a:t>
            </a:r>
          </a:p>
          <a:p>
            <a:endParaRPr lang="en-US" dirty="0"/>
          </a:p>
        </p:txBody>
      </p:sp>
    </p:spTree>
    <p:extLst>
      <p:ext uri="{BB962C8B-B14F-4D97-AF65-F5344CB8AC3E}">
        <p14:creationId xmlns:p14="http://schemas.microsoft.com/office/powerpoint/2010/main" val="3078052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4062-792C-364C-8C7A-2576D0B8278D}"/>
              </a:ext>
            </a:extLst>
          </p:cNvPr>
          <p:cNvSpPr>
            <a:spLocks noGrp="1"/>
          </p:cNvSpPr>
          <p:nvPr>
            <p:ph type="title"/>
          </p:nvPr>
        </p:nvSpPr>
        <p:spPr/>
        <p:txBody>
          <a:bodyPr/>
          <a:lstStyle/>
          <a:p>
            <a:r>
              <a:rPr lang="en-US" dirty="0"/>
              <a:t>Make an alias, source</a:t>
            </a:r>
          </a:p>
        </p:txBody>
      </p:sp>
      <p:sp>
        <p:nvSpPr>
          <p:cNvPr id="3" name="Content Placeholder 2">
            <a:extLst>
              <a:ext uri="{FF2B5EF4-FFF2-40B4-BE49-F238E27FC236}">
                <a16:creationId xmlns:a16="http://schemas.microsoft.com/office/drawing/2014/main" id="{3A305A4C-62C2-134D-880A-50126FC4AF93}"/>
              </a:ext>
            </a:extLst>
          </p:cNvPr>
          <p:cNvSpPr>
            <a:spLocks noGrp="1"/>
          </p:cNvSpPr>
          <p:nvPr>
            <p:ph idx="1"/>
          </p:nvPr>
        </p:nvSpPr>
        <p:spPr/>
        <p:txBody>
          <a:bodyPr>
            <a:normAutofit fontScale="55000" lnSpcReduction="20000"/>
          </a:bodyPr>
          <a:lstStyle/>
          <a:p>
            <a:r>
              <a:rPr lang="en-US" dirty="0">
                <a:solidFill>
                  <a:srgbClr val="0070C0"/>
                </a:solidFill>
              </a:rPr>
              <a:t>If you have a text editor like Atom or Visual Studio Code, open up your .</a:t>
            </a:r>
            <a:r>
              <a:rPr lang="en-US" dirty="0" err="1">
                <a:solidFill>
                  <a:srgbClr val="0070C0"/>
                </a:solidFill>
              </a:rPr>
              <a:t>bash_profile</a:t>
            </a:r>
            <a:r>
              <a:rPr lang="en-US" dirty="0">
                <a:solidFill>
                  <a:srgbClr val="0070C0"/>
                </a:solidFill>
              </a:rPr>
              <a:t> and an add a line (above or below whatever is there – it does not matter):</a:t>
            </a:r>
          </a:p>
          <a:p>
            <a:r>
              <a:rPr lang="en-US" dirty="0">
                <a:solidFill>
                  <a:srgbClr val="0070C0"/>
                </a:solidFill>
              </a:rPr>
              <a:t>alias </a:t>
            </a:r>
            <a:r>
              <a:rPr lang="en-US" dirty="0" err="1">
                <a:solidFill>
                  <a:srgbClr val="0070C0"/>
                </a:solidFill>
              </a:rPr>
              <a:t>ipy</a:t>
            </a:r>
            <a:r>
              <a:rPr lang="en-US" dirty="0">
                <a:solidFill>
                  <a:srgbClr val="0070C0"/>
                </a:solidFill>
              </a:rPr>
              <a:t>='</a:t>
            </a:r>
            <a:r>
              <a:rPr lang="en-US" dirty="0" err="1">
                <a:solidFill>
                  <a:srgbClr val="0070C0"/>
                </a:solidFill>
              </a:rPr>
              <a:t>ipython</a:t>
            </a:r>
            <a:r>
              <a:rPr lang="en-US" dirty="0">
                <a:solidFill>
                  <a:srgbClr val="0070C0"/>
                </a:solidFill>
              </a:rPr>
              <a:t> --</a:t>
            </a:r>
            <a:r>
              <a:rPr lang="en-US" dirty="0" err="1">
                <a:solidFill>
                  <a:srgbClr val="0070C0"/>
                </a:solidFill>
              </a:rPr>
              <a:t>pylab</a:t>
            </a:r>
            <a:r>
              <a:rPr lang="en-US" dirty="0">
                <a:solidFill>
                  <a:srgbClr val="0070C0"/>
                </a:solidFill>
              </a:rPr>
              <a:t>'</a:t>
            </a:r>
          </a:p>
          <a:p>
            <a:r>
              <a:rPr lang="en-US" dirty="0">
                <a:solidFill>
                  <a:srgbClr val="0070C0"/>
                </a:solidFill>
              </a:rPr>
              <a:t>NOTE: if you are using VS Code it will not show hidden files like .</a:t>
            </a:r>
            <a:r>
              <a:rPr lang="en-US" dirty="0" err="1">
                <a:solidFill>
                  <a:srgbClr val="0070C0"/>
                </a:solidFill>
              </a:rPr>
              <a:t>bash_profile</a:t>
            </a:r>
            <a:r>
              <a:rPr lang="en-US" dirty="0">
                <a:solidFill>
                  <a:srgbClr val="0070C0"/>
                </a:solidFill>
              </a:rPr>
              <a:t> when you are looking for things in a folder.  To get them to show you type "SHIFT+COMMAND+." (all three at once).  This is on a mac – maybe different on a </a:t>
            </a:r>
            <a:r>
              <a:rPr lang="en-US">
                <a:solidFill>
                  <a:srgbClr val="0070C0"/>
                </a:solidFill>
              </a:rPr>
              <a:t>Windows machine.</a:t>
            </a:r>
            <a:endParaRPr lang="en-US" dirty="0">
              <a:solidFill>
                <a:srgbClr val="0070C0"/>
              </a:solidFill>
            </a:endParaRPr>
          </a:p>
          <a:p>
            <a:r>
              <a:rPr lang="en-US" dirty="0">
                <a:solidFill>
                  <a:srgbClr val="0070C0"/>
                </a:solidFill>
              </a:rPr>
              <a:t>NOTE: the spaces are important, in particular no spaces around the "="</a:t>
            </a:r>
          </a:p>
          <a:p>
            <a:r>
              <a:rPr lang="en-US" dirty="0">
                <a:solidFill>
                  <a:srgbClr val="0070C0"/>
                </a:solidFill>
              </a:rPr>
              <a:t>You can add comment lines by starting them with "# "</a:t>
            </a:r>
          </a:p>
          <a:p>
            <a:r>
              <a:rPr lang="en-US" dirty="0">
                <a:solidFill>
                  <a:srgbClr val="0070C0"/>
                </a:solidFill>
              </a:rPr>
              <a:t>After you save the edited file, go to your terminal window in ~ and type "</a:t>
            </a:r>
            <a:r>
              <a:rPr lang="en-US" dirty="0" err="1">
                <a:solidFill>
                  <a:srgbClr val="0070C0"/>
                </a:solidFill>
              </a:rPr>
              <a:t>ipy</a:t>
            </a:r>
            <a:r>
              <a:rPr lang="en-US" dirty="0">
                <a:solidFill>
                  <a:srgbClr val="0070C0"/>
                </a:solidFill>
              </a:rPr>
              <a:t>"</a:t>
            </a:r>
          </a:p>
          <a:p>
            <a:r>
              <a:rPr lang="en-US" dirty="0">
                <a:solidFill>
                  <a:srgbClr val="0070C0"/>
                </a:solidFill>
              </a:rPr>
              <a:t>It should tell you "command not found"</a:t>
            </a:r>
          </a:p>
          <a:p>
            <a:r>
              <a:rPr lang="en-US" dirty="0">
                <a:solidFill>
                  <a:srgbClr val="0070C0"/>
                </a:solidFill>
              </a:rPr>
              <a:t>Now type "source .</a:t>
            </a:r>
            <a:r>
              <a:rPr lang="en-US" dirty="0" err="1">
                <a:solidFill>
                  <a:srgbClr val="0070C0"/>
                </a:solidFill>
              </a:rPr>
              <a:t>bash_profile</a:t>
            </a:r>
            <a:r>
              <a:rPr lang="en-US" dirty="0">
                <a:solidFill>
                  <a:srgbClr val="0070C0"/>
                </a:solidFill>
              </a:rPr>
              <a:t>" which basically re-runs the commands in that file. Now when you type "</a:t>
            </a:r>
            <a:r>
              <a:rPr lang="en-US" dirty="0" err="1">
                <a:solidFill>
                  <a:srgbClr val="0070C0"/>
                </a:solidFill>
              </a:rPr>
              <a:t>ipy</a:t>
            </a:r>
            <a:r>
              <a:rPr lang="en-US" dirty="0">
                <a:solidFill>
                  <a:srgbClr val="0070C0"/>
                </a:solidFill>
              </a:rPr>
              <a:t>" it should launch the </a:t>
            </a:r>
            <a:r>
              <a:rPr lang="en-US" dirty="0" err="1">
                <a:solidFill>
                  <a:srgbClr val="0070C0"/>
                </a:solidFill>
              </a:rPr>
              <a:t>ipython</a:t>
            </a:r>
            <a:r>
              <a:rPr lang="en-US" dirty="0">
                <a:solidFill>
                  <a:srgbClr val="0070C0"/>
                </a:solidFill>
              </a:rPr>
              <a:t> command line environment.</a:t>
            </a:r>
          </a:p>
          <a:p>
            <a:r>
              <a:rPr lang="en-US" dirty="0"/>
              <a:t>You can do this for any common shell command.  I use it a lot for getting to directories or remote machines I use commonly, for example I have:</a:t>
            </a:r>
          </a:p>
          <a:p>
            <a:r>
              <a:rPr lang="en-US" dirty="0"/>
              <a:t>alias </a:t>
            </a:r>
            <a:r>
              <a:rPr lang="en-US" dirty="0" err="1"/>
              <a:t>cdpm</a:t>
            </a:r>
            <a:r>
              <a:rPr lang="en-US" dirty="0"/>
              <a:t>='cd $HOME/Documents'</a:t>
            </a:r>
          </a:p>
          <a:p>
            <a:r>
              <a:rPr lang="en-US" dirty="0"/>
              <a:t>alias </a:t>
            </a:r>
            <a:r>
              <a:rPr lang="en-US" dirty="0" err="1"/>
              <a:t>fjo</a:t>
            </a:r>
            <a:r>
              <a:rPr lang="en-US" dirty="0"/>
              <a:t>='</a:t>
            </a:r>
            <a:r>
              <a:rPr lang="en-US" dirty="0" err="1"/>
              <a:t>ssh</a:t>
            </a:r>
            <a:r>
              <a:rPr lang="en-US" dirty="0"/>
              <a:t> </a:t>
            </a:r>
            <a:r>
              <a:rPr lang="en-US" dirty="0" err="1"/>
              <a:t>parker@fjord.ocean.washington.edu</a:t>
            </a:r>
            <a:r>
              <a:rPr lang="en-US" dirty="0"/>
              <a:t>'</a:t>
            </a:r>
          </a:p>
          <a:p>
            <a:endParaRPr lang="en-US" dirty="0"/>
          </a:p>
        </p:txBody>
      </p:sp>
    </p:spTree>
    <p:extLst>
      <p:ext uri="{BB962C8B-B14F-4D97-AF65-F5344CB8AC3E}">
        <p14:creationId xmlns:p14="http://schemas.microsoft.com/office/powerpoint/2010/main" val="122402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7FBF-DA60-834C-AD43-0FE46EE851B7}"/>
              </a:ext>
            </a:extLst>
          </p:cNvPr>
          <p:cNvSpPr>
            <a:spLocks noGrp="1"/>
          </p:cNvSpPr>
          <p:nvPr>
            <p:ph type="title"/>
          </p:nvPr>
        </p:nvSpPr>
        <p:spPr/>
        <p:txBody>
          <a:bodyPr/>
          <a:lstStyle/>
          <a:p>
            <a:r>
              <a:rPr lang="en-US" dirty="0"/>
              <a:t>Environment variables, env</a:t>
            </a:r>
          </a:p>
        </p:txBody>
      </p:sp>
      <p:sp>
        <p:nvSpPr>
          <p:cNvPr id="3" name="Content Placeholder 2">
            <a:extLst>
              <a:ext uri="{FF2B5EF4-FFF2-40B4-BE49-F238E27FC236}">
                <a16:creationId xmlns:a16="http://schemas.microsoft.com/office/drawing/2014/main" id="{9C6B3968-247A-894E-830D-52F9E028B848}"/>
              </a:ext>
            </a:extLst>
          </p:cNvPr>
          <p:cNvSpPr>
            <a:spLocks noGrp="1"/>
          </p:cNvSpPr>
          <p:nvPr>
            <p:ph idx="1"/>
          </p:nvPr>
        </p:nvSpPr>
        <p:spPr>
          <a:xfrm>
            <a:off x="838200" y="1555531"/>
            <a:ext cx="10515600" cy="4621432"/>
          </a:xfrm>
        </p:spPr>
        <p:txBody>
          <a:bodyPr>
            <a:normAutofit fontScale="77500" lnSpcReduction="20000"/>
          </a:bodyPr>
          <a:lstStyle/>
          <a:p>
            <a:r>
              <a:rPr lang="en-US" dirty="0"/>
              <a:t>You may have noticed the $HOME in the "</a:t>
            </a:r>
            <a:r>
              <a:rPr lang="en-US" dirty="0" err="1"/>
              <a:t>cdpm</a:t>
            </a:r>
            <a:r>
              <a:rPr lang="en-US" dirty="0"/>
              <a:t>" alias on the last page.  That is an environment variable that is the path to your home directory (~ is shorthand for the same place).</a:t>
            </a:r>
          </a:p>
          <a:p>
            <a:r>
              <a:rPr lang="en-US" dirty="0"/>
              <a:t>You can see what that path is by typing “echo $HOME” or by doing “cd ~” or “cd $HOME” followed by “</a:t>
            </a:r>
            <a:r>
              <a:rPr lang="en-US" dirty="0" err="1"/>
              <a:t>pwd</a:t>
            </a:r>
            <a:r>
              <a:rPr lang="en-US" dirty="0"/>
              <a:t>”.</a:t>
            </a:r>
          </a:p>
          <a:p>
            <a:r>
              <a:rPr lang="en-US" dirty="0"/>
              <a:t>You can see all the defined environment variables by typing “</a:t>
            </a:r>
            <a:r>
              <a:rPr lang="en-US" dirty="0">
                <a:solidFill>
                  <a:srgbClr val="0070C0"/>
                </a:solidFill>
              </a:rPr>
              <a:t>env</a:t>
            </a:r>
            <a:r>
              <a:rPr lang="en-US" dirty="0"/>
              <a:t>” (try it)</a:t>
            </a:r>
          </a:p>
          <a:p>
            <a:r>
              <a:rPr lang="en-US" dirty="0"/>
              <a:t>You’ll notice that the names in the listing don’t have the “$”, e.g. in mine it has the entry: “USER=pm7”</a:t>
            </a:r>
          </a:p>
          <a:p>
            <a:r>
              <a:rPr lang="en-US" dirty="0"/>
              <a:t>You can make your own variables with commands like:</a:t>
            </a:r>
          </a:p>
          <a:p>
            <a:r>
              <a:rPr lang="en-US" dirty="0"/>
              <a:t>“</a:t>
            </a:r>
            <a:r>
              <a:rPr lang="en-US" dirty="0">
                <a:solidFill>
                  <a:srgbClr val="0070C0"/>
                </a:solidFill>
              </a:rPr>
              <a:t>junk=77</a:t>
            </a:r>
            <a:r>
              <a:rPr lang="en-US" dirty="0"/>
              <a:t>” (note no spaces, and no need for upper case)</a:t>
            </a:r>
          </a:p>
          <a:p>
            <a:r>
              <a:rPr lang="en-US" dirty="0"/>
              <a:t>then typing “</a:t>
            </a:r>
            <a:r>
              <a:rPr lang="en-US" dirty="0">
                <a:solidFill>
                  <a:srgbClr val="0070C0"/>
                </a:solidFill>
              </a:rPr>
              <a:t>echo $junk</a:t>
            </a:r>
            <a:r>
              <a:rPr lang="en-US" dirty="0"/>
              <a:t>” returns 77</a:t>
            </a:r>
          </a:p>
          <a:p>
            <a:r>
              <a:rPr lang="en-US" dirty="0"/>
              <a:t>$junk will be gone the next time you open the command window (</a:t>
            </a:r>
            <a:r>
              <a:rPr lang="en-US" dirty="0">
                <a:solidFill>
                  <a:srgbClr val="0070C0"/>
                </a:solidFill>
              </a:rPr>
              <a:t>test this yourself</a:t>
            </a:r>
            <a:r>
              <a:rPr lang="en-US" dirty="0"/>
              <a:t>).</a:t>
            </a:r>
          </a:p>
          <a:p>
            <a:endParaRPr lang="en-US" dirty="0"/>
          </a:p>
        </p:txBody>
      </p:sp>
    </p:spTree>
    <p:extLst>
      <p:ext uri="{BB962C8B-B14F-4D97-AF65-F5344CB8AC3E}">
        <p14:creationId xmlns:p14="http://schemas.microsoft.com/office/powerpoint/2010/main" val="2418667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E370-CEEF-6F4D-A79D-BAE01E09641C}"/>
              </a:ext>
            </a:extLst>
          </p:cNvPr>
          <p:cNvSpPr>
            <a:spLocks noGrp="1"/>
          </p:cNvSpPr>
          <p:nvPr>
            <p:ph type="title"/>
          </p:nvPr>
        </p:nvSpPr>
        <p:spPr/>
        <p:txBody>
          <a:bodyPr/>
          <a:lstStyle/>
          <a:p>
            <a:r>
              <a:rPr lang="en-US" dirty="0"/>
              <a:t>Environment variables cont.</a:t>
            </a:r>
          </a:p>
        </p:txBody>
      </p:sp>
      <p:sp>
        <p:nvSpPr>
          <p:cNvPr id="3" name="Content Placeholder 2">
            <a:extLst>
              <a:ext uri="{FF2B5EF4-FFF2-40B4-BE49-F238E27FC236}">
                <a16:creationId xmlns:a16="http://schemas.microsoft.com/office/drawing/2014/main" id="{5E4F6816-CE77-1C44-871B-6EA13DA68F11}"/>
              </a:ext>
            </a:extLst>
          </p:cNvPr>
          <p:cNvSpPr>
            <a:spLocks noGrp="1"/>
          </p:cNvSpPr>
          <p:nvPr>
            <p:ph idx="1"/>
          </p:nvPr>
        </p:nvSpPr>
        <p:spPr>
          <a:xfrm>
            <a:off x="838200" y="1555531"/>
            <a:ext cx="10515600" cy="4621432"/>
          </a:xfrm>
        </p:spPr>
        <p:txBody>
          <a:bodyPr>
            <a:normAutofit lnSpcReduction="10000"/>
          </a:bodyPr>
          <a:lstStyle/>
          <a:p>
            <a:r>
              <a:rPr lang="en-US" dirty="0"/>
              <a:t>To summarize: you can define a variable in bash with a command like "name=value" and then you access it using $name.</a:t>
            </a:r>
          </a:p>
          <a:p>
            <a:r>
              <a:rPr lang="en-US" dirty="0"/>
              <a:t>I use such things to simplify commands in my .</a:t>
            </a:r>
            <a:r>
              <a:rPr lang="en-US" dirty="0" err="1"/>
              <a:t>bash_profile</a:t>
            </a:r>
            <a:r>
              <a:rPr lang="en-US" dirty="0"/>
              <a:t>:</a:t>
            </a:r>
          </a:p>
          <a:p>
            <a:endParaRPr lang="en-US" dirty="0"/>
          </a:p>
          <a:p>
            <a:pPr marL="0" indent="0">
              <a:buNone/>
            </a:pPr>
            <a:r>
              <a:rPr lang="en-US" dirty="0"/>
              <a:t># navigation</a:t>
            </a:r>
          </a:p>
          <a:p>
            <a:pPr marL="0" indent="0">
              <a:buNone/>
            </a:pPr>
            <a:r>
              <a:rPr lang="en-US" dirty="0" err="1"/>
              <a:t>LOp</a:t>
            </a:r>
            <a:r>
              <a:rPr lang="en-US" dirty="0"/>
              <a:t>=$HOME'/Documents'</a:t>
            </a:r>
          </a:p>
          <a:p>
            <a:pPr marL="0" indent="0">
              <a:buNone/>
            </a:pPr>
            <a:r>
              <a:rPr lang="en-US" dirty="0"/>
              <a:t>alias </a:t>
            </a:r>
            <a:r>
              <a:rPr lang="en-US" dirty="0" err="1"/>
              <a:t>cdlo</a:t>
            </a:r>
            <a:r>
              <a:rPr lang="en-US" dirty="0"/>
              <a:t>='cd $</a:t>
            </a:r>
            <a:r>
              <a:rPr lang="en-US" dirty="0" err="1"/>
              <a:t>LOp</a:t>
            </a:r>
            <a:r>
              <a:rPr lang="en-US" dirty="0"/>
              <a:t>/LiveOcean'</a:t>
            </a:r>
          </a:p>
          <a:p>
            <a:pPr marL="0" indent="0">
              <a:buNone/>
            </a:pPr>
            <a:r>
              <a:rPr lang="en-US" dirty="0"/>
              <a:t>alias </a:t>
            </a:r>
            <a:r>
              <a:rPr lang="en-US" dirty="0" err="1"/>
              <a:t>cdloo</a:t>
            </a:r>
            <a:r>
              <a:rPr lang="en-US" dirty="0"/>
              <a:t>='cd $</a:t>
            </a:r>
            <a:r>
              <a:rPr lang="en-US" dirty="0" err="1"/>
              <a:t>LOp</a:t>
            </a:r>
            <a:r>
              <a:rPr lang="en-US" dirty="0"/>
              <a:t>/</a:t>
            </a:r>
            <a:r>
              <a:rPr lang="en-US" dirty="0" err="1"/>
              <a:t>LiveOcean_output</a:t>
            </a:r>
            <a:r>
              <a:rPr lang="en-US" dirty="0"/>
              <a:t>'</a:t>
            </a:r>
          </a:p>
        </p:txBody>
      </p:sp>
    </p:spTree>
    <p:extLst>
      <p:ext uri="{BB962C8B-B14F-4D97-AF65-F5344CB8AC3E}">
        <p14:creationId xmlns:p14="http://schemas.microsoft.com/office/powerpoint/2010/main" val="1266378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urier" id="{BAC9E602-F76D-6A49-8219-B83A834E19F6}" vid="{3CD768D5-8F76-9D46-A833-3638A7285747}"/>
    </a:ext>
  </a:extLst>
</a:theme>
</file>

<file path=docProps/app.xml><?xml version="1.0" encoding="utf-8"?>
<Properties xmlns="http://schemas.openxmlformats.org/officeDocument/2006/extended-properties" xmlns:vt="http://schemas.openxmlformats.org/officeDocument/2006/docPropsVTypes">
  <Template/>
  <TotalTime>279</TotalTime>
  <Words>1911</Words>
  <Application>Microsoft Macintosh PowerPoint</Application>
  <PresentationFormat>Widescreen</PresentationFormat>
  <Paragraphs>114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Courier</vt:lpstr>
      <vt:lpstr>Office Theme</vt:lpstr>
      <vt:lpstr>Linux Notes 1</vt:lpstr>
      <vt:lpstr>Basic commands</vt:lpstr>
      <vt:lpstr>ls</vt:lpstr>
      <vt:lpstr>ls</vt:lpstr>
      <vt:lpstr>Directory and file names, cd</vt:lpstr>
      <vt:lpstr>Environment, cp</vt:lpstr>
      <vt:lpstr>Make an alias, source</vt:lpstr>
      <vt:lpstr>Environment variables, env</vt:lpstr>
      <vt:lpstr>Environment variables cont.</vt:lpstr>
      <vt:lpstr>cat, mkdir, mv, rm</vt:lpstr>
      <vt:lpstr>mv, man</vt:lpstr>
      <vt:lpstr>Text files and suffixes, &gt;</vt:lpstr>
      <vt:lpstr>history</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Notes 1</dc:title>
  <dc:creator>Parker MacCready</dc:creator>
  <cp:lastModifiedBy>Parker MacCready</cp:lastModifiedBy>
  <cp:revision>40</cp:revision>
  <dcterms:created xsi:type="dcterms:W3CDTF">2020-04-03T16:37:33Z</dcterms:created>
  <dcterms:modified xsi:type="dcterms:W3CDTF">2020-09-10T23:47:27Z</dcterms:modified>
</cp:coreProperties>
</file>