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593F-72EF-E248-95E6-16A43883C9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C70526E-CF5A-FC48-9AE4-DAB1EB7F855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4367B5-CC01-B64C-AABE-5996BE5608A7}"/>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5" name="Footer Placeholder 4">
            <a:extLst>
              <a:ext uri="{FF2B5EF4-FFF2-40B4-BE49-F238E27FC236}">
                <a16:creationId xmlns:a16="http://schemas.microsoft.com/office/drawing/2014/main" id="{17C3F92B-C274-6E48-A085-1D3D85FE68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D55B96-F06C-ED4B-997D-5F8FD5AE242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4672690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A8D65-32EE-7849-9906-D3D51F1E2F2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5B9FCA-3AB2-C143-B801-3978AD048A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E23C35-E7BF-FB42-9159-7E2C8B9A8A2D}"/>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5" name="Footer Placeholder 4">
            <a:extLst>
              <a:ext uri="{FF2B5EF4-FFF2-40B4-BE49-F238E27FC236}">
                <a16:creationId xmlns:a16="http://schemas.microsoft.com/office/drawing/2014/main" id="{79D50B91-450F-A645-BC8C-F086589185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E0D30-989A-A44E-B376-B69EC52B720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5214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9CF1C13-5FC9-EA4D-B128-88BD973AC4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5C45BA-CDC8-0E49-83BF-56E709F2D5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D4410F-2867-574F-B57F-0FB80AB17B85}"/>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5" name="Footer Placeholder 4">
            <a:extLst>
              <a:ext uri="{FF2B5EF4-FFF2-40B4-BE49-F238E27FC236}">
                <a16:creationId xmlns:a16="http://schemas.microsoft.com/office/drawing/2014/main" id="{F89D72FA-8A11-9749-9171-C324DDFCBA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F7AB65-1498-D449-BC0D-36EC9B637454}"/>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4594222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74C58-2C92-D649-A86C-0E1381059F74}"/>
              </a:ext>
            </a:extLst>
          </p:cNvPr>
          <p:cNvSpPr>
            <a:spLocks noGrp="1"/>
          </p:cNvSpPr>
          <p:nvPr>
            <p:ph type="title"/>
          </p:nvPr>
        </p:nvSpPr>
        <p:spPr/>
        <p:txBody>
          <a:bodyPr/>
          <a:lstStyle>
            <a:lvl1pPr>
              <a:defRPr>
                <a:latin typeface="Courier"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06FF49FF-78C2-E54F-9094-B10920CE495A}"/>
              </a:ext>
            </a:extLst>
          </p:cNvPr>
          <p:cNvSpPr>
            <a:spLocks noGrp="1"/>
          </p:cNvSpPr>
          <p:nvPr>
            <p:ph idx="1"/>
          </p:nvPr>
        </p:nvSpPr>
        <p:spPr/>
        <p:txBody>
          <a:bodyPr/>
          <a:lstStyle>
            <a:lvl1pPr>
              <a:defRPr>
                <a:latin typeface="Courier" pitchFamily="2" charset="0"/>
              </a:defRPr>
            </a:lvl1pPr>
            <a:lvl2pPr>
              <a:defRPr>
                <a:latin typeface="Courier" pitchFamily="2" charset="0"/>
              </a:defRPr>
            </a:lvl2pPr>
            <a:lvl3pPr>
              <a:defRPr>
                <a:latin typeface="Courier" pitchFamily="2" charset="0"/>
              </a:defRPr>
            </a:lvl3pPr>
            <a:lvl4pPr>
              <a:defRPr>
                <a:latin typeface="Courier" pitchFamily="2" charset="0"/>
              </a:defRPr>
            </a:lvl4pPr>
            <a:lvl5pPr>
              <a:defRPr>
                <a:latin typeface="Courier" pitchFamily="2"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10356-5405-8042-9FDC-22BEE20AE729}"/>
              </a:ext>
            </a:extLst>
          </p:cNvPr>
          <p:cNvSpPr>
            <a:spLocks noGrp="1"/>
          </p:cNvSpPr>
          <p:nvPr>
            <p:ph type="dt" sz="half" idx="10"/>
          </p:nvPr>
        </p:nvSpPr>
        <p:spPr/>
        <p:txBody>
          <a:bodyPr/>
          <a:lstStyle>
            <a:lvl1pPr>
              <a:defRPr>
                <a:latin typeface="Courier" pitchFamily="2" charset="0"/>
              </a:defRPr>
            </a:lvl1pPr>
          </a:lstStyle>
          <a:p>
            <a:fld id="{F89CE734-E805-994F-8199-ED0E195D3D2B}" type="datetimeFigureOut">
              <a:rPr lang="en-US" smtClean="0"/>
              <a:pPr/>
              <a:t>9/10/20</a:t>
            </a:fld>
            <a:endParaRPr lang="en-US"/>
          </a:p>
        </p:txBody>
      </p:sp>
      <p:sp>
        <p:nvSpPr>
          <p:cNvPr id="5" name="Footer Placeholder 4">
            <a:extLst>
              <a:ext uri="{FF2B5EF4-FFF2-40B4-BE49-F238E27FC236}">
                <a16:creationId xmlns:a16="http://schemas.microsoft.com/office/drawing/2014/main" id="{DF114985-C881-CE4E-BF63-EC36F61DDEF0}"/>
              </a:ext>
            </a:extLst>
          </p:cNvPr>
          <p:cNvSpPr>
            <a:spLocks noGrp="1"/>
          </p:cNvSpPr>
          <p:nvPr>
            <p:ph type="ftr" sz="quarter" idx="11"/>
          </p:nvPr>
        </p:nvSpPr>
        <p:spPr/>
        <p:txBody>
          <a:bodyPr/>
          <a:lstStyle>
            <a:lvl1pPr>
              <a:defRPr>
                <a:latin typeface="Courier" pitchFamily="2" charset="0"/>
              </a:defRPr>
            </a:lvl1pPr>
          </a:lstStyle>
          <a:p>
            <a:endParaRPr lang="en-US"/>
          </a:p>
        </p:txBody>
      </p:sp>
      <p:sp>
        <p:nvSpPr>
          <p:cNvPr id="6" name="Slide Number Placeholder 5">
            <a:extLst>
              <a:ext uri="{FF2B5EF4-FFF2-40B4-BE49-F238E27FC236}">
                <a16:creationId xmlns:a16="http://schemas.microsoft.com/office/drawing/2014/main" id="{086E1169-17B1-FB4A-99D7-5415EABFCC05}"/>
              </a:ext>
            </a:extLst>
          </p:cNvPr>
          <p:cNvSpPr>
            <a:spLocks noGrp="1"/>
          </p:cNvSpPr>
          <p:nvPr>
            <p:ph type="sldNum" sz="quarter" idx="12"/>
          </p:nvPr>
        </p:nvSpPr>
        <p:spPr/>
        <p:txBody>
          <a:bodyPr/>
          <a:lstStyle>
            <a:lvl1pPr>
              <a:defRPr>
                <a:latin typeface="Courier" pitchFamily="2" charset="0"/>
              </a:defRPr>
            </a:lvl1pPr>
          </a:lstStyle>
          <a:p>
            <a:fld id="{4784FD2A-19A9-F849-B5A8-A8B80EC1A68A}" type="slidenum">
              <a:rPr lang="en-US" smtClean="0"/>
              <a:pPr/>
              <a:t>‹#›</a:t>
            </a:fld>
            <a:endParaRPr lang="en-US"/>
          </a:p>
        </p:txBody>
      </p:sp>
    </p:spTree>
    <p:extLst>
      <p:ext uri="{BB962C8B-B14F-4D97-AF65-F5344CB8AC3E}">
        <p14:creationId xmlns:p14="http://schemas.microsoft.com/office/powerpoint/2010/main" val="742963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18929-729A-9C4E-B952-2AB4069187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1D53926-B405-644C-97EE-E76CB4CFE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1C4592-33F5-064C-8391-4E068620E2F5}"/>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5" name="Footer Placeholder 4">
            <a:extLst>
              <a:ext uri="{FF2B5EF4-FFF2-40B4-BE49-F238E27FC236}">
                <a16:creationId xmlns:a16="http://schemas.microsoft.com/office/drawing/2014/main" id="{10783ED9-9F15-CE4D-A848-61DB0ED801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4F8391-0CAD-9248-BBF7-57B22324554A}"/>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2920667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E294-4CF7-BE48-A4A0-C4C07492D4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3637E6-44BF-BE41-9020-51438B4D37B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A5DC69D-3FF6-2042-9B7F-44867E2919B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8EA68ED-B49D-6E4F-AF6A-7496F4BB2E91}"/>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6" name="Footer Placeholder 5">
            <a:extLst>
              <a:ext uri="{FF2B5EF4-FFF2-40B4-BE49-F238E27FC236}">
                <a16:creationId xmlns:a16="http://schemas.microsoft.com/office/drawing/2014/main" id="{C1D1FE9B-AC0D-2849-93C2-DEE130CB29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F8ED1-A4C0-B847-9BC4-19D2E8D6A356}"/>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678684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A70D2-A097-934E-AD7F-41D412944FD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7217F0-9FB3-3C4C-AE04-A8FEDF977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4B2808-DF83-864B-94F0-5E1016B4AD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06B210-227D-7B44-A2DE-AAD25CDE5EF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238575B-8E51-5C44-B762-3FABBD350D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3504517-7F39-7545-99C6-87E514A42502}"/>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8" name="Footer Placeholder 7">
            <a:extLst>
              <a:ext uri="{FF2B5EF4-FFF2-40B4-BE49-F238E27FC236}">
                <a16:creationId xmlns:a16="http://schemas.microsoft.com/office/drawing/2014/main" id="{3DBEDEED-AD3B-5D48-87E0-A788F6A7FA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C19B7A-1993-424B-978A-0A6C26D3C337}"/>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3931542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59E4B-0F58-8D41-BC9D-C9256FF5D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F8611DF-7BA3-144E-9F82-2D64EF0A4C19}"/>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4" name="Footer Placeholder 3">
            <a:extLst>
              <a:ext uri="{FF2B5EF4-FFF2-40B4-BE49-F238E27FC236}">
                <a16:creationId xmlns:a16="http://schemas.microsoft.com/office/drawing/2014/main" id="{1C59D003-C7A8-7C47-B88C-676FE554FF8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3BFC08-CF2D-1C48-8B8E-5B68D1567D9C}"/>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33614259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A35265-43E7-AC4C-8BB1-3CB2EB4355D5}"/>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3" name="Footer Placeholder 2">
            <a:extLst>
              <a:ext uri="{FF2B5EF4-FFF2-40B4-BE49-F238E27FC236}">
                <a16:creationId xmlns:a16="http://schemas.microsoft.com/office/drawing/2014/main" id="{CB8216BB-2D36-BE4D-A4A0-2526495270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E56F05-F742-B14B-A288-0F2B536037E8}"/>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2549542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9C583-D6BC-F040-BC25-F225DE286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0F121-E707-4144-A6EA-4005251B78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270517-3E9E-9841-B405-DF920BE5C0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CCE05-85D3-1342-BBDE-485D0563B736}"/>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6" name="Footer Placeholder 5">
            <a:extLst>
              <a:ext uri="{FF2B5EF4-FFF2-40B4-BE49-F238E27FC236}">
                <a16:creationId xmlns:a16="http://schemas.microsoft.com/office/drawing/2014/main" id="{639B2650-4580-B046-B801-5FCE570BA2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52520A-85B9-A94A-8424-9DE9E31B06B2}"/>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43362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31B8B-4EEA-F743-BFC3-EC6E96A2C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41DC96-7B6E-AF40-B21D-9F612FF3E9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918154D-10CC-C249-9167-5321267A28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83FCC5-B051-7D44-8611-366ECD269DE5}"/>
              </a:ext>
            </a:extLst>
          </p:cNvPr>
          <p:cNvSpPr>
            <a:spLocks noGrp="1"/>
          </p:cNvSpPr>
          <p:nvPr>
            <p:ph type="dt" sz="half" idx="10"/>
          </p:nvPr>
        </p:nvSpPr>
        <p:spPr/>
        <p:txBody>
          <a:bodyPr/>
          <a:lstStyle/>
          <a:p>
            <a:fld id="{F89CE734-E805-994F-8199-ED0E195D3D2B}" type="datetimeFigureOut">
              <a:rPr lang="en-US" smtClean="0"/>
              <a:t>9/10/20</a:t>
            </a:fld>
            <a:endParaRPr lang="en-US"/>
          </a:p>
        </p:txBody>
      </p:sp>
      <p:sp>
        <p:nvSpPr>
          <p:cNvPr id="6" name="Footer Placeholder 5">
            <a:extLst>
              <a:ext uri="{FF2B5EF4-FFF2-40B4-BE49-F238E27FC236}">
                <a16:creationId xmlns:a16="http://schemas.microsoft.com/office/drawing/2014/main" id="{1641B35A-8DBB-8F4B-929B-692A9CCBE7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BEBF64-316E-374E-80B9-E4D0CA349E47}"/>
              </a:ext>
            </a:extLst>
          </p:cNvPr>
          <p:cNvSpPr>
            <a:spLocks noGrp="1"/>
          </p:cNvSpPr>
          <p:nvPr>
            <p:ph type="sldNum" sz="quarter" idx="12"/>
          </p:nvPr>
        </p:nvSpPr>
        <p:spPr/>
        <p:txBody>
          <a:bodyPr/>
          <a:lstStyle/>
          <a:p>
            <a:fld id="{4784FD2A-19A9-F849-B5A8-A8B80EC1A68A}" type="slidenum">
              <a:rPr lang="en-US" smtClean="0"/>
              <a:t>‹#›</a:t>
            </a:fld>
            <a:endParaRPr lang="en-US"/>
          </a:p>
        </p:txBody>
      </p:sp>
    </p:spTree>
    <p:extLst>
      <p:ext uri="{BB962C8B-B14F-4D97-AF65-F5344CB8AC3E}">
        <p14:creationId xmlns:p14="http://schemas.microsoft.com/office/powerpoint/2010/main" val="10398269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23282A-C14B-5F4A-A4BB-B8A79796A7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6A1023E-B4ED-414D-9272-DBD5BED013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9F1FE5-4E86-EB47-AB16-140AC7816BB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Courier" pitchFamily="2" charset="0"/>
              </a:defRPr>
            </a:lvl1pPr>
          </a:lstStyle>
          <a:p>
            <a:fld id="{F89CE734-E805-994F-8199-ED0E195D3D2B}" type="datetimeFigureOut">
              <a:rPr lang="en-US" smtClean="0"/>
              <a:pPr/>
              <a:t>9/10/20</a:t>
            </a:fld>
            <a:endParaRPr lang="en-US"/>
          </a:p>
        </p:txBody>
      </p:sp>
      <p:sp>
        <p:nvSpPr>
          <p:cNvPr id="5" name="Footer Placeholder 4">
            <a:extLst>
              <a:ext uri="{FF2B5EF4-FFF2-40B4-BE49-F238E27FC236}">
                <a16:creationId xmlns:a16="http://schemas.microsoft.com/office/drawing/2014/main" id="{2551764A-E3AA-CD4A-8FF6-9285DE8083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Courier" pitchFamily="2" charset="0"/>
              </a:defRPr>
            </a:lvl1pPr>
          </a:lstStyle>
          <a:p>
            <a:endParaRPr lang="en-US"/>
          </a:p>
        </p:txBody>
      </p:sp>
      <p:sp>
        <p:nvSpPr>
          <p:cNvPr id="6" name="Slide Number Placeholder 5">
            <a:extLst>
              <a:ext uri="{FF2B5EF4-FFF2-40B4-BE49-F238E27FC236}">
                <a16:creationId xmlns:a16="http://schemas.microsoft.com/office/drawing/2014/main" id="{5A7CB64B-BC98-4B4E-9C03-78579AAD7E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Courier" pitchFamily="2" charset="0"/>
              </a:defRPr>
            </a:lvl1pPr>
          </a:lstStyle>
          <a:p>
            <a:fld id="{4784FD2A-19A9-F849-B5A8-A8B80EC1A68A}" type="slidenum">
              <a:rPr lang="en-US" smtClean="0"/>
              <a:pPr/>
              <a:t>‹#›</a:t>
            </a:fld>
            <a:endParaRPr lang="en-US"/>
          </a:p>
        </p:txBody>
      </p:sp>
    </p:spTree>
    <p:extLst>
      <p:ext uri="{BB962C8B-B14F-4D97-AF65-F5344CB8AC3E}">
        <p14:creationId xmlns:p14="http://schemas.microsoft.com/office/powerpoint/2010/main" val="4429985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Courier"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ourier"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ourier"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urier"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urier"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nu.org/software/bash/manual/" TargetMode="External"/><Relationship Id="rId2" Type="http://schemas.openxmlformats.org/officeDocument/2006/relationships/hyperlink" Target="https://devhints.io/bash"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CBD4-461B-8649-8DC6-7A495EF0F5AF}"/>
              </a:ext>
            </a:extLst>
          </p:cNvPr>
          <p:cNvSpPr>
            <a:spLocks noGrp="1"/>
          </p:cNvSpPr>
          <p:nvPr>
            <p:ph type="ctrTitle"/>
          </p:nvPr>
        </p:nvSpPr>
        <p:spPr/>
        <p:txBody>
          <a:bodyPr/>
          <a:lstStyle/>
          <a:p>
            <a:r>
              <a:rPr lang="en-US" dirty="0"/>
              <a:t>Linux 2</a:t>
            </a:r>
          </a:p>
        </p:txBody>
      </p:sp>
      <p:sp>
        <p:nvSpPr>
          <p:cNvPr id="3" name="Subtitle 2">
            <a:extLst>
              <a:ext uri="{FF2B5EF4-FFF2-40B4-BE49-F238E27FC236}">
                <a16:creationId xmlns:a16="http://schemas.microsoft.com/office/drawing/2014/main" id="{D3C088C1-4DAB-CB4C-8688-47A687961DBD}"/>
              </a:ext>
            </a:extLst>
          </p:cNvPr>
          <p:cNvSpPr>
            <a:spLocks noGrp="1"/>
          </p:cNvSpPr>
          <p:nvPr>
            <p:ph type="subTitle" idx="1"/>
          </p:nvPr>
        </p:nvSpPr>
        <p:spPr/>
        <p:txBody>
          <a:bodyPr/>
          <a:lstStyle/>
          <a:p>
            <a:r>
              <a:rPr lang="en-US" dirty="0"/>
              <a:t>More cool stuff</a:t>
            </a:r>
          </a:p>
        </p:txBody>
      </p:sp>
    </p:spTree>
    <p:extLst>
      <p:ext uri="{BB962C8B-B14F-4D97-AF65-F5344CB8AC3E}">
        <p14:creationId xmlns:p14="http://schemas.microsoft.com/office/powerpoint/2010/main" val="3846910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196BA-5436-CE4C-B304-CE489D693062}"/>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95A4012C-C2D6-A742-9CA3-7C636796E0CC}"/>
              </a:ext>
            </a:extLst>
          </p:cNvPr>
          <p:cNvSpPr>
            <a:spLocks noGrp="1"/>
          </p:cNvSpPr>
          <p:nvPr>
            <p:ph idx="1"/>
          </p:nvPr>
        </p:nvSpPr>
        <p:spPr/>
        <p:txBody>
          <a:bodyPr>
            <a:normAutofit fontScale="92500" lnSpcReduction="20000"/>
          </a:bodyPr>
          <a:lstStyle/>
          <a:p>
            <a:r>
              <a:rPr lang="en-US" dirty="0"/>
              <a:t>This is the coolest command ever.  When you start having larger piles of code, grep is your friend.</a:t>
            </a:r>
          </a:p>
          <a:p>
            <a:r>
              <a:rPr lang="en-US" dirty="0"/>
              <a:t>The cryptic name stands for "global regular expression print". You use it to scan quickly through any number of files and folders looking for a certain text string. This is really useful when, for example, you change the definition of one of your own functions and need to find everywhere you have used it.</a:t>
            </a:r>
          </a:p>
          <a:p>
            <a:r>
              <a:rPr lang="en-US" dirty="0"/>
              <a:t>More info: https://</a:t>
            </a:r>
            <a:r>
              <a:rPr lang="en-US" dirty="0" err="1"/>
              <a:t>www.digitalocean.com</a:t>
            </a:r>
            <a:r>
              <a:rPr lang="en-US" dirty="0"/>
              <a:t>/community/tutorials/using-grep-regular-expressions-to-search-for-text-patterns-in-linux#literal</a:t>
            </a:r>
          </a:p>
        </p:txBody>
      </p:sp>
    </p:spTree>
    <p:extLst>
      <p:ext uri="{BB962C8B-B14F-4D97-AF65-F5344CB8AC3E}">
        <p14:creationId xmlns:p14="http://schemas.microsoft.com/office/powerpoint/2010/main" val="134233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473AF-E6B2-404D-902C-AF3C6A3A2FE6}"/>
              </a:ext>
            </a:extLst>
          </p:cNvPr>
          <p:cNvSpPr>
            <a:spLocks noGrp="1"/>
          </p:cNvSpPr>
          <p:nvPr>
            <p:ph type="title"/>
          </p:nvPr>
        </p:nvSpPr>
        <p:spPr/>
        <p:txBody>
          <a:bodyPr/>
          <a:lstStyle/>
          <a:p>
            <a:r>
              <a:rPr lang="en-US" dirty="0"/>
              <a:t>grep, cont.</a:t>
            </a:r>
          </a:p>
        </p:txBody>
      </p:sp>
      <p:sp>
        <p:nvSpPr>
          <p:cNvPr id="3" name="Content Placeholder 2">
            <a:extLst>
              <a:ext uri="{FF2B5EF4-FFF2-40B4-BE49-F238E27FC236}">
                <a16:creationId xmlns:a16="http://schemas.microsoft.com/office/drawing/2014/main" id="{39558B65-DC42-DC41-846D-F044F4934FF5}"/>
              </a:ext>
            </a:extLst>
          </p:cNvPr>
          <p:cNvSpPr>
            <a:spLocks noGrp="1"/>
          </p:cNvSpPr>
          <p:nvPr>
            <p:ph idx="1"/>
          </p:nvPr>
        </p:nvSpPr>
        <p:spPr/>
        <p:txBody>
          <a:bodyPr>
            <a:normAutofit fontScale="92500"/>
          </a:bodyPr>
          <a:lstStyle/>
          <a:p>
            <a:r>
              <a:rPr lang="en-US" dirty="0"/>
              <a:t>This is all done from the </a:t>
            </a:r>
            <a:r>
              <a:rPr lang="en-US" dirty="0" err="1"/>
              <a:t>linux</a:t>
            </a:r>
            <a:r>
              <a:rPr lang="en-US" dirty="0"/>
              <a:t> command line.</a:t>
            </a:r>
          </a:p>
          <a:p>
            <a:r>
              <a:rPr lang="en-US" dirty="0"/>
              <a:t>The general usage is:</a:t>
            </a:r>
          </a:p>
          <a:p>
            <a:r>
              <a:rPr lang="en-US" sz="2000" dirty="0"/>
              <a:t>grep [string you are looking for] [file(s) to look in]</a:t>
            </a:r>
          </a:p>
          <a:p>
            <a:r>
              <a:rPr lang="en-US" dirty="0"/>
              <a:t>Here is an example of looking for the string "</a:t>
            </a:r>
            <a:r>
              <a:rPr lang="en-US" dirty="0" err="1"/>
              <a:t>interp</a:t>
            </a:r>
            <a:r>
              <a:rPr lang="en-US" dirty="0"/>
              <a:t>_" in all the python code in a folder:</a:t>
            </a:r>
          </a:p>
          <a:p>
            <a:pPr marL="457200" lvl="1" indent="0">
              <a:buNone/>
            </a:pPr>
            <a:r>
              <a:rPr lang="en-US" sz="1400" dirty="0" err="1"/>
              <a:t>Parkers-MacBook-Pro:tests_examples</a:t>
            </a:r>
            <a:r>
              <a:rPr lang="en-US" sz="1400" dirty="0"/>
              <a:t> pm7$ grep -n </a:t>
            </a:r>
            <a:r>
              <a:rPr lang="en-US" sz="1400" dirty="0" err="1"/>
              <a:t>interp</a:t>
            </a:r>
            <a:r>
              <a:rPr lang="en-US" sz="1400" dirty="0"/>
              <a:t>_ *.</a:t>
            </a:r>
            <a:r>
              <a:rPr lang="en-US" sz="1400" dirty="0" err="1"/>
              <a:t>py</a:t>
            </a:r>
            <a:endParaRPr lang="en-US" sz="1400" dirty="0"/>
          </a:p>
          <a:p>
            <a:pPr marL="457200" lvl="1" indent="0">
              <a:buNone/>
            </a:pPr>
            <a:r>
              <a:rPr lang="en-US" sz="1400" dirty="0"/>
              <a:t>test_2d_interp.py:4:Specifically I am benchmarking my own </a:t>
            </a:r>
            <a:r>
              <a:rPr lang="en-US" sz="1400" dirty="0" err="1"/>
              <a:t>zfun.interp_scattered</a:t>
            </a:r>
            <a:r>
              <a:rPr lang="en-US" sz="1400" dirty="0"/>
              <a:t> on plaid()</a:t>
            </a:r>
          </a:p>
          <a:p>
            <a:pPr marL="457200" lvl="1" indent="0">
              <a:buNone/>
            </a:pPr>
            <a:r>
              <a:rPr lang="en-US" sz="1400" dirty="0"/>
              <a:t>test_2d_interp.py:66:    # note: </a:t>
            </a:r>
            <a:r>
              <a:rPr lang="en-US" sz="1400" dirty="0" err="1"/>
              <a:t>zfun.interp_scattered_on_plaid</a:t>
            </a:r>
            <a:r>
              <a:rPr lang="en-US" sz="1400" dirty="0"/>
              <a:t>() uses </a:t>
            </a:r>
            <a:r>
              <a:rPr lang="en-US" sz="1400" dirty="0" err="1"/>
              <a:t>zfun.get_interpolant</a:t>
            </a:r>
            <a:r>
              <a:rPr lang="en-US" sz="1400" dirty="0"/>
              <a:t>()</a:t>
            </a:r>
          </a:p>
          <a:p>
            <a:pPr marL="457200" lvl="1" indent="0">
              <a:buNone/>
            </a:pPr>
            <a:r>
              <a:rPr lang="en-US" sz="1400" dirty="0"/>
              <a:t>test_2d_interp.py:67:    </a:t>
            </a:r>
            <a:r>
              <a:rPr lang="en-US" sz="1400" dirty="0" err="1"/>
              <a:t>zs</a:t>
            </a:r>
            <a:r>
              <a:rPr lang="en-US" sz="1400" dirty="0"/>
              <a:t> = </a:t>
            </a:r>
            <a:r>
              <a:rPr lang="en-US" sz="1400" dirty="0" err="1"/>
              <a:t>zfun.interp_scattered_on_plaid</a:t>
            </a:r>
            <a:r>
              <a:rPr lang="en-US" sz="1400" dirty="0"/>
              <a:t>(</a:t>
            </a:r>
            <a:r>
              <a:rPr lang="en-US" sz="1400" dirty="0" err="1"/>
              <a:t>xs</a:t>
            </a:r>
            <a:r>
              <a:rPr lang="en-US" sz="1400" dirty="0"/>
              <a:t>, </a:t>
            </a:r>
            <a:r>
              <a:rPr lang="en-US" sz="1400" dirty="0" err="1"/>
              <a:t>ys</a:t>
            </a:r>
            <a:r>
              <a:rPr lang="en-US" sz="1400" dirty="0"/>
              <a:t>, </a:t>
            </a:r>
            <a:r>
              <a:rPr lang="en-US" sz="1400" dirty="0" err="1"/>
              <a:t>xvec</a:t>
            </a:r>
            <a:r>
              <a:rPr lang="en-US" sz="1400" dirty="0"/>
              <a:t>, </a:t>
            </a:r>
            <a:r>
              <a:rPr lang="en-US" sz="1400" dirty="0" err="1"/>
              <a:t>yvec</a:t>
            </a:r>
            <a:r>
              <a:rPr lang="en-US" sz="1400" dirty="0"/>
              <a:t>, Z)</a:t>
            </a:r>
          </a:p>
          <a:p>
            <a:pPr marL="457200" lvl="1" indent="0">
              <a:buNone/>
            </a:pPr>
            <a:r>
              <a:rPr lang="en-US" sz="1400" dirty="0"/>
              <a:t>test_2d_interp_cas6.py:4:Specifically I am benchmarking my own </a:t>
            </a:r>
            <a:r>
              <a:rPr lang="en-US" sz="1400" dirty="0" err="1"/>
              <a:t>zfun.interp_scattered</a:t>
            </a:r>
            <a:r>
              <a:rPr lang="en-US" sz="1400" dirty="0"/>
              <a:t> on plaid()</a:t>
            </a:r>
          </a:p>
          <a:p>
            <a:pPr marL="457200" lvl="1" indent="0">
              <a:buNone/>
            </a:pPr>
            <a:r>
              <a:rPr lang="en-US" sz="1400" dirty="0"/>
              <a:t>test_2d_interp_cas6.py:64:    # note: </a:t>
            </a:r>
            <a:r>
              <a:rPr lang="en-US" sz="1400" dirty="0" err="1"/>
              <a:t>zfun.interp_scattered_on_plaid</a:t>
            </a:r>
            <a:r>
              <a:rPr lang="en-US" sz="1400" dirty="0"/>
              <a:t>() uses </a:t>
            </a:r>
            <a:r>
              <a:rPr lang="en-US" sz="1400" dirty="0" err="1"/>
              <a:t>zfun.get_interpolant</a:t>
            </a:r>
            <a:r>
              <a:rPr lang="en-US" sz="1400" dirty="0"/>
              <a:t>()</a:t>
            </a:r>
          </a:p>
          <a:p>
            <a:pPr marL="457200" lvl="1" indent="0">
              <a:buNone/>
            </a:pPr>
            <a:r>
              <a:rPr lang="en-US" sz="1400" dirty="0"/>
              <a:t>test_2d_interp_cas6.py:65:    </a:t>
            </a:r>
            <a:r>
              <a:rPr lang="en-US" sz="1400" dirty="0" err="1"/>
              <a:t>zs</a:t>
            </a:r>
            <a:r>
              <a:rPr lang="en-US" sz="1400" dirty="0"/>
              <a:t> = </a:t>
            </a:r>
            <a:r>
              <a:rPr lang="en-US" sz="1400" dirty="0" err="1"/>
              <a:t>zfun.interp_scattered_on_plaid</a:t>
            </a:r>
            <a:r>
              <a:rPr lang="en-US" sz="1400" dirty="0"/>
              <a:t>(</a:t>
            </a:r>
            <a:r>
              <a:rPr lang="en-US" sz="1400" dirty="0" err="1"/>
              <a:t>xs</a:t>
            </a:r>
            <a:r>
              <a:rPr lang="en-US" sz="1400" dirty="0"/>
              <a:t>, </a:t>
            </a:r>
            <a:r>
              <a:rPr lang="en-US" sz="1400" dirty="0" err="1"/>
              <a:t>ys</a:t>
            </a:r>
            <a:r>
              <a:rPr lang="en-US" sz="1400" dirty="0"/>
              <a:t>, </a:t>
            </a:r>
            <a:r>
              <a:rPr lang="en-US" sz="1400" dirty="0" err="1"/>
              <a:t>xvec</a:t>
            </a:r>
            <a:r>
              <a:rPr lang="en-US" sz="1400" dirty="0"/>
              <a:t>, </a:t>
            </a:r>
            <a:r>
              <a:rPr lang="en-US" sz="1400" dirty="0" err="1"/>
              <a:t>yvec</a:t>
            </a:r>
            <a:r>
              <a:rPr lang="en-US" sz="1400" dirty="0"/>
              <a:t>, Z)</a:t>
            </a:r>
          </a:p>
          <a:p>
            <a:pPr marL="457200" lvl="1" indent="0">
              <a:buNone/>
            </a:pPr>
            <a:r>
              <a:rPr lang="en-US" sz="1400" dirty="0"/>
              <a:t>test_3d_interp_cas6_make_tree.py:6:test_3d_interp_cas6.py.</a:t>
            </a:r>
          </a:p>
          <a:p>
            <a:endParaRPr lang="en-US" dirty="0"/>
          </a:p>
          <a:p>
            <a:endParaRPr lang="en-US" dirty="0"/>
          </a:p>
        </p:txBody>
      </p:sp>
    </p:spTree>
    <p:extLst>
      <p:ext uri="{BB962C8B-B14F-4D97-AF65-F5344CB8AC3E}">
        <p14:creationId xmlns:p14="http://schemas.microsoft.com/office/powerpoint/2010/main" val="2066479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40D12-2706-2240-B3F8-52CFCE5E14FF}"/>
              </a:ext>
            </a:extLst>
          </p:cNvPr>
          <p:cNvSpPr>
            <a:spLocks noGrp="1"/>
          </p:cNvSpPr>
          <p:nvPr>
            <p:ph type="title"/>
          </p:nvPr>
        </p:nvSpPr>
        <p:spPr/>
        <p:txBody>
          <a:bodyPr/>
          <a:lstStyle/>
          <a:p>
            <a:r>
              <a:rPr lang="en-US" dirty="0"/>
              <a:t>grep</a:t>
            </a:r>
          </a:p>
        </p:txBody>
      </p:sp>
      <p:sp>
        <p:nvSpPr>
          <p:cNvPr id="3" name="Content Placeholder 2">
            <a:extLst>
              <a:ext uri="{FF2B5EF4-FFF2-40B4-BE49-F238E27FC236}">
                <a16:creationId xmlns:a16="http://schemas.microsoft.com/office/drawing/2014/main" id="{A7EB5E49-149D-3A4A-825B-EE2739613172}"/>
              </a:ext>
            </a:extLst>
          </p:cNvPr>
          <p:cNvSpPr>
            <a:spLocks noGrp="1"/>
          </p:cNvSpPr>
          <p:nvPr>
            <p:ph idx="1"/>
          </p:nvPr>
        </p:nvSpPr>
        <p:spPr/>
        <p:txBody>
          <a:bodyPr>
            <a:normAutofit fontScale="85000" lnSpcReduction="20000"/>
          </a:bodyPr>
          <a:lstStyle/>
          <a:p>
            <a:r>
              <a:rPr lang="en-US" dirty="0"/>
              <a:t>The "-n" flag means it tells you the line numbers in the files.</a:t>
            </a:r>
          </a:p>
          <a:p>
            <a:r>
              <a:rPr lang="en-US" dirty="0"/>
              <a:t>If you want to search recursively down directory trees use "-r".</a:t>
            </a:r>
          </a:p>
          <a:p>
            <a:r>
              <a:rPr lang="en-US" dirty="0"/>
              <a:t>I also sometimes find it useful to skip large binary files (like </a:t>
            </a:r>
            <a:r>
              <a:rPr lang="en-US" dirty="0" err="1"/>
              <a:t>NetCDF</a:t>
            </a:r>
            <a:r>
              <a:rPr lang="en-US" dirty="0"/>
              <a:t> model output).  For this use "-I".</a:t>
            </a:r>
          </a:p>
          <a:p>
            <a:r>
              <a:rPr lang="en-US" dirty="0"/>
              <a:t>Hence my typical use is: grep –</a:t>
            </a:r>
            <a:r>
              <a:rPr lang="en-US" dirty="0" err="1"/>
              <a:t>rnI</a:t>
            </a:r>
            <a:r>
              <a:rPr lang="en-US" dirty="0"/>
              <a:t> ...</a:t>
            </a:r>
          </a:p>
          <a:p>
            <a:r>
              <a:rPr lang="en-US" dirty="0"/>
              <a:t>The * in "*.</a:t>
            </a:r>
            <a:r>
              <a:rPr lang="en-US" dirty="0" err="1"/>
              <a:t>py</a:t>
            </a:r>
            <a:r>
              <a:rPr lang="en-US" dirty="0"/>
              <a:t>" on the last slide is an example of a "wildcard" and it means "anything".  So in this case ALL files whose filename ends in ".</a:t>
            </a:r>
            <a:r>
              <a:rPr lang="en-US" dirty="0" err="1"/>
              <a:t>py</a:t>
            </a:r>
            <a:r>
              <a:rPr lang="en-US" dirty="0"/>
              <a:t>" will be searched by grep.  This is an example of how you make your life easier by having consistent suffixes, even though you don't need them.</a:t>
            </a:r>
          </a:p>
        </p:txBody>
      </p:sp>
    </p:spTree>
    <p:extLst>
      <p:ext uri="{BB962C8B-B14F-4D97-AF65-F5344CB8AC3E}">
        <p14:creationId xmlns:p14="http://schemas.microsoft.com/office/powerpoint/2010/main" val="1161972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400C3-6A63-9648-ABB0-78C1AD3FE796}"/>
              </a:ext>
            </a:extLst>
          </p:cNvPr>
          <p:cNvSpPr>
            <a:spLocks noGrp="1"/>
          </p:cNvSpPr>
          <p:nvPr>
            <p:ph type="title"/>
          </p:nvPr>
        </p:nvSpPr>
        <p:spPr>
          <a:xfrm>
            <a:off x="838200" y="285613"/>
            <a:ext cx="10515600" cy="648666"/>
          </a:xfrm>
        </p:spPr>
        <p:txBody>
          <a:bodyPr>
            <a:normAutofit fontScale="90000"/>
          </a:bodyPr>
          <a:lstStyle/>
          <a:p>
            <a:r>
              <a:rPr lang="en-US" dirty="0"/>
              <a:t>Wildcards, Regular Expressions</a:t>
            </a:r>
          </a:p>
        </p:txBody>
      </p:sp>
      <p:sp>
        <p:nvSpPr>
          <p:cNvPr id="3" name="Content Placeholder 2">
            <a:extLst>
              <a:ext uri="{FF2B5EF4-FFF2-40B4-BE49-F238E27FC236}">
                <a16:creationId xmlns:a16="http://schemas.microsoft.com/office/drawing/2014/main" id="{473F3C14-4D34-704C-A7E6-D2BD54A8F46A}"/>
              </a:ext>
            </a:extLst>
          </p:cNvPr>
          <p:cNvSpPr>
            <a:spLocks noGrp="1"/>
          </p:cNvSpPr>
          <p:nvPr>
            <p:ph idx="1"/>
          </p:nvPr>
        </p:nvSpPr>
        <p:spPr>
          <a:xfrm>
            <a:off x="838200" y="1202635"/>
            <a:ext cx="10515600" cy="5265151"/>
          </a:xfrm>
        </p:spPr>
        <p:txBody>
          <a:bodyPr>
            <a:noAutofit/>
          </a:bodyPr>
          <a:lstStyle/>
          <a:p>
            <a:r>
              <a:rPr lang="en-US" sz="1400" dirty="0"/>
              <a:t>Here is where the power of </a:t>
            </a:r>
            <a:r>
              <a:rPr lang="en-US" sz="1400" dirty="0" err="1"/>
              <a:t>linux</a:t>
            </a:r>
            <a:r>
              <a:rPr lang="en-US" sz="1400" dirty="0"/>
              <a:t> commands really starts to shine.  Regular expressions are just rules for using a very flexible set of wildcards to refer to subsets of things.  They can be used with folder names, filenames, and strings inside of files.  Hence you can use them both in the [string] and in the [file(s)] you grep.</a:t>
            </a:r>
          </a:p>
          <a:p>
            <a:r>
              <a:rPr lang="en-US" sz="1400" dirty="0"/>
              <a:t>You can also use regular expressions with other </a:t>
            </a:r>
            <a:r>
              <a:rPr lang="en-US" sz="1400" dirty="0" err="1"/>
              <a:t>linux</a:t>
            </a:r>
            <a:r>
              <a:rPr lang="en-US" sz="1400" dirty="0"/>
              <a:t> commands, like ls or rm.</a:t>
            </a:r>
          </a:p>
          <a:p>
            <a:r>
              <a:rPr lang="en-US" sz="1400" dirty="0"/>
              <a:t>Examples:</a:t>
            </a:r>
          </a:p>
          <a:p>
            <a:r>
              <a:rPr lang="en-US" sz="1400" dirty="0"/>
              <a:t>*.</a:t>
            </a:r>
            <a:r>
              <a:rPr lang="en-US" sz="1400" dirty="0" err="1"/>
              <a:t>nc</a:t>
            </a:r>
            <a:r>
              <a:rPr lang="en-US" sz="1400" dirty="0"/>
              <a:t> = all filenames ending in .</a:t>
            </a:r>
            <a:r>
              <a:rPr lang="en-US" sz="1400" dirty="0" err="1"/>
              <a:t>nc</a:t>
            </a:r>
            <a:endParaRPr lang="en-US" sz="1400" dirty="0"/>
          </a:p>
          <a:p>
            <a:r>
              <a:rPr lang="en-US" sz="1400" dirty="0"/>
              <a:t>foo_[0-9].</a:t>
            </a:r>
            <a:r>
              <a:rPr lang="en-US" sz="1400" dirty="0" err="1"/>
              <a:t>nc</a:t>
            </a:r>
            <a:r>
              <a:rPr lang="en-US" sz="1400" dirty="0"/>
              <a:t> = all files in the sequence foo_1.nc to foo_9.nc</a:t>
            </a:r>
          </a:p>
          <a:p>
            <a:r>
              <a:rPr lang="en-US" sz="1400" dirty="0"/>
              <a:t>foo_[0-9][0-9].</a:t>
            </a:r>
            <a:r>
              <a:rPr lang="en-US" sz="1400" dirty="0" err="1"/>
              <a:t>nc</a:t>
            </a:r>
            <a:r>
              <a:rPr lang="en-US" sz="1400" dirty="0"/>
              <a:t> = all files in the sequence foo_00.nc to foo_99.nc</a:t>
            </a:r>
          </a:p>
          <a:p>
            <a:r>
              <a:rPr lang="en-US" sz="1400" dirty="0"/>
              <a:t>You can also search for letter ranges with [a-z] or [A-Z]</a:t>
            </a:r>
          </a:p>
          <a:p>
            <a:r>
              <a:rPr lang="en-US" sz="1400" dirty="0"/>
              <a:t>Use quotes around a string when searching for strings that have things like quotes and square brackets, BUT in this case you have to use the "F" flag, for example:</a:t>
            </a:r>
          </a:p>
          <a:p>
            <a:endParaRPr lang="en-US" sz="1400" dirty="0"/>
          </a:p>
          <a:p>
            <a:pPr marL="457200" lvl="1" indent="0">
              <a:buNone/>
            </a:pPr>
            <a:r>
              <a:rPr lang="en-US" sz="1400" dirty="0" err="1"/>
              <a:t>Parkers-MacBook-Pro:tests_examples</a:t>
            </a:r>
            <a:r>
              <a:rPr lang="en-US" sz="1400" dirty="0"/>
              <a:t> pm7$ grep -</a:t>
            </a:r>
            <a:r>
              <a:rPr lang="en-US" sz="1400" dirty="0" err="1"/>
              <a:t>nF</a:t>
            </a:r>
            <a:r>
              <a:rPr lang="en-US" sz="1400" dirty="0"/>
              <a:t> "smooth[" *.</a:t>
            </a:r>
            <a:r>
              <a:rPr lang="en-US" sz="1400" dirty="0" err="1"/>
              <a:t>py</a:t>
            </a:r>
            <a:endParaRPr lang="en-US" sz="1400" dirty="0"/>
          </a:p>
          <a:p>
            <a:pPr marL="457200" lvl="1" indent="0">
              <a:buNone/>
            </a:pPr>
            <a:r>
              <a:rPr lang="en-US" sz="1400" dirty="0"/>
              <a:t>test_godin.py:33:smooth[:n] = </a:t>
            </a:r>
            <a:r>
              <a:rPr lang="en-US" sz="1400" dirty="0" err="1"/>
              <a:t>np.nan</a:t>
            </a:r>
            <a:endParaRPr lang="en-US" sz="1400" dirty="0"/>
          </a:p>
          <a:p>
            <a:pPr marL="457200" lvl="1" indent="0">
              <a:buNone/>
            </a:pPr>
            <a:r>
              <a:rPr lang="en-US" sz="1400" dirty="0"/>
              <a:t>test_godin.py:34:smooth[-n:] = </a:t>
            </a:r>
            <a:r>
              <a:rPr lang="en-US" sz="1400" dirty="0" err="1"/>
              <a:t>np.nan</a:t>
            </a:r>
            <a:endParaRPr lang="en-US" sz="1400" dirty="0"/>
          </a:p>
          <a:p>
            <a:endParaRPr lang="en-US" sz="1400" dirty="0"/>
          </a:p>
          <a:p>
            <a:r>
              <a:rPr lang="en-US" sz="1400" dirty="0"/>
              <a:t>There is much more to learn about regular expressions, but you will have to pick it up along the way.</a:t>
            </a:r>
          </a:p>
        </p:txBody>
      </p:sp>
    </p:spTree>
    <p:extLst>
      <p:ext uri="{BB962C8B-B14F-4D97-AF65-F5344CB8AC3E}">
        <p14:creationId xmlns:p14="http://schemas.microsoft.com/office/powerpoint/2010/main" val="29470845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E5474-CD8C-D941-8E89-05D5E2E8E1EA}"/>
              </a:ext>
            </a:extLst>
          </p:cNvPr>
          <p:cNvSpPr>
            <a:spLocks noGrp="1"/>
          </p:cNvSpPr>
          <p:nvPr>
            <p:ph type="title"/>
          </p:nvPr>
        </p:nvSpPr>
        <p:spPr/>
        <p:txBody>
          <a:bodyPr/>
          <a:lstStyle/>
          <a:p>
            <a:r>
              <a:rPr lang="en-US" dirty="0"/>
              <a:t>pipe |</a:t>
            </a:r>
          </a:p>
        </p:txBody>
      </p:sp>
      <p:sp>
        <p:nvSpPr>
          <p:cNvPr id="3" name="Content Placeholder 2">
            <a:extLst>
              <a:ext uri="{FF2B5EF4-FFF2-40B4-BE49-F238E27FC236}">
                <a16:creationId xmlns:a16="http://schemas.microsoft.com/office/drawing/2014/main" id="{6B79F319-967E-B64B-9872-0F0CFF9B886A}"/>
              </a:ext>
            </a:extLst>
          </p:cNvPr>
          <p:cNvSpPr>
            <a:spLocks noGrp="1"/>
          </p:cNvSpPr>
          <p:nvPr>
            <p:ph idx="1"/>
          </p:nvPr>
        </p:nvSpPr>
        <p:spPr/>
        <p:txBody>
          <a:bodyPr/>
          <a:lstStyle/>
          <a:p>
            <a:r>
              <a:rPr lang="en-US" dirty="0"/>
              <a:t>Linux commands can be strung together with the "pipe" symbol: |</a:t>
            </a:r>
          </a:p>
          <a:p>
            <a:r>
              <a:rPr lang="en-US" dirty="0"/>
              <a:t>The place I use this </a:t>
            </a:r>
            <a:r>
              <a:rPr lang="en-US" b="1" dirty="0"/>
              <a:t>all the time </a:t>
            </a:r>
            <a:r>
              <a:rPr lang="en-US" dirty="0"/>
              <a:t>is to look through my history to find specific commands I issued in the recent past:</a:t>
            </a:r>
          </a:p>
          <a:p>
            <a:r>
              <a:rPr lang="en-US" dirty="0">
                <a:solidFill>
                  <a:srgbClr val="0070C0"/>
                </a:solidFill>
              </a:rPr>
              <a:t>history | grep [string to search for]</a:t>
            </a:r>
          </a:p>
          <a:p>
            <a:r>
              <a:rPr lang="en-US" dirty="0"/>
              <a:t>Try this out yourself!  It basically takes the output of history and routes it through a grep search.  So cool.</a:t>
            </a:r>
          </a:p>
        </p:txBody>
      </p:sp>
    </p:spTree>
    <p:extLst>
      <p:ext uri="{BB962C8B-B14F-4D97-AF65-F5344CB8AC3E}">
        <p14:creationId xmlns:p14="http://schemas.microsoft.com/office/powerpoint/2010/main" val="40245495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52212-F572-874B-9FC0-D8563E640C94}"/>
              </a:ext>
            </a:extLst>
          </p:cNvPr>
          <p:cNvSpPr>
            <a:spLocks noGrp="1"/>
          </p:cNvSpPr>
          <p:nvPr>
            <p:ph type="title"/>
          </p:nvPr>
        </p:nvSpPr>
        <p:spPr/>
        <p:txBody>
          <a:bodyPr/>
          <a:lstStyle/>
          <a:p>
            <a:r>
              <a:rPr lang="en-US" dirty="0"/>
              <a:t>Scripting</a:t>
            </a:r>
          </a:p>
        </p:txBody>
      </p:sp>
      <p:sp>
        <p:nvSpPr>
          <p:cNvPr id="3" name="Content Placeholder 2">
            <a:extLst>
              <a:ext uri="{FF2B5EF4-FFF2-40B4-BE49-F238E27FC236}">
                <a16:creationId xmlns:a16="http://schemas.microsoft.com/office/drawing/2014/main" id="{AFC989D0-ABB7-D546-93CD-B845200AA1BB}"/>
              </a:ext>
            </a:extLst>
          </p:cNvPr>
          <p:cNvSpPr>
            <a:spLocks noGrp="1"/>
          </p:cNvSpPr>
          <p:nvPr>
            <p:ph idx="1"/>
          </p:nvPr>
        </p:nvSpPr>
        <p:spPr>
          <a:xfrm>
            <a:off x="838200" y="1480930"/>
            <a:ext cx="10515600" cy="4696033"/>
          </a:xfrm>
        </p:spPr>
        <p:txBody>
          <a:bodyPr>
            <a:normAutofit fontScale="77500" lnSpcReduction="20000"/>
          </a:bodyPr>
          <a:lstStyle/>
          <a:p>
            <a:r>
              <a:rPr lang="en-US" dirty="0"/>
              <a:t>A shell script is just a file that contains a sequence of </a:t>
            </a:r>
            <a:r>
              <a:rPr lang="en-US" dirty="0" err="1"/>
              <a:t>linux</a:t>
            </a:r>
            <a:r>
              <a:rPr lang="en-US" dirty="0"/>
              <a:t> commands, like any program.  It also has basic programming structures like loops and if statements. </a:t>
            </a:r>
          </a:p>
          <a:p>
            <a:r>
              <a:rPr lang="en-US" dirty="0"/>
              <a:t>Writing shell scripts is a large subject, too large for me to really cover thoroughly.  In addition I am not enough of an expert.</a:t>
            </a:r>
          </a:p>
          <a:p>
            <a:r>
              <a:rPr lang="en-US" dirty="0"/>
              <a:t>You RARELY need to write shell scripts, but when you do they can save you a lot of time, even though you might have to spend effort on each line (and searching Stack Overflow).</a:t>
            </a:r>
          </a:p>
          <a:p>
            <a:r>
              <a:rPr lang="en-US" dirty="0"/>
              <a:t>Here is an easy to use set of examples for scripting:</a:t>
            </a:r>
          </a:p>
          <a:p>
            <a:r>
              <a:rPr lang="en-US" dirty="0">
                <a:hlinkClick r:id="rId2"/>
              </a:rPr>
              <a:t>https://devhints.io/bash</a:t>
            </a:r>
            <a:endParaRPr lang="en-US" dirty="0"/>
          </a:p>
          <a:p>
            <a:r>
              <a:rPr lang="en-US" dirty="0"/>
              <a:t>Here is a free source of authoritative info, although it is difficult to read:</a:t>
            </a:r>
          </a:p>
          <a:p>
            <a:r>
              <a:rPr lang="en-US" dirty="0">
                <a:hlinkClick r:id="rId3"/>
              </a:rPr>
              <a:t>https://www.gnu.org/software/bash/manual/</a:t>
            </a:r>
            <a:endParaRPr lang="en-US" dirty="0"/>
          </a:p>
        </p:txBody>
      </p:sp>
    </p:spTree>
    <p:extLst>
      <p:ext uri="{BB962C8B-B14F-4D97-AF65-F5344CB8AC3E}">
        <p14:creationId xmlns:p14="http://schemas.microsoft.com/office/powerpoint/2010/main" val="4200855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E71D3-9246-2F40-86AF-8E54F1A775AB}"/>
              </a:ext>
            </a:extLst>
          </p:cNvPr>
          <p:cNvSpPr>
            <a:spLocks noGrp="1"/>
          </p:cNvSpPr>
          <p:nvPr>
            <p:ph type="title"/>
          </p:nvPr>
        </p:nvSpPr>
        <p:spPr/>
        <p:txBody>
          <a:bodyPr/>
          <a:lstStyle/>
          <a:p>
            <a:r>
              <a:rPr lang="en-US" dirty="0"/>
              <a:t>Examples of what you can do with a shell script</a:t>
            </a:r>
          </a:p>
        </p:txBody>
      </p:sp>
      <p:sp>
        <p:nvSpPr>
          <p:cNvPr id="3" name="Content Placeholder 2">
            <a:extLst>
              <a:ext uri="{FF2B5EF4-FFF2-40B4-BE49-F238E27FC236}">
                <a16:creationId xmlns:a16="http://schemas.microsoft.com/office/drawing/2014/main" id="{D9F2E36D-F770-7A4E-81CB-62AB5ED40403}"/>
              </a:ext>
            </a:extLst>
          </p:cNvPr>
          <p:cNvSpPr>
            <a:spLocks noGrp="1"/>
          </p:cNvSpPr>
          <p:nvPr>
            <p:ph idx="1"/>
          </p:nvPr>
        </p:nvSpPr>
        <p:spPr/>
        <p:txBody>
          <a:bodyPr>
            <a:normAutofit fontScale="92500" lnSpcReduction="10000"/>
          </a:bodyPr>
          <a:lstStyle/>
          <a:p>
            <a:r>
              <a:rPr lang="en-US" dirty="0"/>
              <a:t>Go through a large number of files line by line and extract specific information</a:t>
            </a:r>
          </a:p>
          <a:p>
            <a:r>
              <a:rPr lang="en-US" dirty="0"/>
              <a:t>Make lots of sub-directories and move files into them in organized ways</a:t>
            </a:r>
          </a:p>
          <a:p>
            <a:r>
              <a:rPr lang="en-US" dirty="0"/>
              <a:t>Make a driver to run a sequence of jobs.  These can be python programs, running a model, moving input and output.</a:t>
            </a:r>
          </a:p>
          <a:p>
            <a:r>
              <a:rPr lang="en-US" dirty="0"/>
              <a:t>Exercise: take of some part of your research and break it into a sequence of tasks. Write them down.  In general you should always start a coding job by writing what you want to do.  Don't just start typing code!!!</a:t>
            </a:r>
          </a:p>
        </p:txBody>
      </p:sp>
    </p:spTree>
    <p:extLst>
      <p:ext uri="{BB962C8B-B14F-4D97-AF65-F5344CB8AC3E}">
        <p14:creationId xmlns:p14="http://schemas.microsoft.com/office/powerpoint/2010/main" val="56742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5D849-7155-9748-ABF3-78E01F58FF9C}"/>
              </a:ext>
            </a:extLst>
          </p:cNvPr>
          <p:cNvSpPr>
            <a:spLocks noGrp="1"/>
          </p:cNvSpPr>
          <p:nvPr>
            <p:ph type="title"/>
          </p:nvPr>
        </p:nvSpPr>
        <p:spPr/>
        <p:txBody>
          <a:bodyPr/>
          <a:lstStyle/>
          <a:p>
            <a:r>
              <a:rPr lang="en-US" dirty="0"/>
              <a:t>Exercise</a:t>
            </a:r>
          </a:p>
        </p:txBody>
      </p:sp>
      <p:sp>
        <p:nvSpPr>
          <p:cNvPr id="3" name="Content Placeholder 2">
            <a:extLst>
              <a:ext uri="{FF2B5EF4-FFF2-40B4-BE49-F238E27FC236}">
                <a16:creationId xmlns:a16="http://schemas.microsoft.com/office/drawing/2014/main" id="{29C6D83B-4A1C-F44F-BB22-85FA77209418}"/>
              </a:ext>
            </a:extLst>
          </p:cNvPr>
          <p:cNvSpPr>
            <a:spLocks noGrp="1"/>
          </p:cNvSpPr>
          <p:nvPr>
            <p:ph idx="1"/>
          </p:nvPr>
        </p:nvSpPr>
        <p:spPr/>
        <p:txBody>
          <a:bodyPr>
            <a:normAutofit fontScale="92500" lnSpcReduction="20000"/>
          </a:bodyPr>
          <a:lstStyle/>
          <a:p>
            <a:r>
              <a:rPr lang="en-US" dirty="0">
                <a:solidFill>
                  <a:srgbClr val="0070C0"/>
                </a:solidFill>
              </a:rPr>
              <a:t>Find the file </a:t>
            </a:r>
            <a:r>
              <a:rPr lang="en-US" dirty="0" err="1">
                <a:solidFill>
                  <a:srgbClr val="0070C0"/>
                </a:solidFill>
              </a:rPr>
              <a:t>first_script.sh</a:t>
            </a:r>
            <a:r>
              <a:rPr lang="en-US" dirty="0">
                <a:solidFill>
                  <a:srgbClr val="0070C0"/>
                </a:solidFill>
              </a:rPr>
              <a:t> on the web site and put it in its own folder.</a:t>
            </a:r>
          </a:p>
          <a:p>
            <a:r>
              <a:rPr lang="en-US" dirty="0">
                <a:solidFill>
                  <a:srgbClr val="0070C0"/>
                </a:solidFill>
              </a:rPr>
              <a:t>In general I do not put my working code in a mirrored place like Dropbox.  Instead I use GitHub for backing up code and managing it across machines </a:t>
            </a:r>
            <a:r>
              <a:rPr lang="en-US">
                <a:solidFill>
                  <a:srgbClr val="0070C0"/>
                </a:solidFill>
              </a:rPr>
              <a:t>(much more </a:t>
            </a:r>
            <a:r>
              <a:rPr lang="en-US" dirty="0">
                <a:solidFill>
                  <a:srgbClr val="0070C0"/>
                </a:solidFill>
              </a:rPr>
              <a:t>about GitHub later!).</a:t>
            </a:r>
          </a:p>
          <a:p>
            <a:r>
              <a:rPr lang="en-US" dirty="0">
                <a:solidFill>
                  <a:srgbClr val="0070C0"/>
                </a:solidFill>
              </a:rPr>
              <a:t>Make the directory name something simple and Linux-y.  I called mine "</a:t>
            </a:r>
            <a:r>
              <a:rPr lang="en-US" dirty="0" err="1">
                <a:solidFill>
                  <a:srgbClr val="0070C0"/>
                </a:solidFill>
              </a:rPr>
              <a:t>pmec</a:t>
            </a:r>
            <a:r>
              <a:rPr lang="en-US" dirty="0">
                <a:solidFill>
                  <a:srgbClr val="0070C0"/>
                </a:solidFill>
              </a:rPr>
              <a:t>" standing for Parker MacCready Effective Computing.</a:t>
            </a:r>
          </a:p>
          <a:p>
            <a:r>
              <a:rPr lang="en-US" dirty="0">
                <a:solidFill>
                  <a:srgbClr val="0070C0"/>
                </a:solidFill>
              </a:rPr>
              <a:t>Read through the code in the shell script.</a:t>
            </a:r>
          </a:p>
          <a:p>
            <a:r>
              <a:rPr lang="en-US" dirty="0">
                <a:solidFill>
                  <a:srgbClr val="0070C0"/>
                </a:solidFill>
              </a:rPr>
              <a:t>Then try running it from the command line. Do the results make sense?  Did it create another directory?</a:t>
            </a:r>
          </a:p>
        </p:txBody>
      </p:sp>
    </p:spTree>
    <p:extLst>
      <p:ext uri="{BB962C8B-B14F-4D97-AF65-F5344CB8AC3E}">
        <p14:creationId xmlns:p14="http://schemas.microsoft.com/office/powerpoint/2010/main" val="18303899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1210</Words>
  <Application>Microsoft Macintosh PowerPoint</Application>
  <PresentationFormat>Widescreen</PresentationFormat>
  <Paragraphs>64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Courier</vt:lpstr>
      <vt:lpstr>Office Theme</vt:lpstr>
      <vt:lpstr>Linux 2</vt:lpstr>
      <vt:lpstr>grep</vt:lpstr>
      <vt:lpstr>grep, cont.</vt:lpstr>
      <vt:lpstr>grep</vt:lpstr>
      <vt:lpstr>Wildcards, Regular Expressions</vt:lpstr>
      <vt:lpstr>pipe |</vt:lpstr>
      <vt:lpstr>Scripting</vt:lpstr>
      <vt:lpstr>Examples of what you can do with a shell script</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Working on remote machines</dc:title>
  <dc:creator>Parker MacCready</dc:creator>
  <cp:lastModifiedBy>Parker MacCready</cp:lastModifiedBy>
  <cp:revision>22</cp:revision>
  <dcterms:created xsi:type="dcterms:W3CDTF">2020-04-05T17:28:01Z</dcterms:created>
  <dcterms:modified xsi:type="dcterms:W3CDTF">2020-09-11T00:03:06Z</dcterms:modified>
</cp:coreProperties>
</file>