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54"/>
    <p:restoredTop sz="94602"/>
  </p:normalViewPr>
  <p:slideViewPr>
    <p:cSldViewPr snapToGrid="0" snapToObjects="1">
      <p:cViewPr varScale="1">
        <p:scale>
          <a:sx n="160" d="100"/>
          <a:sy n="160" d="100"/>
        </p:scale>
        <p:origin x="192"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D82B0-BEC6-9243-A672-31E39FBEE250}" type="datetimeFigureOut">
              <a:rPr lang="en-US" smtClean="0"/>
              <a:t>9/12/20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91705-E460-F246-9049-1207A768BAE8}" type="slidenum">
              <a:rPr lang="en-US" smtClean="0"/>
              <a:t>‹#›</a:t>
            </a:fld>
            <a:endParaRPr lang="en-US"/>
          </a:p>
        </p:txBody>
      </p:sp>
    </p:spTree>
    <p:extLst>
      <p:ext uri="{BB962C8B-B14F-4D97-AF65-F5344CB8AC3E}">
        <p14:creationId xmlns:p14="http://schemas.microsoft.com/office/powerpoint/2010/main" val="1140113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291705-E460-F246-9049-1207A768BAE8}" type="slidenum">
              <a:rPr lang="en-US" smtClean="0"/>
              <a:t>3</a:t>
            </a:fld>
            <a:endParaRPr lang="en-US"/>
          </a:p>
        </p:txBody>
      </p:sp>
    </p:spTree>
    <p:extLst>
      <p:ext uri="{BB962C8B-B14F-4D97-AF65-F5344CB8AC3E}">
        <p14:creationId xmlns:p14="http://schemas.microsoft.com/office/powerpoint/2010/main" val="229284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090B-06C6-8B42-95A6-A9E077201C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DA5978-593F-B549-99B7-FD20B90D32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7E539E-57DF-A246-851C-AF5B0988C8C8}"/>
              </a:ext>
            </a:extLst>
          </p:cNvPr>
          <p:cNvSpPr>
            <a:spLocks noGrp="1"/>
          </p:cNvSpPr>
          <p:nvPr>
            <p:ph type="dt" sz="half" idx="10"/>
          </p:nvPr>
        </p:nvSpPr>
        <p:spPr/>
        <p:txBody>
          <a:bodyPr/>
          <a:lstStyle/>
          <a:p>
            <a:fld id="{7E0E34BC-D03A-664A-B2C0-3F7C5A7D1FB7}" type="datetimeFigureOut">
              <a:rPr lang="en-US" smtClean="0"/>
              <a:t>9/12/20</a:t>
            </a:fld>
            <a:endParaRPr lang="en-US"/>
          </a:p>
        </p:txBody>
      </p:sp>
      <p:sp>
        <p:nvSpPr>
          <p:cNvPr id="5" name="Footer Placeholder 4">
            <a:extLst>
              <a:ext uri="{FF2B5EF4-FFF2-40B4-BE49-F238E27FC236}">
                <a16:creationId xmlns:a16="http://schemas.microsoft.com/office/drawing/2014/main" id="{1199B832-00DA-BB47-9321-53EBD2F6EA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A22FF5-2293-4749-AEB9-DC31EEFE89C2}"/>
              </a:ext>
            </a:extLst>
          </p:cNvPr>
          <p:cNvSpPr>
            <a:spLocks noGrp="1"/>
          </p:cNvSpPr>
          <p:nvPr>
            <p:ph type="sldNum" sz="quarter" idx="12"/>
          </p:nvPr>
        </p:nvSpPr>
        <p:spPr/>
        <p:txBody>
          <a:bodyPr/>
          <a:lstStyle/>
          <a:p>
            <a:fld id="{4CBDD224-6A22-6F49-B782-25070AEA1818}" type="slidenum">
              <a:rPr lang="en-US" smtClean="0"/>
              <a:t>‹#›</a:t>
            </a:fld>
            <a:endParaRPr lang="en-US"/>
          </a:p>
        </p:txBody>
      </p:sp>
    </p:spTree>
    <p:extLst>
      <p:ext uri="{BB962C8B-B14F-4D97-AF65-F5344CB8AC3E}">
        <p14:creationId xmlns:p14="http://schemas.microsoft.com/office/powerpoint/2010/main" val="16248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4D9E1-546A-2D48-946F-FA9E5283DB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F6FE72-7F29-B84B-904D-BE78688C2F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0332E-1EBD-0D4B-83EF-0B11C11E1CA2}"/>
              </a:ext>
            </a:extLst>
          </p:cNvPr>
          <p:cNvSpPr>
            <a:spLocks noGrp="1"/>
          </p:cNvSpPr>
          <p:nvPr>
            <p:ph type="dt" sz="half" idx="10"/>
          </p:nvPr>
        </p:nvSpPr>
        <p:spPr/>
        <p:txBody>
          <a:bodyPr/>
          <a:lstStyle/>
          <a:p>
            <a:fld id="{7E0E34BC-D03A-664A-B2C0-3F7C5A7D1FB7}" type="datetimeFigureOut">
              <a:rPr lang="en-US" smtClean="0"/>
              <a:t>9/12/20</a:t>
            </a:fld>
            <a:endParaRPr lang="en-US"/>
          </a:p>
        </p:txBody>
      </p:sp>
      <p:sp>
        <p:nvSpPr>
          <p:cNvPr id="5" name="Footer Placeholder 4">
            <a:extLst>
              <a:ext uri="{FF2B5EF4-FFF2-40B4-BE49-F238E27FC236}">
                <a16:creationId xmlns:a16="http://schemas.microsoft.com/office/drawing/2014/main" id="{F85A6F7F-643F-3748-903D-9594799C6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1DC882-BC9E-494F-B08C-ED2689DBD0CF}"/>
              </a:ext>
            </a:extLst>
          </p:cNvPr>
          <p:cNvSpPr>
            <a:spLocks noGrp="1"/>
          </p:cNvSpPr>
          <p:nvPr>
            <p:ph type="sldNum" sz="quarter" idx="12"/>
          </p:nvPr>
        </p:nvSpPr>
        <p:spPr/>
        <p:txBody>
          <a:bodyPr/>
          <a:lstStyle/>
          <a:p>
            <a:fld id="{4CBDD224-6A22-6F49-B782-25070AEA1818}" type="slidenum">
              <a:rPr lang="en-US" smtClean="0"/>
              <a:t>‹#›</a:t>
            </a:fld>
            <a:endParaRPr lang="en-US"/>
          </a:p>
        </p:txBody>
      </p:sp>
    </p:spTree>
    <p:extLst>
      <p:ext uri="{BB962C8B-B14F-4D97-AF65-F5344CB8AC3E}">
        <p14:creationId xmlns:p14="http://schemas.microsoft.com/office/powerpoint/2010/main" val="676192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2C76F9-A54D-3444-8292-75A77699F5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50DC05-43A7-7F46-90D7-6B25A783E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AF1E9-038F-4249-9BA2-0568E6790B1D}"/>
              </a:ext>
            </a:extLst>
          </p:cNvPr>
          <p:cNvSpPr>
            <a:spLocks noGrp="1"/>
          </p:cNvSpPr>
          <p:nvPr>
            <p:ph type="dt" sz="half" idx="10"/>
          </p:nvPr>
        </p:nvSpPr>
        <p:spPr/>
        <p:txBody>
          <a:bodyPr/>
          <a:lstStyle/>
          <a:p>
            <a:fld id="{7E0E34BC-D03A-664A-B2C0-3F7C5A7D1FB7}" type="datetimeFigureOut">
              <a:rPr lang="en-US" smtClean="0"/>
              <a:t>9/12/20</a:t>
            </a:fld>
            <a:endParaRPr lang="en-US"/>
          </a:p>
        </p:txBody>
      </p:sp>
      <p:sp>
        <p:nvSpPr>
          <p:cNvPr id="5" name="Footer Placeholder 4">
            <a:extLst>
              <a:ext uri="{FF2B5EF4-FFF2-40B4-BE49-F238E27FC236}">
                <a16:creationId xmlns:a16="http://schemas.microsoft.com/office/drawing/2014/main" id="{13158E3A-F439-6A49-A1BC-34988F323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2B6DE-9938-024A-8291-C122FF304614}"/>
              </a:ext>
            </a:extLst>
          </p:cNvPr>
          <p:cNvSpPr>
            <a:spLocks noGrp="1"/>
          </p:cNvSpPr>
          <p:nvPr>
            <p:ph type="sldNum" sz="quarter" idx="12"/>
          </p:nvPr>
        </p:nvSpPr>
        <p:spPr/>
        <p:txBody>
          <a:bodyPr/>
          <a:lstStyle/>
          <a:p>
            <a:fld id="{4CBDD224-6A22-6F49-B782-25070AEA1818}" type="slidenum">
              <a:rPr lang="en-US" smtClean="0"/>
              <a:t>‹#›</a:t>
            </a:fld>
            <a:endParaRPr lang="en-US"/>
          </a:p>
        </p:txBody>
      </p:sp>
    </p:spTree>
    <p:extLst>
      <p:ext uri="{BB962C8B-B14F-4D97-AF65-F5344CB8AC3E}">
        <p14:creationId xmlns:p14="http://schemas.microsoft.com/office/powerpoint/2010/main" val="40483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6B5F2-3A73-C14F-8F54-490B1D8A7C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0AB6CC-7479-3A41-B1A3-0961C8066C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D27E4B-8789-CC44-87B2-308E4D18DB75}"/>
              </a:ext>
            </a:extLst>
          </p:cNvPr>
          <p:cNvSpPr>
            <a:spLocks noGrp="1"/>
          </p:cNvSpPr>
          <p:nvPr>
            <p:ph type="dt" sz="half" idx="10"/>
          </p:nvPr>
        </p:nvSpPr>
        <p:spPr/>
        <p:txBody>
          <a:bodyPr/>
          <a:lstStyle/>
          <a:p>
            <a:fld id="{7E0E34BC-D03A-664A-B2C0-3F7C5A7D1FB7}" type="datetimeFigureOut">
              <a:rPr lang="en-US" smtClean="0"/>
              <a:t>9/12/20</a:t>
            </a:fld>
            <a:endParaRPr lang="en-US"/>
          </a:p>
        </p:txBody>
      </p:sp>
      <p:sp>
        <p:nvSpPr>
          <p:cNvPr id="5" name="Footer Placeholder 4">
            <a:extLst>
              <a:ext uri="{FF2B5EF4-FFF2-40B4-BE49-F238E27FC236}">
                <a16:creationId xmlns:a16="http://schemas.microsoft.com/office/drawing/2014/main" id="{7E81FD1C-C2D2-0641-A84E-D35BFE47C0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779926-AC99-7F40-9746-7262E05593A8}"/>
              </a:ext>
            </a:extLst>
          </p:cNvPr>
          <p:cNvSpPr>
            <a:spLocks noGrp="1"/>
          </p:cNvSpPr>
          <p:nvPr>
            <p:ph type="sldNum" sz="quarter" idx="12"/>
          </p:nvPr>
        </p:nvSpPr>
        <p:spPr/>
        <p:txBody>
          <a:bodyPr/>
          <a:lstStyle/>
          <a:p>
            <a:fld id="{4CBDD224-6A22-6F49-B782-25070AEA1818}" type="slidenum">
              <a:rPr lang="en-US" smtClean="0"/>
              <a:t>‹#›</a:t>
            </a:fld>
            <a:endParaRPr lang="en-US"/>
          </a:p>
        </p:txBody>
      </p:sp>
    </p:spTree>
    <p:extLst>
      <p:ext uri="{BB962C8B-B14F-4D97-AF65-F5344CB8AC3E}">
        <p14:creationId xmlns:p14="http://schemas.microsoft.com/office/powerpoint/2010/main" val="650771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5A8C-4B30-8344-A710-0661B8A969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8DFF20-2EB4-7D4C-B698-86DBCEE487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060E5C-B1CF-4B40-839A-3F478458525E}"/>
              </a:ext>
            </a:extLst>
          </p:cNvPr>
          <p:cNvSpPr>
            <a:spLocks noGrp="1"/>
          </p:cNvSpPr>
          <p:nvPr>
            <p:ph type="dt" sz="half" idx="10"/>
          </p:nvPr>
        </p:nvSpPr>
        <p:spPr/>
        <p:txBody>
          <a:bodyPr/>
          <a:lstStyle/>
          <a:p>
            <a:fld id="{7E0E34BC-D03A-664A-B2C0-3F7C5A7D1FB7}" type="datetimeFigureOut">
              <a:rPr lang="en-US" smtClean="0"/>
              <a:t>9/12/20</a:t>
            </a:fld>
            <a:endParaRPr lang="en-US"/>
          </a:p>
        </p:txBody>
      </p:sp>
      <p:sp>
        <p:nvSpPr>
          <p:cNvPr id="5" name="Footer Placeholder 4">
            <a:extLst>
              <a:ext uri="{FF2B5EF4-FFF2-40B4-BE49-F238E27FC236}">
                <a16:creationId xmlns:a16="http://schemas.microsoft.com/office/drawing/2014/main" id="{623C6588-6998-B34A-B4EB-72DDEBA29D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BD3194-4C44-474A-8236-BE84532F328E}"/>
              </a:ext>
            </a:extLst>
          </p:cNvPr>
          <p:cNvSpPr>
            <a:spLocks noGrp="1"/>
          </p:cNvSpPr>
          <p:nvPr>
            <p:ph type="sldNum" sz="quarter" idx="12"/>
          </p:nvPr>
        </p:nvSpPr>
        <p:spPr/>
        <p:txBody>
          <a:bodyPr/>
          <a:lstStyle/>
          <a:p>
            <a:fld id="{4CBDD224-6A22-6F49-B782-25070AEA1818}" type="slidenum">
              <a:rPr lang="en-US" smtClean="0"/>
              <a:t>‹#›</a:t>
            </a:fld>
            <a:endParaRPr lang="en-US"/>
          </a:p>
        </p:txBody>
      </p:sp>
    </p:spTree>
    <p:extLst>
      <p:ext uri="{BB962C8B-B14F-4D97-AF65-F5344CB8AC3E}">
        <p14:creationId xmlns:p14="http://schemas.microsoft.com/office/powerpoint/2010/main" val="3433342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98BCF-369F-5E4C-86C9-B8C53EAD68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8973A0-4829-8645-A0E7-D26A95412A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FC1BBE-6A06-A54A-97C3-845D84F4BF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F6F6E6-BB4B-6549-9281-1CB9062F062E}"/>
              </a:ext>
            </a:extLst>
          </p:cNvPr>
          <p:cNvSpPr>
            <a:spLocks noGrp="1"/>
          </p:cNvSpPr>
          <p:nvPr>
            <p:ph type="dt" sz="half" idx="10"/>
          </p:nvPr>
        </p:nvSpPr>
        <p:spPr/>
        <p:txBody>
          <a:bodyPr/>
          <a:lstStyle/>
          <a:p>
            <a:fld id="{7E0E34BC-D03A-664A-B2C0-3F7C5A7D1FB7}" type="datetimeFigureOut">
              <a:rPr lang="en-US" smtClean="0"/>
              <a:t>9/12/20</a:t>
            </a:fld>
            <a:endParaRPr lang="en-US"/>
          </a:p>
        </p:txBody>
      </p:sp>
      <p:sp>
        <p:nvSpPr>
          <p:cNvPr id="6" name="Footer Placeholder 5">
            <a:extLst>
              <a:ext uri="{FF2B5EF4-FFF2-40B4-BE49-F238E27FC236}">
                <a16:creationId xmlns:a16="http://schemas.microsoft.com/office/drawing/2014/main" id="{F4B44BEC-0181-5F48-AFB1-E95B33C46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A52665-0CC0-3F4E-B98E-E84E50DDC9B4}"/>
              </a:ext>
            </a:extLst>
          </p:cNvPr>
          <p:cNvSpPr>
            <a:spLocks noGrp="1"/>
          </p:cNvSpPr>
          <p:nvPr>
            <p:ph type="sldNum" sz="quarter" idx="12"/>
          </p:nvPr>
        </p:nvSpPr>
        <p:spPr/>
        <p:txBody>
          <a:bodyPr/>
          <a:lstStyle/>
          <a:p>
            <a:fld id="{4CBDD224-6A22-6F49-B782-25070AEA1818}" type="slidenum">
              <a:rPr lang="en-US" smtClean="0"/>
              <a:t>‹#›</a:t>
            </a:fld>
            <a:endParaRPr lang="en-US"/>
          </a:p>
        </p:txBody>
      </p:sp>
    </p:spTree>
    <p:extLst>
      <p:ext uri="{BB962C8B-B14F-4D97-AF65-F5344CB8AC3E}">
        <p14:creationId xmlns:p14="http://schemas.microsoft.com/office/powerpoint/2010/main" val="411632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FE91-9031-0A46-9CFC-97B77A299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094418-0B7D-9B4B-BAB4-45C1C54AB3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E48BD6-B45E-1F42-8B8A-A4DA3B7F3C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D3104E-400C-3840-AB04-57F11BFDA1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C763F9-303D-174A-AB22-AD410A36F5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CADC45-83B0-C24C-8794-73C3683E052A}"/>
              </a:ext>
            </a:extLst>
          </p:cNvPr>
          <p:cNvSpPr>
            <a:spLocks noGrp="1"/>
          </p:cNvSpPr>
          <p:nvPr>
            <p:ph type="dt" sz="half" idx="10"/>
          </p:nvPr>
        </p:nvSpPr>
        <p:spPr/>
        <p:txBody>
          <a:bodyPr/>
          <a:lstStyle/>
          <a:p>
            <a:fld id="{7E0E34BC-D03A-664A-B2C0-3F7C5A7D1FB7}" type="datetimeFigureOut">
              <a:rPr lang="en-US" smtClean="0"/>
              <a:t>9/12/20</a:t>
            </a:fld>
            <a:endParaRPr lang="en-US"/>
          </a:p>
        </p:txBody>
      </p:sp>
      <p:sp>
        <p:nvSpPr>
          <p:cNvPr id="8" name="Footer Placeholder 7">
            <a:extLst>
              <a:ext uri="{FF2B5EF4-FFF2-40B4-BE49-F238E27FC236}">
                <a16:creationId xmlns:a16="http://schemas.microsoft.com/office/drawing/2014/main" id="{5C1B63BF-969B-EF46-A0A9-2FBD278237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366F01-1990-A64B-946C-7436D6A8DE44}"/>
              </a:ext>
            </a:extLst>
          </p:cNvPr>
          <p:cNvSpPr>
            <a:spLocks noGrp="1"/>
          </p:cNvSpPr>
          <p:nvPr>
            <p:ph type="sldNum" sz="quarter" idx="12"/>
          </p:nvPr>
        </p:nvSpPr>
        <p:spPr/>
        <p:txBody>
          <a:bodyPr/>
          <a:lstStyle/>
          <a:p>
            <a:fld id="{4CBDD224-6A22-6F49-B782-25070AEA1818}" type="slidenum">
              <a:rPr lang="en-US" smtClean="0"/>
              <a:t>‹#›</a:t>
            </a:fld>
            <a:endParaRPr lang="en-US"/>
          </a:p>
        </p:txBody>
      </p:sp>
    </p:spTree>
    <p:extLst>
      <p:ext uri="{BB962C8B-B14F-4D97-AF65-F5344CB8AC3E}">
        <p14:creationId xmlns:p14="http://schemas.microsoft.com/office/powerpoint/2010/main" val="1468695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EBE4-5267-3B45-B6DD-A6C9225E71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B27B84-FC3C-EC4E-B386-6D083BE8D8F0}"/>
              </a:ext>
            </a:extLst>
          </p:cNvPr>
          <p:cNvSpPr>
            <a:spLocks noGrp="1"/>
          </p:cNvSpPr>
          <p:nvPr>
            <p:ph type="dt" sz="half" idx="10"/>
          </p:nvPr>
        </p:nvSpPr>
        <p:spPr/>
        <p:txBody>
          <a:bodyPr/>
          <a:lstStyle/>
          <a:p>
            <a:fld id="{7E0E34BC-D03A-664A-B2C0-3F7C5A7D1FB7}" type="datetimeFigureOut">
              <a:rPr lang="en-US" smtClean="0"/>
              <a:t>9/12/20</a:t>
            </a:fld>
            <a:endParaRPr lang="en-US"/>
          </a:p>
        </p:txBody>
      </p:sp>
      <p:sp>
        <p:nvSpPr>
          <p:cNvPr id="4" name="Footer Placeholder 3">
            <a:extLst>
              <a:ext uri="{FF2B5EF4-FFF2-40B4-BE49-F238E27FC236}">
                <a16:creationId xmlns:a16="http://schemas.microsoft.com/office/drawing/2014/main" id="{18663CD2-DE41-474F-A6C6-57393F2C9D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12AEC-E59E-AC44-B3B2-68A0E48E3A59}"/>
              </a:ext>
            </a:extLst>
          </p:cNvPr>
          <p:cNvSpPr>
            <a:spLocks noGrp="1"/>
          </p:cNvSpPr>
          <p:nvPr>
            <p:ph type="sldNum" sz="quarter" idx="12"/>
          </p:nvPr>
        </p:nvSpPr>
        <p:spPr/>
        <p:txBody>
          <a:bodyPr/>
          <a:lstStyle/>
          <a:p>
            <a:fld id="{4CBDD224-6A22-6F49-B782-25070AEA1818}" type="slidenum">
              <a:rPr lang="en-US" smtClean="0"/>
              <a:t>‹#›</a:t>
            </a:fld>
            <a:endParaRPr lang="en-US"/>
          </a:p>
        </p:txBody>
      </p:sp>
    </p:spTree>
    <p:extLst>
      <p:ext uri="{BB962C8B-B14F-4D97-AF65-F5344CB8AC3E}">
        <p14:creationId xmlns:p14="http://schemas.microsoft.com/office/powerpoint/2010/main" val="1241838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A1FDD2-0A69-024F-9966-C04709C7A40D}"/>
              </a:ext>
            </a:extLst>
          </p:cNvPr>
          <p:cNvSpPr>
            <a:spLocks noGrp="1"/>
          </p:cNvSpPr>
          <p:nvPr>
            <p:ph type="dt" sz="half" idx="10"/>
          </p:nvPr>
        </p:nvSpPr>
        <p:spPr/>
        <p:txBody>
          <a:bodyPr/>
          <a:lstStyle/>
          <a:p>
            <a:fld id="{7E0E34BC-D03A-664A-B2C0-3F7C5A7D1FB7}" type="datetimeFigureOut">
              <a:rPr lang="en-US" smtClean="0"/>
              <a:t>9/12/20</a:t>
            </a:fld>
            <a:endParaRPr lang="en-US"/>
          </a:p>
        </p:txBody>
      </p:sp>
      <p:sp>
        <p:nvSpPr>
          <p:cNvPr id="3" name="Footer Placeholder 2">
            <a:extLst>
              <a:ext uri="{FF2B5EF4-FFF2-40B4-BE49-F238E27FC236}">
                <a16:creationId xmlns:a16="http://schemas.microsoft.com/office/drawing/2014/main" id="{FFA1A08E-23F0-ED4F-884B-2DCE03A9A4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DA3849-407A-D647-85BC-4E411001B118}"/>
              </a:ext>
            </a:extLst>
          </p:cNvPr>
          <p:cNvSpPr>
            <a:spLocks noGrp="1"/>
          </p:cNvSpPr>
          <p:nvPr>
            <p:ph type="sldNum" sz="quarter" idx="12"/>
          </p:nvPr>
        </p:nvSpPr>
        <p:spPr/>
        <p:txBody>
          <a:bodyPr/>
          <a:lstStyle/>
          <a:p>
            <a:fld id="{4CBDD224-6A22-6F49-B782-25070AEA1818}" type="slidenum">
              <a:rPr lang="en-US" smtClean="0"/>
              <a:t>‹#›</a:t>
            </a:fld>
            <a:endParaRPr lang="en-US"/>
          </a:p>
        </p:txBody>
      </p:sp>
    </p:spTree>
    <p:extLst>
      <p:ext uri="{BB962C8B-B14F-4D97-AF65-F5344CB8AC3E}">
        <p14:creationId xmlns:p14="http://schemas.microsoft.com/office/powerpoint/2010/main" val="250945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779D-B340-AA43-95BE-E910FE4D6D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4046BF-423B-4442-BEB7-AED081B0A6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7EBD58-A803-3348-AFD4-5F8732A230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EF8F0A-5ACE-444C-A99D-6D4EA4D4539B}"/>
              </a:ext>
            </a:extLst>
          </p:cNvPr>
          <p:cNvSpPr>
            <a:spLocks noGrp="1"/>
          </p:cNvSpPr>
          <p:nvPr>
            <p:ph type="dt" sz="half" idx="10"/>
          </p:nvPr>
        </p:nvSpPr>
        <p:spPr/>
        <p:txBody>
          <a:bodyPr/>
          <a:lstStyle/>
          <a:p>
            <a:fld id="{7E0E34BC-D03A-664A-B2C0-3F7C5A7D1FB7}" type="datetimeFigureOut">
              <a:rPr lang="en-US" smtClean="0"/>
              <a:t>9/12/20</a:t>
            </a:fld>
            <a:endParaRPr lang="en-US"/>
          </a:p>
        </p:txBody>
      </p:sp>
      <p:sp>
        <p:nvSpPr>
          <p:cNvPr id="6" name="Footer Placeholder 5">
            <a:extLst>
              <a:ext uri="{FF2B5EF4-FFF2-40B4-BE49-F238E27FC236}">
                <a16:creationId xmlns:a16="http://schemas.microsoft.com/office/drawing/2014/main" id="{BD80A31D-34E0-9042-97B2-AF1B692F7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6AC00-65F5-8F4E-AB1E-7F545F8E5200}"/>
              </a:ext>
            </a:extLst>
          </p:cNvPr>
          <p:cNvSpPr>
            <a:spLocks noGrp="1"/>
          </p:cNvSpPr>
          <p:nvPr>
            <p:ph type="sldNum" sz="quarter" idx="12"/>
          </p:nvPr>
        </p:nvSpPr>
        <p:spPr/>
        <p:txBody>
          <a:bodyPr/>
          <a:lstStyle/>
          <a:p>
            <a:fld id="{4CBDD224-6A22-6F49-B782-25070AEA1818}" type="slidenum">
              <a:rPr lang="en-US" smtClean="0"/>
              <a:t>‹#›</a:t>
            </a:fld>
            <a:endParaRPr lang="en-US"/>
          </a:p>
        </p:txBody>
      </p:sp>
    </p:spTree>
    <p:extLst>
      <p:ext uri="{BB962C8B-B14F-4D97-AF65-F5344CB8AC3E}">
        <p14:creationId xmlns:p14="http://schemas.microsoft.com/office/powerpoint/2010/main" val="213437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0F6E0-13F7-064F-BDD2-C83640A4C3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EFFF9A-0BCC-084E-97CC-95696E00FC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1183E5-9DF6-4040-97E6-875429EB7E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BF58A6-8B22-5842-A44B-AD50F84760D2}"/>
              </a:ext>
            </a:extLst>
          </p:cNvPr>
          <p:cNvSpPr>
            <a:spLocks noGrp="1"/>
          </p:cNvSpPr>
          <p:nvPr>
            <p:ph type="dt" sz="half" idx="10"/>
          </p:nvPr>
        </p:nvSpPr>
        <p:spPr/>
        <p:txBody>
          <a:bodyPr/>
          <a:lstStyle/>
          <a:p>
            <a:fld id="{7E0E34BC-D03A-664A-B2C0-3F7C5A7D1FB7}" type="datetimeFigureOut">
              <a:rPr lang="en-US" smtClean="0"/>
              <a:t>9/12/20</a:t>
            </a:fld>
            <a:endParaRPr lang="en-US"/>
          </a:p>
        </p:txBody>
      </p:sp>
      <p:sp>
        <p:nvSpPr>
          <p:cNvPr id="6" name="Footer Placeholder 5">
            <a:extLst>
              <a:ext uri="{FF2B5EF4-FFF2-40B4-BE49-F238E27FC236}">
                <a16:creationId xmlns:a16="http://schemas.microsoft.com/office/drawing/2014/main" id="{D7A85CB3-E81B-6545-9840-824C16406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84C20-B8BE-A641-A159-D13B1FE5EB35}"/>
              </a:ext>
            </a:extLst>
          </p:cNvPr>
          <p:cNvSpPr>
            <a:spLocks noGrp="1"/>
          </p:cNvSpPr>
          <p:nvPr>
            <p:ph type="sldNum" sz="quarter" idx="12"/>
          </p:nvPr>
        </p:nvSpPr>
        <p:spPr/>
        <p:txBody>
          <a:bodyPr/>
          <a:lstStyle/>
          <a:p>
            <a:fld id="{4CBDD224-6A22-6F49-B782-25070AEA1818}" type="slidenum">
              <a:rPr lang="en-US" smtClean="0"/>
              <a:t>‹#›</a:t>
            </a:fld>
            <a:endParaRPr lang="en-US"/>
          </a:p>
        </p:txBody>
      </p:sp>
    </p:spTree>
    <p:extLst>
      <p:ext uri="{BB962C8B-B14F-4D97-AF65-F5344CB8AC3E}">
        <p14:creationId xmlns:p14="http://schemas.microsoft.com/office/powerpoint/2010/main" val="1299168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30E604-46C2-7342-8978-2C7AC37543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0B0C99-A18B-BE48-9F36-76C34E7AE1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98C1B4-B058-4046-9203-B4C39DA5F6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0E34BC-D03A-664A-B2C0-3F7C5A7D1FB7}" type="datetimeFigureOut">
              <a:rPr lang="en-US" smtClean="0"/>
              <a:t>9/12/20</a:t>
            </a:fld>
            <a:endParaRPr lang="en-US"/>
          </a:p>
        </p:txBody>
      </p:sp>
      <p:sp>
        <p:nvSpPr>
          <p:cNvPr id="5" name="Footer Placeholder 4">
            <a:extLst>
              <a:ext uri="{FF2B5EF4-FFF2-40B4-BE49-F238E27FC236}">
                <a16:creationId xmlns:a16="http://schemas.microsoft.com/office/drawing/2014/main" id="{8C877CE5-77A0-534D-B7BC-2D44D3C91A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80448A-7B76-5844-AD1C-EC4546DD8B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BDD224-6A22-6F49-B782-25070AEA1818}" type="slidenum">
              <a:rPr lang="en-US" smtClean="0"/>
              <a:t>‹#›</a:t>
            </a:fld>
            <a:endParaRPr lang="en-US"/>
          </a:p>
        </p:txBody>
      </p:sp>
    </p:spTree>
    <p:extLst>
      <p:ext uri="{BB962C8B-B14F-4D97-AF65-F5344CB8AC3E}">
        <p14:creationId xmlns:p14="http://schemas.microsoft.com/office/powerpoint/2010/main" val="2875567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python.org/3/tutori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5528-0CCB-7D46-8C47-BF3E0D4F5DC8}"/>
              </a:ext>
            </a:extLst>
          </p:cNvPr>
          <p:cNvSpPr>
            <a:spLocks noGrp="1"/>
          </p:cNvSpPr>
          <p:nvPr>
            <p:ph type="ctrTitle"/>
          </p:nvPr>
        </p:nvSpPr>
        <p:spPr>
          <a:xfrm>
            <a:off x="1524000" y="1122363"/>
            <a:ext cx="9144000" cy="1904616"/>
          </a:xfrm>
        </p:spPr>
        <p:txBody>
          <a:bodyPr/>
          <a:lstStyle/>
          <a:p>
            <a:r>
              <a:rPr lang="en-US" dirty="0"/>
              <a:t>Python: getting started</a:t>
            </a:r>
          </a:p>
        </p:txBody>
      </p:sp>
      <p:sp>
        <p:nvSpPr>
          <p:cNvPr id="3" name="Subtitle 2">
            <a:extLst>
              <a:ext uri="{FF2B5EF4-FFF2-40B4-BE49-F238E27FC236}">
                <a16:creationId xmlns:a16="http://schemas.microsoft.com/office/drawing/2014/main" id="{A2943447-D5A0-0440-BCEE-B4FCD34B2D32}"/>
              </a:ext>
            </a:extLst>
          </p:cNvPr>
          <p:cNvSpPr>
            <a:spLocks noGrp="1"/>
          </p:cNvSpPr>
          <p:nvPr>
            <p:ph type="subTitle" idx="1"/>
          </p:nvPr>
        </p:nvSpPr>
        <p:spPr/>
        <p:txBody>
          <a:bodyPr/>
          <a:lstStyle/>
          <a:p>
            <a:r>
              <a:rPr lang="en-US" dirty="0"/>
              <a:t>Working environment, programming basics, write and run a program</a:t>
            </a:r>
          </a:p>
        </p:txBody>
      </p:sp>
    </p:spTree>
    <p:extLst>
      <p:ext uri="{BB962C8B-B14F-4D97-AF65-F5344CB8AC3E}">
        <p14:creationId xmlns:p14="http://schemas.microsoft.com/office/powerpoint/2010/main" val="3086890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DFFC3-B27F-7240-873E-AF80162F5C38}"/>
              </a:ext>
            </a:extLst>
          </p:cNvPr>
          <p:cNvSpPr>
            <a:spLocks noGrp="1"/>
          </p:cNvSpPr>
          <p:nvPr>
            <p:ph type="title"/>
          </p:nvPr>
        </p:nvSpPr>
        <p:spPr/>
        <p:txBody>
          <a:bodyPr/>
          <a:lstStyle/>
          <a:p>
            <a:r>
              <a:rPr lang="en-US" dirty="0"/>
              <a:t>Useful commands in </a:t>
            </a:r>
            <a:r>
              <a:rPr lang="en-US" dirty="0" err="1"/>
              <a:t>ipython</a:t>
            </a:r>
            <a:r>
              <a:rPr lang="en-US" dirty="0"/>
              <a:t> for getting information (try them!)</a:t>
            </a:r>
          </a:p>
        </p:txBody>
      </p:sp>
      <p:sp>
        <p:nvSpPr>
          <p:cNvPr id="3" name="Content Placeholder 2">
            <a:extLst>
              <a:ext uri="{FF2B5EF4-FFF2-40B4-BE49-F238E27FC236}">
                <a16:creationId xmlns:a16="http://schemas.microsoft.com/office/drawing/2014/main" id="{751CEF84-7101-B744-8739-86F577E65701}"/>
              </a:ext>
            </a:extLst>
          </p:cNvPr>
          <p:cNvSpPr>
            <a:spLocks noGrp="1"/>
          </p:cNvSpPr>
          <p:nvPr>
            <p:ph idx="1"/>
          </p:nvPr>
        </p:nvSpPr>
        <p:spPr/>
        <p:txBody>
          <a:bodyPr/>
          <a:lstStyle/>
          <a:p>
            <a:r>
              <a:rPr lang="en-US" dirty="0"/>
              <a:t>"</a:t>
            </a:r>
            <a:r>
              <a:rPr lang="en-US" dirty="0" err="1"/>
              <a:t>whos</a:t>
            </a:r>
            <a:r>
              <a:rPr lang="en-US" dirty="0"/>
              <a:t>" gives information about all the variables in your workspace</a:t>
            </a:r>
          </a:p>
          <a:p>
            <a:r>
              <a:rPr lang="en-US" dirty="0"/>
              <a:t>Python is an "object-oriented" language, which is just a fancy way of saying that </a:t>
            </a:r>
            <a:r>
              <a:rPr lang="en-US" u="sng" dirty="0"/>
              <a:t>everything</a:t>
            </a:r>
            <a:r>
              <a:rPr lang="en-US" dirty="0"/>
              <a:t>, whether it be a variable, a function, a line on a plot, or a module, is an "</a:t>
            </a:r>
            <a:r>
              <a:rPr lang="en-US" b="1" dirty="0"/>
              <a:t>object</a:t>
            </a:r>
            <a:r>
              <a:rPr lang="en-US" dirty="0"/>
              <a:t>" that has associated </a:t>
            </a:r>
            <a:r>
              <a:rPr lang="en-US" b="1" dirty="0"/>
              <a:t>attributes</a:t>
            </a:r>
            <a:r>
              <a:rPr lang="en-US" dirty="0"/>
              <a:t> (facts about it) and </a:t>
            </a:r>
            <a:r>
              <a:rPr lang="en-US" b="1" dirty="0"/>
              <a:t>methods</a:t>
            </a:r>
            <a:r>
              <a:rPr lang="en-US" dirty="0"/>
              <a:t> (functions that can act on it).</a:t>
            </a:r>
          </a:p>
          <a:p>
            <a:r>
              <a:rPr lang="en-US" dirty="0"/>
              <a:t>"[object]?" gives info about a variable or other object</a:t>
            </a:r>
          </a:p>
          <a:p>
            <a:r>
              <a:rPr lang="en-US" dirty="0"/>
              <a:t>"help([object])" is another way of getting info about an object</a:t>
            </a:r>
          </a:p>
          <a:p>
            <a:r>
              <a:rPr lang="en-US" dirty="0"/>
              <a:t>"</a:t>
            </a:r>
            <a:r>
              <a:rPr lang="en-US" dirty="0" err="1"/>
              <a:t>dir</a:t>
            </a:r>
            <a:r>
              <a:rPr lang="en-US" dirty="0"/>
              <a:t>([object])" gives a full listing of the attributes and methods available for a given object</a:t>
            </a:r>
          </a:p>
        </p:txBody>
      </p:sp>
    </p:spTree>
    <p:extLst>
      <p:ext uri="{BB962C8B-B14F-4D97-AF65-F5344CB8AC3E}">
        <p14:creationId xmlns:p14="http://schemas.microsoft.com/office/powerpoint/2010/main" val="2070575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F3CC-BC64-6B4B-8A41-41B42165035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B31BA0E-222D-E14C-B30A-8A7A9BFA8492}"/>
              </a:ext>
            </a:extLst>
          </p:cNvPr>
          <p:cNvSpPr>
            <a:spLocks noGrp="1"/>
          </p:cNvSpPr>
          <p:nvPr>
            <p:ph idx="1"/>
          </p:nvPr>
        </p:nvSpPr>
        <p:spPr>
          <a:xfrm>
            <a:off x="838200" y="1586753"/>
            <a:ext cx="10515600" cy="4590210"/>
          </a:xfrm>
        </p:spPr>
        <p:txBody>
          <a:bodyPr>
            <a:normAutofit/>
          </a:bodyPr>
          <a:lstStyle/>
          <a:p>
            <a:r>
              <a:rPr lang="en-US" dirty="0"/>
              <a:t>Learning python programming is a long process - I learn new things all the time.  This class will get you started, but you need to learn most of it on your own.</a:t>
            </a:r>
          </a:p>
          <a:p>
            <a:r>
              <a:rPr lang="en-US" dirty="0"/>
              <a:t>Read a book.  My favorite is: McKinney (2018) Python for Data Analysis, 2nd Edition. O'Reilly.</a:t>
            </a:r>
          </a:p>
          <a:p>
            <a:r>
              <a:rPr lang="en-US" dirty="0"/>
              <a:t>Find a website with instructions.  Here is a reasonable one: </a:t>
            </a:r>
            <a:r>
              <a:rPr lang="en-US" dirty="0">
                <a:hlinkClick r:id="rId2"/>
              </a:rPr>
              <a:t>https://docs.python.org/3/tutorial/</a:t>
            </a:r>
            <a:endParaRPr lang="en-US" dirty="0"/>
          </a:p>
          <a:p>
            <a:r>
              <a:rPr lang="en-US" dirty="0"/>
              <a:t>Ask someone, even me.</a:t>
            </a:r>
          </a:p>
          <a:p>
            <a:r>
              <a:rPr lang="en-US" dirty="0"/>
              <a:t>Make a list of commands you want to memorize and keep editing it as you go along.</a:t>
            </a:r>
          </a:p>
        </p:txBody>
      </p:sp>
    </p:spTree>
    <p:extLst>
      <p:ext uri="{BB962C8B-B14F-4D97-AF65-F5344CB8AC3E}">
        <p14:creationId xmlns:p14="http://schemas.microsoft.com/office/powerpoint/2010/main" val="905447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6A9D0-C020-144B-A6CF-62F85D7FCFBA}"/>
              </a:ext>
            </a:extLst>
          </p:cNvPr>
          <p:cNvSpPr>
            <a:spLocks noGrp="1"/>
          </p:cNvSpPr>
          <p:nvPr>
            <p:ph type="title"/>
          </p:nvPr>
        </p:nvSpPr>
        <p:spPr>
          <a:xfrm>
            <a:off x="340660" y="206188"/>
            <a:ext cx="3594848" cy="1766047"/>
          </a:xfrm>
        </p:spPr>
        <p:txBody>
          <a:bodyPr>
            <a:noAutofit/>
          </a:bodyPr>
          <a:lstStyle/>
          <a:p>
            <a:r>
              <a:rPr lang="en-US" sz="2800" dirty="0"/>
              <a:t>Now, on to python language basics, starting with some types of variables...</a:t>
            </a:r>
          </a:p>
        </p:txBody>
      </p:sp>
      <p:sp>
        <p:nvSpPr>
          <p:cNvPr id="3" name="Content Placeholder 2">
            <a:extLst>
              <a:ext uri="{FF2B5EF4-FFF2-40B4-BE49-F238E27FC236}">
                <a16:creationId xmlns:a16="http://schemas.microsoft.com/office/drawing/2014/main" id="{DEDC06DB-C7E2-7C4D-A46B-2E70F87B0A9F}"/>
              </a:ext>
            </a:extLst>
          </p:cNvPr>
          <p:cNvSpPr>
            <a:spLocks noGrp="1"/>
          </p:cNvSpPr>
          <p:nvPr>
            <p:ph idx="1"/>
          </p:nvPr>
        </p:nvSpPr>
        <p:spPr>
          <a:xfrm>
            <a:off x="340659" y="2085603"/>
            <a:ext cx="4320988" cy="4566209"/>
          </a:xfrm>
        </p:spPr>
        <p:txBody>
          <a:bodyPr>
            <a:normAutofit fontScale="55000" lnSpcReduction="20000"/>
          </a:bodyPr>
          <a:lstStyle/>
          <a:p>
            <a:r>
              <a:rPr lang="en-US" sz="3600" b="1" dirty="0"/>
              <a:t>Strings</a:t>
            </a:r>
          </a:p>
          <a:p>
            <a:r>
              <a:rPr lang="en-US" dirty="0"/>
              <a:t>Strings are just lists of characters.  You often use them to define input and output pathnames, so it is good to learn how to manipulate them. You make them using </a:t>
            </a:r>
            <a:r>
              <a:rPr lang="en-US" b="1" dirty="0"/>
              <a:t>quote marks</a:t>
            </a:r>
            <a:r>
              <a:rPr lang="en-US" dirty="0"/>
              <a:t>: 'string'. (Single or double quotes both work.)</a:t>
            </a:r>
          </a:p>
          <a:p>
            <a:r>
              <a:rPr lang="en-US" dirty="0"/>
              <a:t>Try typing the commands at the right yourself.</a:t>
            </a:r>
          </a:p>
          <a:p>
            <a:r>
              <a:rPr lang="en-US" dirty="0"/>
              <a:t>Then try out the commands from the previous pages to get information on what you can do to strings (like </a:t>
            </a:r>
            <a:r>
              <a:rPr lang="en-US" dirty="0" err="1"/>
              <a:t>whos</a:t>
            </a:r>
            <a:r>
              <a:rPr lang="en-US" dirty="0"/>
              <a:t> and </a:t>
            </a:r>
            <a:r>
              <a:rPr lang="en-US" dirty="0" err="1"/>
              <a:t>dir</a:t>
            </a:r>
            <a:r>
              <a:rPr lang="en-US" dirty="0"/>
              <a:t> and ?)</a:t>
            </a:r>
          </a:p>
          <a:p>
            <a:r>
              <a:rPr lang="en-US" dirty="0"/>
              <a:t>E.g., what does "</a:t>
            </a:r>
            <a:r>
              <a:rPr lang="en-US" dirty="0" err="1"/>
              <a:t>a.title</a:t>
            </a:r>
            <a:r>
              <a:rPr lang="en-US" dirty="0"/>
              <a:t>()" do?  How about "</a:t>
            </a:r>
            <a:r>
              <a:rPr lang="en-US" dirty="0" err="1"/>
              <a:t>a.find</a:t>
            </a:r>
            <a:r>
              <a:rPr lang="en-US" dirty="0"/>
              <a:t>('h')"?</a:t>
            </a:r>
          </a:p>
          <a:p>
            <a:r>
              <a:rPr lang="en-US" dirty="0"/>
              <a:t>"title" is an example of a "method" that string objects have.  Methods always have () after them.</a:t>
            </a:r>
          </a:p>
          <a:p>
            <a:r>
              <a:rPr lang="en-US" dirty="0"/>
              <a:t>To use a method just type:</a:t>
            </a:r>
          </a:p>
          <a:p>
            <a:pPr marL="0" indent="0">
              <a:buNone/>
            </a:pPr>
            <a:r>
              <a:rPr lang="en-US" dirty="0">
                <a:latin typeface="Courier" pitchFamily="2" charset="0"/>
              </a:rPr>
              <a:t>[object].[method]() # note the dot!</a:t>
            </a:r>
          </a:p>
        </p:txBody>
      </p:sp>
      <p:pic>
        <p:nvPicPr>
          <p:cNvPr id="5" name="Picture 4">
            <a:extLst>
              <a:ext uri="{FF2B5EF4-FFF2-40B4-BE49-F238E27FC236}">
                <a16:creationId xmlns:a16="http://schemas.microsoft.com/office/drawing/2014/main" id="{F74DF091-4902-EA4F-BB23-E42728C473DC}"/>
              </a:ext>
            </a:extLst>
          </p:cNvPr>
          <p:cNvPicPr>
            <a:picLocks noChangeAspect="1"/>
          </p:cNvPicPr>
          <p:nvPr/>
        </p:nvPicPr>
        <p:blipFill>
          <a:blip r:embed="rId2"/>
          <a:stretch>
            <a:fillRect/>
          </a:stretch>
        </p:blipFill>
        <p:spPr>
          <a:xfrm>
            <a:off x="4934172" y="277905"/>
            <a:ext cx="7114392" cy="5342966"/>
          </a:xfrm>
          <a:prstGeom prst="rect">
            <a:avLst/>
          </a:prstGeom>
        </p:spPr>
      </p:pic>
    </p:spTree>
    <p:extLst>
      <p:ext uri="{BB962C8B-B14F-4D97-AF65-F5344CB8AC3E}">
        <p14:creationId xmlns:p14="http://schemas.microsoft.com/office/powerpoint/2010/main" val="1150179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E47AC-6B46-9643-B932-AEDC15D3243C}"/>
              </a:ext>
            </a:extLst>
          </p:cNvPr>
          <p:cNvSpPr>
            <a:spLocks noGrp="1"/>
          </p:cNvSpPr>
          <p:nvPr>
            <p:ph type="title"/>
          </p:nvPr>
        </p:nvSpPr>
        <p:spPr>
          <a:xfrm>
            <a:off x="838200" y="365125"/>
            <a:ext cx="10515600" cy="701675"/>
          </a:xfrm>
        </p:spPr>
        <p:txBody>
          <a:bodyPr/>
          <a:lstStyle/>
          <a:p>
            <a:r>
              <a:rPr lang="en-US" dirty="0"/>
              <a:t>Indexing, with a = 'hello'</a:t>
            </a:r>
          </a:p>
        </p:txBody>
      </p:sp>
      <p:sp>
        <p:nvSpPr>
          <p:cNvPr id="3" name="Content Placeholder 2">
            <a:extLst>
              <a:ext uri="{FF2B5EF4-FFF2-40B4-BE49-F238E27FC236}">
                <a16:creationId xmlns:a16="http://schemas.microsoft.com/office/drawing/2014/main" id="{1FDA0C73-15FD-534E-848C-2773F8563C25}"/>
              </a:ext>
            </a:extLst>
          </p:cNvPr>
          <p:cNvSpPr>
            <a:spLocks noGrp="1"/>
          </p:cNvSpPr>
          <p:nvPr>
            <p:ph idx="1"/>
          </p:nvPr>
        </p:nvSpPr>
        <p:spPr>
          <a:xfrm>
            <a:off x="838200" y="1416423"/>
            <a:ext cx="10941424" cy="5253317"/>
          </a:xfrm>
        </p:spPr>
        <p:txBody>
          <a:bodyPr>
            <a:normAutofit fontScale="70000" lnSpcReduction="20000"/>
          </a:bodyPr>
          <a:lstStyle/>
          <a:p>
            <a:r>
              <a:rPr lang="en-US" dirty="0"/>
              <a:t>a[:3] =&gt; '</a:t>
            </a:r>
            <a:r>
              <a:rPr lang="en-US" dirty="0" err="1"/>
              <a:t>hel</a:t>
            </a:r>
            <a:r>
              <a:rPr lang="en-US" dirty="0"/>
              <a:t>' is an example of indexing, or "slicing".  The same indexing rules apply to strings, lists, </a:t>
            </a:r>
            <a:r>
              <a:rPr lang="en-US" dirty="0" err="1"/>
              <a:t>numpy</a:t>
            </a:r>
            <a:r>
              <a:rPr lang="en-US" dirty="0"/>
              <a:t> arrays and pandas </a:t>
            </a:r>
            <a:r>
              <a:rPr lang="en-US" dirty="0" err="1"/>
              <a:t>DataFrames</a:t>
            </a:r>
            <a:r>
              <a:rPr lang="en-US" dirty="0"/>
              <a:t>, so you need to know how it works.</a:t>
            </a:r>
          </a:p>
          <a:p>
            <a:r>
              <a:rPr lang="en-US" dirty="0"/>
              <a:t>The first item is at index 0, so the index numbers of 'hello' would be 0,1,2,3,4</a:t>
            </a:r>
          </a:p>
          <a:p>
            <a:r>
              <a:rPr lang="en-US" dirty="0"/>
              <a:t>Specify a range with a ":" and some integer indices for the range:</a:t>
            </a:r>
          </a:p>
          <a:p>
            <a:r>
              <a:rPr lang="en-US" b="1" dirty="0"/>
              <a:t>[start index]:[index </a:t>
            </a:r>
            <a:r>
              <a:rPr lang="en-US" b="1" i="1" dirty="0"/>
              <a:t>after</a:t>
            </a:r>
            <a:r>
              <a:rPr lang="en-US" b="1" dirty="0"/>
              <a:t> the last one you want to get]</a:t>
            </a:r>
          </a:p>
          <a:p>
            <a:r>
              <a:rPr lang="en-US" dirty="0"/>
              <a:t>a[1:4] =&gt; 'ell' (when I type "=&gt;" that means "returns", it is not part of the command!)</a:t>
            </a:r>
          </a:p>
          <a:p>
            <a:r>
              <a:rPr lang="en-US" dirty="0"/>
              <a:t>Note that you can always tell the </a:t>
            </a:r>
            <a:r>
              <a:rPr lang="en-US" b="1" i="1" dirty="0"/>
              <a:t>length</a:t>
            </a:r>
            <a:r>
              <a:rPr lang="en-US" dirty="0"/>
              <a:t> of what you get by the </a:t>
            </a:r>
            <a:r>
              <a:rPr lang="en-US" b="1" i="1" dirty="0"/>
              <a:t>difference</a:t>
            </a:r>
            <a:r>
              <a:rPr lang="en-US" dirty="0"/>
              <a:t> of the two indices (4 - 1 = 3)</a:t>
            </a:r>
          </a:p>
          <a:p>
            <a:r>
              <a:rPr lang="en-US" dirty="0"/>
              <a:t>Omitting the start index means starting at 0.</a:t>
            </a:r>
          </a:p>
          <a:p>
            <a:r>
              <a:rPr lang="en-US" dirty="0"/>
              <a:t>Omitting the end index means get through the last item, a[2:] =&gt; '</a:t>
            </a:r>
            <a:r>
              <a:rPr lang="en-US" dirty="0" err="1"/>
              <a:t>llo</a:t>
            </a:r>
            <a:r>
              <a:rPr lang="en-US" dirty="0"/>
              <a:t>'</a:t>
            </a:r>
          </a:p>
          <a:p>
            <a:r>
              <a:rPr lang="en-US" dirty="0"/>
              <a:t>You can also add a </a:t>
            </a:r>
            <a:r>
              <a:rPr lang="en-US" b="1" dirty="0"/>
              <a:t>step</a:t>
            </a:r>
            <a:r>
              <a:rPr lang="en-US" dirty="0"/>
              <a:t> with another colon (</a:t>
            </a:r>
            <a:r>
              <a:rPr lang="en-US" dirty="0" err="1"/>
              <a:t>start:stop:step</a:t>
            </a:r>
            <a:r>
              <a:rPr lang="en-US" dirty="0"/>
              <a:t>)</a:t>
            </a:r>
          </a:p>
          <a:p>
            <a:r>
              <a:rPr lang="en-US" dirty="0"/>
              <a:t>a[::2] =&gt; '</a:t>
            </a:r>
            <a:r>
              <a:rPr lang="en-US" dirty="0" err="1"/>
              <a:t>hlo</a:t>
            </a:r>
            <a:r>
              <a:rPr lang="en-US" dirty="0"/>
              <a:t>'</a:t>
            </a:r>
          </a:p>
          <a:p>
            <a:r>
              <a:rPr lang="en-US" dirty="0"/>
              <a:t>Use a step of -1 to reverse the order</a:t>
            </a:r>
          </a:p>
          <a:p>
            <a:r>
              <a:rPr lang="en-US" dirty="0"/>
              <a:t>a[::-1] =&gt; '</a:t>
            </a:r>
            <a:r>
              <a:rPr lang="en-US" dirty="0" err="1"/>
              <a:t>olleh</a:t>
            </a:r>
            <a:r>
              <a:rPr lang="en-US" dirty="0"/>
              <a:t>'</a:t>
            </a:r>
          </a:p>
          <a:p>
            <a:r>
              <a:rPr lang="en-US" dirty="0"/>
              <a:t>Using an ending index of -2 cuts off the last two letters:</a:t>
            </a:r>
          </a:p>
          <a:p>
            <a:r>
              <a:rPr lang="en-US" dirty="0"/>
              <a:t>a[:-2] =&gt; '</a:t>
            </a:r>
            <a:r>
              <a:rPr lang="en-US" dirty="0" err="1"/>
              <a:t>hel</a:t>
            </a:r>
            <a:r>
              <a:rPr lang="en-US"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32403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A7AF2-0356-E64A-B742-1D1DCA296122}"/>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20CBDA20-2847-2947-A99E-588260C870AF}"/>
              </a:ext>
            </a:extLst>
          </p:cNvPr>
          <p:cNvSpPr>
            <a:spLocks noGrp="1"/>
          </p:cNvSpPr>
          <p:nvPr>
            <p:ph idx="1"/>
          </p:nvPr>
        </p:nvSpPr>
        <p:spPr>
          <a:xfrm>
            <a:off x="838200" y="1604682"/>
            <a:ext cx="10515600" cy="4796117"/>
          </a:xfrm>
        </p:spPr>
        <p:txBody>
          <a:bodyPr>
            <a:normAutofit fontScale="85000" lnSpcReduction="20000"/>
          </a:bodyPr>
          <a:lstStyle/>
          <a:p>
            <a:r>
              <a:rPr lang="en-US" dirty="0"/>
              <a:t>Lists are just ordered collections of objects.  You form them by using </a:t>
            </a:r>
            <a:r>
              <a:rPr lang="en-US" b="1" dirty="0"/>
              <a:t>square brackets and commas</a:t>
            </a:r>
            <a:r>
              <a:rPr lang="en-US" dirty="0"/>
              <a:t>:</a:t>
            </a:r>
          </a:p>
          <a:p>
            <a:r>
              <a:rPr lang="en-US" dirty="0" err="1"/>
              <a:t>my_list</a:t>
            </a:r>
            <a:r>
              <a:rPr lang="en-US" dirty="0"/>
              <a:t> = ['hi', 99, 'hello']</a:t>
            </a:r>
          </a:p>
          <a:p>
            <a:r>
              <a:rPr lang="en-US" dirty="0"/>
              <a:t>the same indexing rules apply:</a:t>
            </a:r>
          </a:p>
          <a:p>
            <a:r>
              <a:rPr lang="en-US" dirty="0" err="1"/>
              <a:t>my_list</a:t>
            </a:r>
            <a:r>
              <a:rPr lang="en-US" dirty="0"/>
              <a:t>[1] =&gt; 99</a:t>
            </a:r>
          </a:p>
          <a:p>
            <a:r>
              <a:rPr lang="en-US" dirty="0"/>
              <a:t>You concatenate lists using the plus sign</a:t>
            </a:r>
          </a:p>
          <a:p>
            <a:r>
              <a:rPr lang="en-US" dirty="0" err="1"/>
              <a:t>my_list</a:t>
            </a:r>
            <a:r>
              <a:rPr lang="en-US" dirty="0"/>
              <a:t> + ['NNN'] =&gt; ['hi', 99, 'hello', 'NNN']</a:t>
            </a:r>
          </a:p>
          <a:p>
            <a:r>
              <a:rPr lang="en-US" dirty="0"/>
              <a:t>Note that the thing I added, ['NNN'], had to also be a list, so it needed square brackets of its own.</a:t>
            </a:r>
          </a:p>
          <a:p>
            <a:r>
              <a:rPr lang="en-US" dirty="0"/>
              <a:t>"Tuples" are another kind of list that you form using </a:t>
            </a:r>
            <a:r>
              <a:rPr lang="en-US" b="1" dirty="0"/>
              <a:t>parentheses and commas</a:t>
            </a:r>
            <a:r>
              <a:rPr lang="en-US" dirty="0"/>
              <a:t>.  They act just like lists but are meant for information that you don't want to be able to change.</a:t>
            </a:r>
          </a:p>
          <a:p>
            <a:r>
              <a:rPr lang="en-US" dirty="0" err="1"/>
              <a:t>my_tup</a:t>
            </a:r>
            <a:r>
              <a:rPr lang="en-US" dirty="0"/>
              <a:t> = ('hi', 88, 6)</a:t>
            </a:r>
          </a:p>
        </p:txBody>
      </p:sp>
    </p:spTree>
    <p:extLst>
      <p:ext uri="{BB962C8B-B14F-4D97-AF65-F5344CB8AC3E}">
        <p14:creationId xmlns:p14="http://schemas.microsoft.com/office/powerpoint/2010/main" val="307614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AC40-03B9-7B47-814F-71B9AB8B78CA}"/>
              </a:ext>
            </a:extLst>
          </p:cNvPr>
          <p:cNvSpPr>
            <a:spLocks noGrp="1"/>
          </p:cNvSpPr>
          <p:nvPr>
            <p:ph type="title"/>
          </p:nvPr>
        </p:nvSpPr>
        <p:spPr/>
        <p:txBody>
          <a:bodyPr/>
          <a:lstStyle/>
          <a:p>
            <a:r>
              <a:rPr lang="en-US" dirty="0"/>
              <a:t>Dictionaries ("</a:t>
            </a:r>
            <a:r>
              <a:rPr lang="en-US" dirty="0" err="1"/>
              <a:t>dict</a:t>
            </a:r>
            <a:r>
              <a:rPr lang="en-US" dirty="0"/>
              <a:t>")</a:t>
            </a:r>
          </a:p>
        </p:txBody>
      </p:sp>
      <p:sp>
        <p:nvSpPr>
          <p:cNvPr id="3" name="Content Placeholder 2">
            <a:extLst>
              <a:ext uri="{FF2B5EF4-FFF2-40B4-BE49-F238E27FC236}">
                <a16:creationId xmlns:a16="http://schemas.microsoft.com/office/drawing/2014/main" id="{0B21AF15-B046-9B4B-A4E5-E2CA426EE1FA}"/>
              </a:ext>
            </a:extLst>
          </p:cNvPr>
          <p:cNvSpPr>
            <a:spLocks noGrp="1"/>
          </p:cNvSpPr>
          <p:nvPr>
            <p:ph idx="1"/>
          </p:nvPr>
        </p:nvSpPr>
        <p:spPr>
          <a:xfrm>
            <a:off x="838200" y="1825625"/>
            <a:ext cx="10944298" cy="4351338"/>
          </a:xfrm>
        </p:spPr>
        <p:txBody>
          <a:bodyPr>
            <a:normAutofit fontScale="85000" lnSpcReduction="20000"/>
          </a:bodyPr>
          <a:lstStyle/>
          <a:p>
            <a:r>
              <a:rPr lang="en-US" dirty="0"/>
              <a:t>A dictionary is a way of associating two lists of information.  You make them using curly brackets, colons, and commas:</a:t>
            </a:r>
          </a:p>
          <a:p>
            <a:pPr marL="0" indent="0">
              <a:buNone/>
            </a:pPr>
            <a:r>
              <a:rPr lang="en-US" sz="2400" dirty="0" err="1">
                <a:latin typeface="Courier" pitchFamily="2" charset="0"/>
              </a:rPr>
              <a:t>my_dict</a:t>
            </a:r>
            <a:r>
              <a:rPr lang="en-US" sz="2400" dirty="0">
                <a:latin typeface="Courier" pitchFamily="2" charset="0"/>
              </a:rPr>
              <a:t> = {'</a:t>
            </a:r>
            <a:r>
              <a:rPr lang="en-US" sz="2400" dirty="0" err="1">
                <a:latin typeface="Courier" pitchFamily="2" charset="0"/>
              </a:rPr>
              <a:t>a':'Thing</a:t>
            </a:r>
            <a:r>
              <a:rPr lang="en-US" sz="2400" dirty="0">
                <a:latin typeface="Courier" pitchFamily="2" charset="0"/>
              </a:rPr>
              <a:t> One', 'b': 'Thing Two', '</a:t>
            </a:r>
            <a:r>
              <a:rPr lang="en-US" sz="2400" dirty="0" err="1">
                <a:latin typeface="Courier" pitchFamily="2" charset="0"/>
              </a:rPr>
              <a:t>c':'Thing</a:t>
            </a:r>
            <a:r>
              <a:rPr lang="en-US" sz="2400" dirty="0">
                <a:latin typeface="Courier" pitchFamily="2" charset="0"/>
              </a:rPr>
              <a:t> Three'}</a:t>
            </a:r>
          </a:p>
          <a:p>
            <a:r>
              <a:rPr lang="en-US" dirty="0"/>
              <a:t>these are called "keys" and "values"</a:t>
            </a:r>
          </a:p>
          <a:p>
            <a:r>
              <a:rPr lang="en-US" dirty="0"/>
              <a:t>Try typing </a:t>
            </a:r>
            <a:r>
              <a:rPr lang="en-US" dirty="0" err="1"/>
              <a:t>my_dict.keys</a:t>
            </a:r>
            <a:r>
              <a:rPr lang="en-US" dirty="0"/>
              <a:t>() or </a:t>
            </a:r>
            <a:r>
              <a:rPr lang="en-US" dirty="0" err="1"/>
              <a:t>my_dict.values</a:t>
            </a:r>
            <a:r>
              <a:rPr lang="en-US" dirty="0"/>
              <a:t>()</a:t>
            </a:r>
          </a:p>
          <a:p>
            <a:r>
              <a:rPr lang="en-US" dirty="0"/>
              <a:t>Accessing one value using its key: </a:t>
            </a:r>
            <a:r>
              <a:rPr lang="en-US" dirty="0" err="1"/>
              <a:t>my_dict</a:t>
            </a:r>
            <a:r>
              <a:rPr lang="en-US" dirty="0"/>
              <a:t>['b'] =&gt; 'Thing Two'</a:t>
            </a:r>
          </a:p>
          <a:p>
            <a:r>
              <a:rPr lang="en-US" dirty="0"/>
              <a:t>or more generally:</a:t>
            </a:r>
          </a:p>
          <a:p>
            <a:r>
              <a:rPr lang="en-US" dirty="0" err="1"/>
              <a:t>my_dict</a:t>
            </a:r>
            <a:r>
              <a:rPr lang="en-US" dirty="0"/>
              <a:t>[key] =&gt; value associated with key</a:t>
            </a:r>
          </a:p>
          <a:p>
            <a:r>
              <a:rPr lang="en-US" dirty="0"/>
              <a:t>You can make a </a:t>
            </a:r>
            <a:r>
              <a:rPr lang="en-US" dirty="0" err="1"/>
              <a:t>dict</a:t>
            </a:r>
            <a:r>
              <a:rPr lang="en-US" dirty="0"/>
              <a:t> quickly out of two equal-length lists:</a:t>
            </a:r>
          </a:p>
          <a:p>
            <a:r>
              <a:rPr lang="en-US" dirty="0" err="1"/>
              <a:t>my_dict</a:t>
            </a:r>
            <a:r>
              <a:rPr lang="en-US" dirty="0"/>
              <a:t> = </a:t>
            </a:r>
            <a:r>
              <a:rPr lang="en-US" dirty="0" err="1"/>
              <a:t>dict</a:t>
            </a:r>
            <a:r>
              <a:rPr lang="en-US" dirty="0"/>
              <a:t>(zip(list1, list2))</a:t>
            </a:r>
          </a:p>
          <a:p>
            <a:r>
              <a:rPr lang="en-US" dirty="0"/>
              <a:t>the function </a:t>
            </a:r>
            <a:r>
              <a:rPr lang="en-US" dirty="0" err="1"/>
              <a:t>dict</a:t>
            </a:r>
            <a:r>
              <a:rPr lang="en-US" dirty="0"/>
              <a:t>() is another way of creating a dictionary.</a:t>
            </a:r>
          </a:p>
        </p:txBody>
      </p:sp>
    </p:spTree>
    <p:extLst>
      <p:ext uri="{BB962C8B-B14F-4D97-AF65-F5344CB8AC3E}">
        <p14:creationId xmlns:p14="http://schemas.microsoft.com/office/powerpoint/2010/main" val="3567586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ECF7-D4A0-7D4F-8926-189BA9881690}"/>
              </a:ext>
            </a:extLst>
          </p:cNvPr>
          <p:cNvSpPr>
            <a:spLocks noGrp="1"/>
          </p:cNvSpPr>
          <p:nvPr>
            <p:ph type="title"/>
          </p:nvPr>
        </p:nvSpPr>
        <p:spPr/>
        <p:txBody>
          <a:bodyPr/>
          <a:lstStyle/>
          <a:p>
            <a:r>
              <a:rPr lang="en-US" dirty="0"/>
              <a:t>Iteration</a:t>
            </a:r>
          </a:p>
        </p:txBody>
      </p:sp>
      <p:sp>
        <p:nvSpPr>
          <p:cNvPr id="3" name="Content Placeholder 2">
            <a:extLst>
              <a:ext uri="{FF2B5EF4-FFF2-40B4-BE49-F238E27FC236}">
                <a16:creationId xmlns:a16="http://schemas.microsoft.com/office/drawing/2014/main" id="{00354956-8F2C-4043-B3E3-F9342C24C399}"/>
              </a:ext>
            </a:extLst>
          </p:cNvPr>
          <p:cNvSpPr>
            <a:spLocks noGrp="1"/>
          </p:cNvSpPr>
          <p:nvPr>
            <p:ph idx="1"/>
          </p:nvPr>
        </p:nvSpPr>
        <p:spPr>
          <a:xfrm>
            <a:off x="838200" y="1524000"/>
            <a:ext cx="10515600" cy="4831976"/>
          </a:xfrm>
        </p:spPr>
        <p:txBody>
          <a:bodyPr>
            <a:normAutofit fontScale="85000" lnSpcReduction="20000"/>
          </a:bodyPr>
          <a:lstStyle/>
          <a:p>
            <a:r>
              <a:rPr lang="en-US" dirty="0"/>
              <a:t>You can "iterate" over any list using a colon and then a tab (4 spaces!) in front of the subsequent lines.</a:t>
            </a:r>
          </a:p>
          <a:p>
            <a:pPr marL="0" indent="0">
              <a:buNone/>
            </a:pPr>
            <a:r>
              <a:rPr lang="en-US" dirty="0">
                <a:latin typeface="Courier" pitchFamily="2" charset="0"/>
              </a:rPr>
              <a:t>for item in </a:t>
            </a:r>
            <a:r>
              <a:rPr lang="en-US" dirty="0" err="1">
                <a:latin typeface="Courier" pitchFamily="2" charset="0"/>
              </a:rPr>
              <a:t>my_list</a:t>
            </a:r>
            <a:r>
              <a:rPr lang="en-US" dirty="0">
                <a:latin typeface="Courier" pitchFamily="2" charset="0"/>
              </a:rPr>
              <a:t>:</a:t>
            </a:r>
          </a:p>
          <a:p>
            <a:pPr marL="0" indent="0">
              <a:buNone/>
            </a:pPr>
            <a:r>
              <a:rPr lang="en-US" dirty="0">
                <a:latin typeface="Courier" pitchFamily="2" charset="0"/>
              </a:rPr>
              <a:t>    print(item)</a:t>
            </a:r>
          </a:p>
          <a:p>
            <a:r>
              <a:rPr lang="en-US" dirty="0"/>
              <a:t>The "range" function is a quick way to make a range of integers.</a:t>
            </a:r>
          </a:p>
          <a:p>
            <a:pPr marL="0" indent="0">
              <a:buNone/>
            </a:pPr>
            <a:r>
              <a:rPr lang="en-US" dirty="0">
                <a:latin typeface="Courier" pitchFamily="2" charset="0"/>
              </a:rPr>
              <a:t>for item in range(10):</a:t>
            </a:r>
          </a:p>
          <a:p>
            <a:pPr marL="0" indent="0">
              <a:buNone/>
            </a:pPr>
            <a:r>
              <a:rPr lang="en-US" dirty="0">
                <a:latin typeface="Courier" pitchFamily="2" charset="0"/>
              </a:rPr>
              <a:t>    print(item)</a:t>
            </a:r>
          </a:p>
          <a:p>
            <a:r>
              <a:rPr lang="en-US" dirty="0"/>
              <a:t>You can iterate over the keys in a </a:t>
            </a:r>
            <a:r>
              <a:rPr lang="en-US" dirty="0" err="1"/>
              <a:t>dict</a:t>
            </a:r>
            <a:r>
              <a:rPr lang="en-US" dirty="0"/>
              <a:t> using "for item in </a:t>
            </a:r>
            <a:r>
              <a:rPr lang="en-US" dirty="0" err="1"/>
              <a:t>my_dict.keys</a:t>
            </a:r>
            <a:r>
              <a:rPr lang="en-US" dirty="0"/>
              <a:t>():".</a:t>
            </a:r>
          </a:p>
          <a:p>
            <a:r>
              <a:rPr lang="en-US" dirty="0"/>
              <a:t>Python lingo: anything you can iterate over is called "</a:t>
            </a:r>
            <a:r>
              <a:rPr lang="en-US" dirty="0" err="1"/>
              <a:t>iterable</a:t>
            </a:r>
            <a:r>
              <a:rPr lang="en-US" dirty="0"/>
              <a:t>".  You can even iterate over the characters in a string, or the numbers in a </a:t>
            </a:r>
            <a:r>
              <a:rPr lang="en-US" dirty="0" err="1"/>
              <a:t>numpy</a:t>
            </a:r>
            <a:r>
              <a:rPr lang="en-US" dirty="0"/>
              <a:t> vector, or the indices in a pandas </a:t>
            </a:r>
            <a:r>
              <a:rPr lang="en-US" dirty="0" err="1"/>
              <a:t>DataFrame</a:t>
            </a:r>
            <a:r>
              <a:rPr lang="en-US" dirty="0"/>
              <a:t>.</a:t>
            </a:r>
          </a:p>
          <a:p>
            <a:r>
              <a:rPr lang="en-US" dirty="0"/>
              <a:t>The word "item" in the examples above is not special, but the words "for" and "in" are part of the programming language (try using "in" as a variable name and see what happens).</a:t>
            </a:r>
          </a:p>
          <a:p>
            <a:pPr marL="0" indent="0">
              <a:buNone/>
            </a:pPr>
            <a:endParaRPr lang="en-US" dirty="0">
              <a:latin typeface="Courier" pitchFamily="2" charset="0"/>
            </a:endParaRPr>
          </a:p>
        </p:txBody>
      </p:sp>
    </p:spTree>
    <p:extLst>
      <p:ext uri="{BB962C8B-B14F-4D97-AF65-F5344CB8AC3E}">
        <p14:creationId xmlns:p14="http://schemas.microsoft.com/office/powerpoint/2010/main" val="421775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6EBE-479D-D047-BB6F-0F04FBD9C3BB}"/>
              </a:ext>
            </a:extLst>
          </p:cNvPr>
          <p:cNvSpPr>
            <a:spLocks noGrp="1"/>
          </p:cNvSpPr>
          <p:nvPr>
            <p:ph type="title"/>
          </p:nvPr>
        </p:nvSpPr>
        <p:spPr>
          <a:xfrm>
            <a:off x="838200" y="365125"/>
            <a:ext cx="10515600" cy="1006475"/>
          </a:xfrm>
        </p:spPr>
        <p:txBody>
          <a:bodyPr/>
          <a:lstStyle/>
          <a:p>
            <a:r>
              <a:rPr lang="en-US" dirty="0"/>
              <a:t>if-</a:t>
            </a:r>
            <a:r>
              <a:rPr lang="en-US" dirty="0" err="1"/>
              <a:t>elif</a:t>
            </a:r>
            <a:r>
              <a:rPr lang="en-US" dirty="0"/>
              <a:t>-else and "Booleans" (True, False)</a:t>
            </a:r>
          </a:p>
        </p:txBody>
      </p:sp>
      <p:sp>
        <p:nvSpPr>
          <p:cNvPr id="3" name="Content Placeholder 2">
            <a:extLst>
              <a:ext uri="{FF2B5EF4-FFF2-40B4-BE49-F238E27FC236}">
                <a16:creationId xmlns:a16="http://schemas.microsoft.com/office/drawing/2014/main" id="{927EDCD1-CE1A-0847-9A72-CEE5EFEE3983}"/>
              </a:ext>
            </a:extLst>
          </p:cNvPr>
          <p:cNvSpPr>
            <a:spLocks noGrp="1"/>
          </p:cNvSpPr>
          <p:nvPr>
            <p:ph idx="1"/>
          </p:nvPr>
        </p:nvSpPr>
        <p:spPr>
          <a:xfrm>
            <a:off x="838200" y="1690688"/>
            <a:ext cx="10515600" cy="4710111"/>
          </a:xfrm>
        </p:spPr>
        <p:txBody>
          <a:bodyPr>
            <a:normAutofit fontScale="70000" lnSpcReduction="20000"/>
          </a:bodyPr>
          <a:lstStyle/>
          <a:p>
            <a:r>
              <a:rPr lang="en-US" dirty="0"/>
              <a:t>Another variable type in python is a Boolean, which is either "True" or "False" (you have to type them capitalized).</a:t>
            </a:r>
          </a:p>
          <a:p>
            <a:r>
              <a:rPr lang="en-US" dirty="0"/>
              <a:t>The usual comparison operations will return Booleans:</a:t>
            </a:r>
          </a:p>
          <a:p>
            <a:pPr marL="0" indent="0">
              <a:buNone/>
            </a:pPr>
            <a:r>
              <a:rPr lang="en-US" dirty="0">
                <a:latin typeface="Courier" pitchFamily="2" charset="0"/>
              </a:rPr>
              <a:t>for x in range(5):</a:t>
            </a:r>
          </a:p>
          <a:p>
            <a:pPr marL="0" indent="0">
              <a:buNone/>
            </a:pPr>
            <a:r>
              <a:rPr lang="en-US" dirty="0">
                <a:latin typeface="Courier" pitchFamily="2" charset="0"/>
              </a:rPr>
              <a:t>    if x == 0:</a:t>
            </a:r>
          </a:p>
          <a:p>
            <a:pPr marL="0" indent="0">
              <a:buNone/>
            </a:pPr>
            <a:r>
              <a:rPr lang="en-US" dirty="0">
                <a:latin typeface="Courier" pitchFamily="2" charset="0"/>
              </a:rPr>
              <a:t>        print(x)</a:t>
            </a:r>
          </a:p>
          <a:p>
            <a:pPr marL="0" indent="0">
              <a:buNone/>
            </a:pPr>
            <a:r>
              <a:rPr lang="en-US" dirty="0">
                <a:latin typeface="Courier" pitchFamily="2" charset="0"/>
              </a:rPr>
              <a:t>    </a:t>
            </a:r>
            <a:r>
              <a:rPr lang="en-US" dirty="0" err="1">
                <a:latin typeface="Courier" pitchFamily="2" charset="0"/>
              </a:rPr>
              <a:t>elif</a:t>
            </a:r>
            <a:r>
              <a:rPr lang="en-US" dirty="0">
                <a:latin typeface="Courier" pitchFamily="2" charset="0"/>
              </a:rPr>
              <a:t> x &gt;=3:</a:t>
            </a:r>
          </a:p>
          <a:p>
            <a:pPr marL="0" indent="0">
              <a:buNone/>
            </a:pPr>
            <a:r>
              <a:rPr lang="en-US" dirty="0">
                <a:latin typeface="Courier" pitchFamily="2" charset="0"/>
              </a:rPr>
              <a:t>        print('Big x = ' + str(x))</a:t>
            </a:r>
          </a:p>
          <a:p>
            <a:pPr marL="0" indent="0">
              <a:buNone/>
            </a:pPr>
            <a:r>
              <a:rPr lang="en-US" dirty="0">
                <a:latin typeface="Courier" pitchFamily="2" charset="0"/>
              </a:rPr>
              <a:t>    else:</a:t>
            </a:r>
          </a:p>
          <a:p>
            <a:pPr marL="0" indent="0">
              <a:buNone/>
            </a:pPr>
            <a:r>
              <a:rPr lang="en-US" dirty="0">
                <a:latin typeface="Courier" pitchFamily="2" charset="0"/>
              </a:rPr>
              <a:t>        print('I do not care')</a:t>
            </a:r>
          </a:p>
          <a:p>
            <a:r>
              <a:rPr lang="en-US" dirty="0"/>
              <a:t>Each if, </a:t>
            </a:r>
            <a:r>
              <a:rPr lang="en-US" dirty="0" err="1"/>
              <a:t>elif</a:t>
            </a:r>
            <a:r>
              <a:rPr lang="en-US" dirty="0"/>
              <a:t>, else must be followed by one or more code lines. You can use the command "pass" as a way of doing nothing.</a:t>
            </a:r>
          </a:p>
          <a:p>
            <a:r>
              <a:rPr lang="en-US" dirty="0"/>
              <a:t>Note that the indenting is essential.  Python does not end things explicitly with and "end" or "endif".  Instead you just go back to the original indenting.  </a:t>
            </a:r>
            <a:r>
              <a:rPr lang="en-US" dirty="0" err="1"/>
              <a:t>ipython</a:t>
            </a:r>
            <a:r>
              <a:rPr lang="en-US" dirty="0"/>
              <a:t> will tell you when something is amiss.</a:t>
            </a:r>
          </a:p>
          <a:p>
            <a:pPr marL="457200" lvl="1" indent="0">
              <a:buNone/>
            </a:pPr>
            <a:endParaRPr lang="en-US" dirty="0">
              <a:latin typeface="Courier" pitchFamily="2" charset="0"/>
            </a:endParaRPr>
          </a:p>
        </p:txBody>
      </p:sp>
    </p:spTree>
    <p:extLst>
      <p:ext uri="{BB962C8B-B14F-4D97-AF65-F5344CB8AC3E}">
        <p14:creationId xmlns:p14="http://schemas.microsoft.com/office/powerpoint/2010/main" val="3692167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E7226-7B6F-7F41-9F53-4BBB0DB5147B}"/>
              </a:ext>
            </a:extLst>
          </p:cNvPr>
          <p:cNvSpPr>
            <a:spLocks noGrp="1"/>
          </p:cNvSpPr>
          <p:nvPr>
            <p:ph type="title"/>
          </p:nvPr>
        </p:nvSpPr>
        <p:spPr/>
        <p:txBody>
          <a:bodyPr/>
          <a:lstStyle/>
          <a:p>
            <a:r>
              <a:rPr lang="en-US" dirty="0"/>
              <a:t>while loop</a:t>
            </a:r>
          </a:p>
        </p:txBody>
      </p:sp>
      <p:sp>
        <p:nvSpPr>
          <p:cNvPr id="3" name="Content Placeholder 2">
            <a:extLst>
              <a:ext uri="{FF2B5EF4-FFF2-40B4-BE49-F238E27FC236}">
                <a16:creationId xmlns:a16="http://schemas.microsoft.com/office/drawing/2014/main" id="{C026F5A8-401D-DA41-8A05-71F35F073F93}"/>
              </a:ext>
            </a:extLst>
          </p:cNvPr>
          <p:cNvSpPr>
            <a:spLocks noGrp="1"/>
          </p:cNvSpPr>
          <p:nvPr>
            <p:ph idx="1"/>
          </p:nvPr>
        </p:nvSpPr>
        <p:spPr/>
        <p:txBody>
          <a:bodyPr/>
          <a:lstStyle/>
          <a:p>
            <a:r>
              <a:rPr lang="en-US" dirty="0"/>
              <a:t>"while" is another common control structure</a:t>
            </a:r>
          </a:p>
          <a:p>
            <a:pPr marL="0" indent="0">
              <a:buNone/>
            </a:pPr>
            <a:r>
              <a:rPr lang="en-US" dirty="0">
                <a:latin typeface="Courier" pitchFamily="2" charset="0"/>
              </a:rPr>
              <a:t>counter = 1</a:t>
            </a:r>
          </a:p>
          <a:p>
            <a:pPr marL="0" indent="0">
              <a:buNone/>
            </a:pPr>
            <a:r>
              <a:rPr lang="en-US" dirty="0">
                <a:latin typeface="Courier" pitchFamily="2" charset="0"/>
              </a:rPr>
              <a:t>while counter &lt; 10:</a:t>
            </a:r>
          </a:p>
          <a:p>
            <a:pPr marL="0" indent="0">
              <a:buNone/>
            </a:pPr>
            <a:r>
              <a:rPr lang="en-US" dirty="0">
                <a:latin typeface="Courier" pitchFamily="2" charset="0"/>
              </a:rPr>
              <a:t>    print(counter)</a:t>
            </a:r>
          </a:p>
          <a:p>
            <a:pPr marL="0" indent="0">
              <a:buNone/>
            </a:pPr>
            <a:r>
              <a:rPr lang="en-US" dirty="0">
                <a:latin typeface="Courier" pitchFamily="2" charset="0"/>
              </a:rPr>
              <a:t>    counter += 1 # same as counter = counter + 1</a:t>
            </a:r>
          </a:p>
          <a:p>
            <a:r>
              <a:rPr lang="en-US" dirty="0"/>
              <a:t>Be careful to make sure your while loop has a reason to stop!</a:t>
            </a:r>
          </a:p>
          <a:p>
            <a:pPr marL="0" indent="0">
              <a:buNone/>
            </a:pPr>
            <a:endParaRPr lang="en-US" dirty="0">
              <a:latin typeface="Courier" pitchFamily="2" charset="0"/>
            </a:endParaRPr>
          </a:p>
        </p:txBody>
      </p:sp>
    </p:spTree>
    <p:extLst>
      <p:ext uri="{BB962C8B-B14F-4D97-AF65-F5344CB8AC3E}">
        <p14:creationId xmlns:p14="http://schemas.microsoft.com/office/powerpoint/2010/main" val="577059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88F97-AA8A-0D4D-9CB2-0E69CF10032B}"/>
              </a:ext>
            </a:extLst>
          </p:cNvPr>
          <p:cNvSpPr>
            <a:spLocks noGrp="1"/>
          </p:cNvSpPr>
          <p:nvPr>
            <p:ph type="title"/>
          </p:nvPr>
        </p:nvSpPr>
        <p:spPr/>
        <p:txBody>
          <a:bodyPr/>
          <a:lstStyle/>
          <a:p>
            <a:r>
              <a:rPr lang="en-US" dirty="0"/>
              <a:t>common imports</a:t>
            </a:r>
          </a:p>
        </p:txBody>
      </p:sp>
      <p:sp>
        <p:nvSpPr>
          <p:cNvPr id="3" name="Content Placeholder 2">
            <a:extLst>
              <a:ext uri="{FF2B5EF4-FFF2-40B4-BE49-F238E27FC236}">
                <a16:creationId xmlns:a16="http://schemas.microsoft.com/office/drawing/2014/main" id="{C7D857D9-E6D1-1942-85F9-884EE4474A9E}"/>
              </a:ext>
            </a:extLst>
          </p:cNvPr>
          <p:cNvSpPr>
            <a:spLocks noGrp="1"/>
          </p:cNvSpPr>
          <p:nvPr>
            <p:ph idx="1"/>
          </p:nvPr>
        </p:nvSpPr>
        <p:spPr/>
        <p:txBody>
          <a:bodyPr/>
          <a:lstStyle/>
          <a:p>
            <a:r>
              <a:rPr lang="en-US" dirty="0"/>
              <a:t>In order to use the full range of python functions, you have to import "modules".  Most of these came with your anaconda installation, and you imported a few more using </a:t>
            </a:r>
            <a:r>
              <a:rPr lang="en-US" dirty="0" err="1"/>
              <a:t>conda</a:t>
            </a:r>
            <a:r>
              <a:rPr lang="en-US" dirty="0"/>
              <a:t> or pip.</a:t>
            </a:r>
          </a:p>
          <a:p>
            <a:r>
              <a:rPr lang="en-US" dirty="0"/>
              <a:t>Typical import statements:</a:t>
            </a:r>
          </a:p>
          <a:p>
            <a:pPr marL="0" indent="0">
              <a:buNone/>
            </a:pPr>
            <a:r>
              <a:rPr lang="en-US" dirty="0">
                <a:latin typeface="Courier" pitchFamily="2" charset="0"/>
              </a:rPr>
              <a:t>import </a:t>
            </a:r>
            <a:r>
              <a:rPr lang="en-US" dirty="0" err="1">
                <a:latin typeface="Courier" pitchFamily="2" charset="0"/>
              </a:rPr>
              <a:t>numpy</a:t>
            </a:r>
            <a:r>
              <a:rPr lang="en-US" dirty="0">
                <a:latin typeface="Courier" pitchFamily="2" charset="0"/>
              </a:rPr>
              <a:t> as np # like </a:t>
            </a:r>
            <a:r>
              <a:rPr lang="en-US" dirty="0" err="1">
                <a:latin typeface="Courier" pitchFamily="2" charset="0"/>
              </a:rPr>
              <a:t>matlab</a:t>
            </a:r>
            <a:r>
              <a:rPr lang="en-US" dirty="0">
                <a:latin typeface="Courier" pitchFamily="2" charset="0"/>
              </a:rPr>
              <a:t> operators</a:t>
            </a:r>
          </a:p>
          <a:p>
            <a:pPr marL="0" indent="0">
              <a:buNone/>
            </a:pPr>
            <a:r>
              <a:rPr lang="en-US" dirty="0">
                <a:latin typeface="Courier" pitchFamily="2" charset="0"/>
              </a:rPr>
              <a:t>import </a:t>
            </a:r>
            <a:r>
              <a:rPr lang="en-US" dirty="0" err="1">
                <a:latin typeface="Courier" pitchFamily="2" charset="0"/>
              </a:rPr>
              <a:t>matplotlib.pyplot</a:t>
            </a:r>
            <a:r>
              <a:rPr lang="en-US" dirty="0">
                <a:latin typeface="Courier" pitchFamily="2" charset="0"/>
              </a:rPr>
              <a:t> as </a:t>
            </a:r>
            <a:r>
              <a:rPr lang="en-US" dirty="0" err="1">
                <a:latin typeface="Courier" pitchFamily="2" charset="0"/>
              </a:rPr>
              <a:t>plt</a:t>
            </a:r>
            <a:r>
              <a:rPr lang="en-US" dirty="0">
                <a:latin typeface="Courier" pitchFamily="2" charset="0"/>
              </a:rPr>
              <a:t> # plotting</a:t>
            </a:r>
          </a:p>
          <a:p>
            <a:r>
              <a:rPr lang="en-US" dirty="0"/>
              <a:t>The "as" means that when you use a function in a module you don't have to type as much: </a:t>
            </a:r>
            <a:r>
              <a:rPr lang="en-US" dirty="0">
                <a:latin typeface="Courier" pitchFamily="2" charset="0"/>
              </a:rPr>
              <a:t>x = </a:t>
            </a:r>
            <a:r>
              <a:rPr lang="en-US" dirty="0" err="1">
                <a:latin typeface="Courier" pitchFamily="2" charset="0"/>
              </a:rPr>
              <a:t>np.linspace</a:t>
            </a:r>
            <a:r>
              <a:rPr lang="en-US" dirty="0">
                <a:latin typeface="Courier" pitchFamily="2" charset="0"/>
              </a:rPr>
              <a:t>(0,10,100)</a:t>
            </a:r>
          </a:p>
        </p:txBody>
      </p:sp>
    </p:spTree>
    <p:extLst>
      <p:ext uri="{BB962C8B-B14F-4D97-AF65-F5344CB8AC3E}">
        <p14:creationId xmlns:p14="http://schemas.microsoft.com/office/powerpoint/2010/main" val="1935739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2FDF-C20E-0C4E-96D6-2EB84C3928FB}"/>
              </a:ext>
            </a:extLst>
          </p:cNvPr>
          <p:cNvSpPr>
            <a:spLocks noGrp="1"/>
          </p:cNvSpPr>
          <p:nvPr>
            <p:ph type="title"/>
          </p:nvPr>
        </p:nvSpPr>
        <p:spPr>
          <a:xfrm>
            <a:off x="838200" y="365126"/>
            <a:ext cx="10515600" cy="896116"/>
          </a:xfrm>
        </p:spPr>
        <p:txBody>
          <a:bodyPr/>
          <a:lstStyle/>
          <a:p>
            <a:r>
              <a:rPr lang="en-US" dirty="0"/>
              <a:t>Why python?</a:t>
            </a:r>
          </a:p>
        </p:txBody>
      </p:sp>
      <p:sp>
        <p:nvSpPr>
          <p:cNvPr id="3" name="Content Placeholder 2">
            <a:extLst>
              <a:ext uri="{FF2B5EF4-FFF2-40B4-BE49-F238E27FC236}">
                <a16:creationId xmlns:a16="http://schemas.microsoft.com/office/drawing/2014/main" id="{378F3423-27D2-FF48-B7C4-DBBDF734D112}"/>
              </a:ext>
            </a:extLst>
          </p:cNvPr>
          <p:cNvSpPr>
            <a:spLocks noGrp="1"/>
          </p:cNvSpPr>
          <p:nvPr>
            <p:ph idx="1"/>
          </p:nvPr>
        </p:nvSpPr>
        <p:spPr>
          <a:xfrm>
            <a:off x="838200" y="1555531"/>
            <a:ext cx="10515600" cy="4621432"/>
          </a:xfrm>
        </p:spPr>
        <p:txBody>
          <a:bodyPr>
            <a:normAutofit fontScale="92500" lnSpcReduction="20000"/>
          </a:bodyPr>
          <a:lstStyle/>
          <a:p>
            <a:r>
              <a:rPr lang="en-US" dirty="0"/>
              <a:t>Python is an extremely useful programming language for getting science done.  It is fast enough and simple enough for most tasks – although compiled languages like C++, Fortran90, and Java are faster.</a:t>
            </a:r>
          </a:p>
          <a:p>
            <a:r>
              <a:rPr lang="en-US" dirty="0"/>
              <a:t>Python is often called a "glue language" because it is adept at working in and across many computing platforms, and integrating programs running in other languages.</a:t>
            </a:r>
          </a:p>
          <a:p>
            <a:r>
              <a:rPr lang="en-US" dirty="0"/>
              <a:t>Like MATLAB, it has tight integration of programs, command line interactivity, and publication-quality graphics.</a:t>
            </a:r>
          </a:p>
          <a:p>
            <a:r>
              <a:rPr lang="en-US" dirty="0"/>
              <a:t>Unlike MATLAB, it is open source, so there are toolboxes (called "modules" in python) created by many different groups for different tasks.  This can be good because you can find a module to do almost anything, and it can be bad because quality control and conventions are not as strict as they are at MathWorks (the company that makes MATLAB).</a:t>
            </a:r>
          </a:p>
          <a:p>
            <a:r>
              <a:rPr lang="en-US" dirty="0"/>
              <a:t>Python is free and you can install it easily on any machine.</a:t>
            </a:r>
          </a:p>
          <a:p>
            <a:endParaRPr lang="en-US" dirty="0"/>
          </a:p>
        </p:txBody>
      </p:sp>
    </p:spTree>
    <p:extLst>
      <p:ext uri="{BB962C8B-B14F-4D97-AF65-F5344CB8AC3E}">
        <p14:creationId xmlns:p14="http://schemas.microsoft.com/office/powerpoint/2010/main" val="2435473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4E58-17F7-E04D-8B44-4CEB17BF231C}"/>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46BF86CF-FCB0-1840-A238-A97AA916D03D}"/>
              </a:ext>
            </a:extLst>
          </p:cNvPr>
          <p:cNvSpPr>
            <a:spLocks noGrp="1"/>
          </p:cNvSpPr>
          <p:nvPr>
            <p:ph idx="1"/>
          </p:nvPr>
        </p:nvSpPr>
        <p:spPr/>
        <p:txBody>
          <a:bodyPr>
            <a:normAutofit lnSpcReduction="10000"/>
          </a:bodyPr>
          <a:lstStyle/>
          <a:p>
            <a:r>
              <a:rPr lang="en-US" dirty="0"/>
              <a:t>If you are performing the same operation multiple times in a piece of code it should be done by defining a function (must be defined before it is first used)</a:t>
            </a:r>
          </a:p>
          <a:p>
            <a:pPr marL="0" indent="0">
              <a:buNone/>
            </a:pPr>
            <a:r>
              <a:rPr lang="en-US" dirty="0">
                <a:latin typeface="Courier" pitchFamily="2" charset="0"/>
              </a:rPr>
              <a:t>def </a:t>
            </a:r>
            <a:r>
              <a:rPr lang="en-US" dirty="0" err="1">
                <a:latin typeface="Courier" pitchFamily="2" charset="0"/>
              </a:rPr>
              <a:t>a_plus_b</a:t>
            </a:r>
            <a:r>
              <a:rPr lang="en-US" dirty="0">
                <a:latin typeface="Courier" pitchFamily="2" charset="0"/>
              </a:rPr>
              <a:t>(</a:t>
            </a:r>
            <a:r>
              <a:rPr lang="en-US" dirty="0" err="1">
                <a:latin typeface="Courier" pitchFamily="2" charset="0"/>
              </a:rPr>
              <a:t>a,b</a:t>
            </a:r>
            <a:r>
              <a:rPr lang="en-US" dirty="0">
                <a:latin typeface="Courier" pitchFamily="2" charset="0"/>
              </a:rPr>
              <a:t>):</a:t>
            </a:r>
          </a:p>
          <a:p>
            <a:pPr marL="0" indent="0">
              <a:buNone/>
            </a:pPr>
            <a:r>
              <a:rPr lang="en-US" dirty="0">
                <a:latin typeface="Courier" pitchFamily="2" charset="0"/>
              </a:rPr>
              <a:t>    c = a + b</a:t>
            </a:r>
          </a:p>
          <a:p>
            <a:pPr marL="0" indent="0">
              <a:buNone/>
            </a:pPr>
            <a:r>
              <a:rPr lang="en-US" dirty="0">
                <a:latin typeface="Courier" pitchFamily="2" charset="0"/>
              </a:rPr>
              <a:t>    return c</a:t>
            </a:r>
          </a:p>
          <a:p>
            <a:r>
              <a:rPr lang="en-US" dirty="0"/>
              <a:t>The variable names used in the function are limited in their "scope" meaning they only have meaning inside the function.  You could use the same variable names in the code that calls the function and they would not mess each other up.</a:t>
            </a:r>
          </a:p>
        </p:txBody>
      </p:sp>
    </p:spTree>
    <p:extLst>
      <p:ext uri="{BB962C8B-B14F-4D97-AF65-F5344CB8AC3E}">
        <p14:creationId xmlns:p14="http://schemas.microsoft.com/office/powerpoint/2010/main" val="386205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78944-49EB-694D-B3CD-C373A28B67F0}"/>
              </a:ext>
            </a:extLst>
          </p:cNvPr>
          <p:cNvSpPr>
            <a:spLocks noGrp="1"/>
          </p:cNvSpPr>
          <p:nvPr>
            <p:ph type="title"/>
          </p:nvPr>
        </p:nvSpPr>
        <p:spPr/>
        <p:txBody>
          <a:bodyPr/>
          <a:lstStyle/>
          <a:p>
            <a:r>
              <a:rPr lang="en-US" dirty="0"/>
              <a:t>Structure of a complete program</a:t>
            </a:r>
          </a:p>
        </p:txBody>
      </p:sp>
      <p:sp>
        <p:nvSpPr>
          <p:cNvPr id="3" name="Content Placeholder 2">
            <a:extLst>
              <a:ext uri="{FF2B5EF4-FFF2-40B4-BE49-F238E27FC236}">
                <a16:creationId xmlns:a16="http://schemas.microsoft.com/office/drawing/2014/main" id="{D1C4E348-D88A-694B-926F-86F1ACECF084}"/>
              </a:ext>
            </a:extLst>
          </p:cNvPr>
          <p:cNvSpPr>
            <a:spLocks noGrp="1"/>
          </p:cNvSpPr>
          <p:nvPr>
            <p:ph idx="1"/>
          </p:nvPr>
        </p:nvSpPr>
        <p:spPr>
          <a:xfrm>
            <a:off x="838200" y="1493753"/>
            <a:ext cx="10515600" cy="5116451"/>
          </a:xfrm>
        </p:spPr>
        <p:txBody>
          <a:bodyPr>
            <a:normAutofit fontScale="62500" lnSpcReduction="20000"/>
          </a:bodyPr>
          <a:lstStyle/>
          <a:p>
            <a:r>
              <a:rPr lang="en-US" dirty="0"/>
              <a:t>You would save this as a text file called "test0.py" and run in </a:t>
            </a:r>
            <a:r>
              <a:rPr lang="en-US" dirty="0" err="1"/>
              <a:t>ipython</a:t>
            </a:r>
            <a:r>
              <a:rPr lang="en-US" dirty="0"/>
              <a:t> as "run test0" or "run test0.py". </a:t>
            </a:r>
          </a:p>
          <a:p>
            <a:endParaRPr lang="en-US" dirty="0"/>
          </a:p>
          <a:p>
            <a:pPr marL="0" indent="0">
              <a:buNone/>
            </a:pPr>
            <a:r>
              <a:rPr lang="en-US" dirty="0">
                <a:latin typeface="Courier" pitchFamily="2" charset="0"/>
              </a:rPr>
              <a:t>"""</a:t>
            </a:r>
          </a:p>
          <a:p>
            <a:pPr marL="0" indent="0">
              <a:buNone/>
            </a:pPr>
            <a:r>
              <a:rPr lang="en-US" dirty="0">
                <a:latin typeface="Courier" pitchFamily="2" charset="0"/>
              </a:rPr>
              <a:t>This code is to test calling a function.</a:t>
            </a:r>
          </a:p>
          <a:p>
            <a:pPr marL="0" indent="0">
              <a:buNone/>
            </a:pPr>
            <a:r>
              <a:rPr lang="en-US" dirty="0">
                <a:latin typeface="Courier" pitchFamily="2" charset="0"/>
              </a:rPr>
              <a:t>"""</a:t>
            </a:r>
          </a:p>
          <a:p>
            <a:pPr marL="0" indent="0">
              <a:buNone/>
            </a:pPr>
            <a:r>
              <a:rPr lang="en-US" dirty="0">
                <a:latin typeface="Courier" pitchFamily="2" charset="0"/>
              </a:rPr>
              <a:t>import </a:t>
            </a:r>
            <a:r>
              <a:rPr lang="en-US" dirty="0" err="1">
                <a:latin typeface="Courier" pitchFamily="2" charset="0"/>
              </a:rPr>
              <a:t>numpy</a:t>
            </a:r>
            <a:r>
              <a:rPr lang="en-US" dirty="0">
                <a:latin typeface="Courier" pitchFamily="2" charset="0"/>
              </a:rPr>
              <a:t> as np # do imports first</a:t>
            </a:r>
          </a:p>
          <a:p>
            <a:pPr marL="0" indent="0">
              <a:buNone/>
            </a:pPr>
            <a:endParaRPr lang="en-US" dirty="0">
              <a:latin typeface="Courier" pitchFamily="2" charset="0"/>
            </a:endParaRPr>
          </a:p>
          <a:p>
            <a:pPr marL="0" indent="0">
              <a:buNone/>
            </a:pPr>
            <a:r>
              <a:rPr lang="en-US" dirty="0">
                <a:latin typeface="Courier" pitchFamily="2" charset="0"/>
              </a:rPr>
              <a:t>def </a:t>
            </a:r>
            <a:r>
              <a:rPr lang="en-US" dirty="0" err="1">
                <a:latin typeface="Courier" pitchFamily="2" charset="0"/>
              </a:rPr>
              <a:t>my_fun</a:t>
            </a:r>
            <a:r>
              <a:rPr lang="en-US" dirty="0">
                <a:latin typeface="Courier" pitchFamily="2" charset="0"/>
              </a:rPr>
              <a:t>(x): # function to compute the sine of the square</a:t>
            </a:r>
          </a:p>
          <a:p>
            <a:pPr marL="0" indent="0">
              <a:buNone/>
            </a:pPr>
            <a:r>
              <a:rPr lang="en-US" dirty="0">
                <a:latin typeface="Courier" pitchFamily="2" charset="0"/>
              </a:rPr>
              <a:t>    y = </a:t>
            </a:r>
            <a:r>
              <a:rPr lang="en-US" dirty="0" err="1">
                <a:latin typeface="Courier" pitchFamily="2" charset="0"/>
              </a:rPr>
              <a:t>np.sin</a:t>
            </a:r>
            <a:r>
              <a:rPr lang="en-US" dirty="0">
                <a:latin typeface="Courier" pitchFamily="2" charset="0"/>
              </a:rPr>
              <a:t>(x**2)</a:t>
            </a:r>
          </a:p>
          <a:p>
            <a:pPr marL="0" indent="0">
              <a:buNone/>
            </a:pPr>
            <a:r>
              <a:rPr lang="en-US" dirty="0">
                <a:latin typeface="Courier" pitchFamily="2" charset="0"/>
              </a:rPr>
              <a:t>    return y</a:t>
            </a:r>
          </a:p>
          <a:p>
            <a:pPr marL="0" indent="0">
              <a:buNone/>
            </a:pPr>
            <a:endParaRPr lang="en-US" dirty="0">
              <a:latin typeface="Courier" pitchFamily="2" charset="0"/>
            </a:endParaRPr>
          </a:p>
          <a:p>
            <a:pPr marL="0" indent="0">
              <a:buNone/>
            </a:pPr>
            <a:r>
              <a:rPr lang="en-US" dirty="0">
                <a:latin typeface="Courier" pitchFamily="2" charset="0"/>
              </a:rPr>
              <a:t>for xx in </a:t>
            </a:r>
            <a:r>
              <a:rPr lang="en-US" dirty="0" err="1">
                <a:latin typeface="Courier" pitchFamily="2" charset="0"/>
              </a:rPr>
              <a:t>np.linspace</a:t>
            </a:r>
            <a:r>
              <a:rPr lang="en-US" dirty="0">
                <a:latin typeface="Courier" pitchFamily="2" charset="0"/>
              </a:rPr>
              <a:t>(0, 2*</a:t>
            </a:r>
            <a:r>
              <a:rPr lang="en-US" dirty="0" err="1">
                <a:latin typeface="Courier" pitchFamily="2" charset="0"/>
              </a:rPr>
              <a:t>np.pi</a:t>
            </a:r>
            <a:r>
              <a:rPr lang="en-US" dirty="0">
                <a:latin typeface="Courier" pitchFamily="2" charset="0"/>
              </a:rPr>
              <a:t>, 12):</a:t>
            </a:r>
          </a:p>
          <a:p>
            <a:pPr marL="0" indent="0">
              <a:buNone/>
            </a:pPr>
            <a:r>
              <a:rPr lang="en-US" dirty="0">
                <a:latin typeface="Courier" pitchFamily="2" charset="0"/>
              </a:rPr>
              <a:t>    </a:t>
            </a:r>
            <a:r>
              <a:rPr lang="en-US" dirty="0" err="1">
                <a:latin typeface="Courier" pitchFamily="2" charset="0"/>
              </a:rPr>
              <a:t>yy</a:t>
            </a:r>
            <a:r>
              <a:rPr lang="en-US" dirty="0">
                <a:latin typeface="Courier" pitchFamily="2" charset="0"/>
              </a:rPr>
              <a:t> = </a:t>
            </a:r>
            <a:r>
              <a:rPr lang="en-US" dirty="0" err="1">
                <a:latin typeface="Courier" pitchFamily="2" charset="0"/>
              </a:rPr>
              <a:t>my_fun</a:t>
            </a:r>
            <a:r>
              <a:rPr lang="en-US" dirty="0">
                <a:latin typeface="Courier" pitchFamily="2" charset="0"/>
              </a:rPr>
              <a:t>(xx)</a:t>
            </a:r>
          </a:p>
          <a:p>
            <a:pPr marL="0" indent="0">
              <a:buNone/>
            </a:pPr>
            <a:r>
              <a:rPr lang="en-US" dirty="0">
                <a:latin typeface="Courier" pitchFamily="2" charset="0"/>
              </a:rPr>
              <a:t>    print('x = %0.2f, y = %0.2f' % (xx, </a:t>
            </a:r>
            <a:r>
              <a:rPr lang="en-US" dirty="0" err="1">
                <a:latin typeface="Courier" pitchFamily="2" charset="0"/>
              </a:rPr>
              <a:t>yy</a:t>
            </a:r>
            <a:r>
              <a:rPr lang="en-US" dirty="0">
                <a:latin typeface="Courier" pitchFamily="2" charset="0"/>
              </a:rPr>
              <a:t>))</a:t>
            </a:r>
          </a:p>
          <a:p>
            <a:pPr marL="0" indent="0">
              <a:buNone/>
            </a:pPr>
            <a:endParaRPr lang="en-US" dirty="0">
              <a:latin typeface="Courier" pitchFamily="2" charset="0"/>
            </a:endParaRPr>
          </a:p>
          <a:p>
            <a:pPr marL="0" indent="0">
              <a:buNone/>
            </a:pPr>
            <a:r>
              <a:rPr lang="en-US" dirty="0">
                <a:latin typeface="Courier" pitchFamily="2" charset="0"/>
              </a:rPr>
              <a:t># that's it!</a:t>
            </a:r>
          </a:p>
          <a:p>
            <a:pPr marL="0" indent="0">
              <a:buNone/>
            </a:pPr>
            <a:endParaRPr lang="en-US" dirty="0"/>
          </a:p>
        </p:txBody>
      </p:sp>
    </p:spTree>
    <p:extLst>
      <p:ext uri="{BB962C8B-B14F-4D97-AF65-F5344CB8AC3E}">
        <p14:creationId xmlns:p14="http://schemas.microsoft.com/office/powerpoint/2010/main" val="186213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B372D-672C-2C4F-9137-F703DF138B42}"/>
              </a:ext>
            </a:extLst>
          </p:cNvPr>
          <p:cNvSpPr>
            <a:spLocks noGrp="1"/>
          </p:cNvSpPr>
          <p:nvPr>
            <p:ph type="title"/>
          </p:nvPr>
        </p:nvSpPr>
        <p:spPr/>
        <p:txBody>
          <a:bodyPr/>
          <a:lstStyle/>
          <a:p>
            <a:r>
              <a:rPr lang="en-US" dirty="0"/>
              <a:t>Your work environment</a:t>
            </a:r>
          </a:p>
        </p:txBody>
      </p:sp>
      <p:sp>
        <p:nvSpPr>
          <p:cNvPr id="3" name="Content Placeholder 2">
            <a:extLst>
              <a:ext uri="{FF2B5EF4-FFF2-40B4-BE49-F238E27FC236}">
                <a16:creationId xmlns:a16="http://schemas.microsoft.com/office/drawing/2014/main" id="{AF91C2C9-1A5F-BB4D-9B7E-EDFE7CAABCEB}"/>
              </a:ext>
            </a:extLst>
          </p:cNvPr>
          <p:cNvSpPr>
            <a:spLocks noGrp="1"/>
          </p:cNvSpPr>
          <p:nvPr>
            <p:ph idx="1"/>
          </p:nvPr>
        </p:nvSpPr>
        <p:spPr>
          <a:xfrm>
            <a:off x="838200" y="1583887"/>
            <a:ext cx="10515600" cy="4570423"/>
          </a:xfrm>
        </p:spPr>
        <p:txBody>
          <a:bodyPr>
            <a:normAutofit lnSpcReduction="10000"/>
          </a:bodyPr>
          <a:lstStyle/>
          <a:p>
            <a:pPr marL="0" indent="0">
              <a:buNone/>
            </a:pPr>
            <a:r>
              <a:rPr lang="en-US" dirty="0"/>
              <a:t>I try to keep my python environment as simple as possible:</a:t>
            </a:r>
          </a:p>
          <a:p>
            <a:pPr marL="514350" indent="-514350">
              <a:buFont typeface="+mj-lt"/>
              <a:buAutoNum type="arabicPeriod"/>
            </a:pPr>
            <a:r>
              <a:rPr lang="en-US" dirty="0"/>
              <a:t>Launch </a:t>
            </a:r>
            <a:r>
              <a:rPr lang="en-US" dirty="0" err="1"/>
              <a:t>ipython</a:t>
            </a:r>
            <a:r>
              <a:rPr lang="en-US" dirty="0"/>
              <a:t> in a </a:t>
            </a:r>
            <a:r>
              <a:rPr lang="en-US" dirty="0" err="1"/>
              <a:t>linux</a:t>
            </a:r>
            <a:r>
              <a:rPr lang="en-US" dirty="0"/>
              <a:t> terminal window by typing:</a:t>
            </a:r>
          </a:p>
          <a:p>
            <a:pPr marL="457200" lvl="1" indent="0">
              <a:buNone/>
            </a:pPr>
            <a:r>
              <a:rPr lang="en-US" dirty="0" err="1">
                <a:latin typeface="Courier" pitchFamily="2" charset="0"/>
              </a:rPr>
              <a:t>ipython</a:t>
            </a:r>
            <a:r>
              <a:rPr lang="en-US" dirty="0">
                <a:latin typeface="Courier" pitchFamily="2" charset="0"/>
              </a:rPr>
              <a:t> --</a:t>
            </a:r>
            <a:r>
              <a:rPr lang="en-US" dirty="0" err="1">
                <a:latin typeface="Courier" pitchFamily="2" charset="0"/>
              </a:rPr>
              <a:t>pylab</a:t>
            </a:r>
            <a:endParaRPr lang="en-US" dirty="0">
              <a:latin typeface="Courier" pitchFamily="2" charset="0"/>
            </a:endParaRPr>
          </a:p>
          <a:p>
            <a:pPr marL="514350" indent="-514350">
              <a:buFont typeface="+mj-lt"/>
              <a:buAutoNum type="arabicPeriod"/>
            </a:pPr>
            <a:r>
              <a:rPr lang="en-US" dirty="0"/>
              <a:t>Keep a text editor next to it for editing whatever program(s) you are running</a:t>
            </a:r>
          </a:p>
          <a:p>
            <a:pPr marL="514350" indent="-514350">
              <a:buFont typeface="+mj-lt"/>
              <a:buAutoNum type="arabicPeriod"/>
            </a:pPr>
            <a:r>
              <a:rPr lang="en-US" dirty="0"/>
              <a:t>Plots come up in their own window.</a:t>
            </a:r>
          </a:p>
          <a:p>
            <a:pPr marL="514350" indent="-514350">
              <a:buFont typeface="+mj-lt"/>
              <a:buAutoNum type="arabicPeriod"/>
            </a:pPr>
            <a:endParaRPr lang="en-US" dirty="0"/>
          </a:p>
          <a:p>
            <a:pPr marL="0" indent="0">
              <a:buNone/>
            </a:pPr>
            <a:r>
              <a:rPr lang="en-US" dirty="0"/>
              <a:t>NOTE: if you are working on a remote machine you won’t have graphics windows that pop up, so just launch </a:t>
            </a:r>
            <a:r>
              <a:rPr lang="en-US" dirty="0" err="1"/>
              <a:t>ipython</a:t>
            </a:r>
            <a:r>
              <a:rPr lang="en-US" dirty="0"/>
              <a:t> by typing </a:t>
            </a:r>
            <a:r>
              <a:rPr lang="en-US" dirty="0" err="1">
                <a:latin typeface="Courier" pitchFamily="2" charset="0"/>
              </a:rPr>
              <a:t>ipython</a:t>
            </a:r>
            <a:r>
              <a:rPr lang="en-US" dirty="0"/>
              <a:t> (no -- </a:t>
            </a:r>
            <a:r>
              <a:rPr lang="en-US" dirty="0" err="1"/>
              <a:t>pylab</a:t>
            </a:r>
            <a:r>
              <a:rPr lang="en-US" dirty="0"/>
              <a:t>).</a:t>
            </a:r>
          </a:p>
        </p:txBody>
      </p:sp>
    </p:spTree>
    <p:extLst>
      <p:ext uri="{BB962C8B-B14F-4D97-AF65-F5344CB8AC3E}">
        <p14:creationId xmlns:p14="http://schemas.microsoft.com/office/powerpoint/2010/main" val="2563219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470FD-5086-E64F-92FE-6E702E03712A}"/>
              </a:ext>
            </a:extLst>
          </p:cNvPr>
          <p:cNvSpPr>
            <a:spLocks noGrp="1"/>
          </p:cNvSpPr>
          <p:nvPr>
            <p:ph type="title"/>
          </p:nvPr>
        </p:nvSpPr>
        <p:spPr>
          <a:xfrm>
            <a:off x="838200" y="365126"/>
            <a:ext cx="10515600" cy="885606"/>
          </a:xfrm>
        </p:spPr>
        <p:txBody>
          <a:bodyPr/>
          <a:lstStyle/>
          <a:p>
            <a:r>
              <a:rPr lang="en-US" dirty="0"/>
              <a:t>My python working environment</a:t>
            </a:r>
          </a:p>
        </p:txBody>
      </p:sp>
      <p:pic>
        <p:nvPicPr>
          <p:cNvPr id="5" name="Content Placeholder 4">
            <a:extLst>
              <a:ext uri="{FF2B5EF4-FFF2-40B4-BE49-F238E27FC236}">
                <a16:creationId xmlns:a16="http://schemas.microsoft.com/office/drawing/2014/main" id="{84C8CB6F-CA92-724C-A325-7A12026E9FB7}"/>
              </a:ext>
            </a:extLst>
          </p:cNvPr>
          <p:cNvPicPr>
            <a:picLocks noGrp="1" noChangeAspect="1"/>
          </p:cNvPicPr>
          <p:nvPr>
            <p:ph idx="1"/>
          </p:nvPr>
        </p:nvPicPr>
        <p:blipFill>
          <a:blip r:embed="rId2"/>
          <a:stretch>
            <a:fillRect/>
          </a:stretch>
        </p:blipFill>
        <p:spPr>
          <a:xfrm>
            <a:off x="334514" y="1476022"/>
            <a:ext cx="11773404" cy="5381978"/>
          </a:xfrm>
        </p:spPr>
      </p:pic>
      <p:sp>
        <p:nvSpPr>
          <p:cNvPr id="6" name="TextBox 5">
            <a:extLst>
              <a:ext uri="{FF2B5EF4-FFF2-40B4-BE49-F238E27FC236}">
                <a16:creationId xmlns:a16="http://schemas.microsoft.com/office/drawing/2014/main" id="{EA222AD4-0960-804C-9029-FC8B226F66E4}"/>
              </a:ext>
            </a:extLst>
          </p:cNvPr>
          <p:cNvSpPr txBox="1"/>
          <p:nvPr/>
        </p:nvSpPr>
        <p:spPr>
          <a:xfrm>
            <a:off x="1093075" y="5229632"/>
            <a:ext cx="4141076"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The mac terminal window</a:t>
            </a:r>
          </a:p>
        </p:txBody>
      </p:sp>
      <p:sp>
        <p:nvSpPr>
          <p:cNvPr id="7" name="TextBox 6">
            <a:extLst>
              <a:ext uri="{FF2B5EF4-FFF2-40B4-BE49-F238E27FC236}">
                <a16:creationId xmlns:a16="http://schemas.microsoft.com/office/drawing/2014/main" id="{69A65442-07C3-0F4A-9873-33FF74931745}"/>
              </a:ext>
            </a:extLst>
          </p:cNvPr>
          <p:cNvSpPr txBox="1"/>
          <p:nvPr/>
        </p:nvSpPr>
        <p:spPr>
          <a:xfrm>
            <a:off x="6758152" y="5414298"/>
            <a:ext cx="3825765"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dirty="0"/>
              <a:t>The text editor (I use </a:t>
            </a:r>
            <a:r>
              <a:rPr lang="en-US" dirty="0" err="1"/>
              <a:t>TextMate</a:t>
            </a:r>
            <a:r>
              <a:rPr lang="en-US" dirty="0"/>
              <a:t>)</a:t>
            </a:r>
          </a:p>
        </p:txBody>
      </p:sp>
    </p:spTree>
    <p:extLst>
      <p:ext uri="{BB962C8B-B14F-4D97-AF65-F5344CB8AC3E}">
        <p14:creationId xmlns:p14="http://schemas.microsoft.com/office/powerpoint/2010/main" val="2260885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5AEF6-7B0B-7D4C-B729-2687708504BB}"/>
              </a:ext>
            </a:extLst>
          </p:cNvPr>
          <p:cNvSpPr>
            <a:spLocks noGrp="1"/>
          </p:cNvSpPr>
          <p:nvPr>
            <p:ph type="title"/>
          </p:nvPr>
        </p:nvSpPr>
        <p:spPr>
          <a:xfrm>
            <a:off x="838200" y="365126"/>
            <a:ext cx="10515600" cy="833054"/>
          </a:xfrm>
        </p:spPr>
        <p:txBody>
          <a:bodyPr/>
          <a:lstStyle/>
          <a:p>
            <a:r>
              <a:rPr lang="en-US" dirty="0"/>
              <a:t>A plot window comes up when I run the code</a:t>
            </a:r>
          </a:p>
        </p:txBody>
      </p:sp>
      <p:pic>
        <p:nvPicPr>
          <p:cNvPr id="5" name="Content Placeholder 4">
            <a:extLst>
              <a:ext uri="{FF2B5EF4-FFF2-40B4-BE49-F238E27FC236}">
                <a16:creationId xmlns:a16="http://schemas.microsoft.com/office/drawing/2014/main" id="{893A54D2-FA70-0542-A68E-9BA82313C95E}"/>
              </a:ext>
            </a:extLst>
          </p:cNvPr>
          <p:cNvPicPr>
            <a:picLocks noGrp="1" noChangeAspect="1"/>
          </p:cNvPicPr>
          <p:nvPr>
            <p:ph idx="1"/>
          </p:nvPr>
        </p:nvPicPr>
        <p:blipFill>
          <a:blip r:embed="rId2"/>
          <a:stretch>
            <a:fillRect/>
          </a:stretch>
        </p:blipFill>
        <p:spPr>
          <a:xfrm>
            <a:off x="203150" y="1198180"/>
            <a:ext cx="11489600" cy="5465379"/>
          </a:xfrm>
        </p:spPr>
      </p:pic>
      <p:sp>
        <p:nvSpPr>
          <p:cNvPr id="3" name="Right Arrow Callout 2">
            <a:extLst>
              <a:ext uri="{FF2B5EF4-FFF2-40B4-BE49-F238E27FC236}">
                <a16:creationId xmlns:a16="http://schemas.microsoft.com/office/drawing/2014/main" id="{0A7F0DBF-C4A1-0741-A42C-8B930766C7B9}"/>
              </a:ext>
            </a:extLst>
          </p:cNvPr>
          <p:cNvSpPr/>
          <p:nvPr/>
        </p:nvSpPr>
        <p:spPr>
          <a:xfrm rot="866414">
            <a:off x="1315877" y="5229968"/>
            <a:ext cx="3415552" cy="1217277"/>
          </a:xfrm>
          <a:prstGeom prst="right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Try out the little icons.  They allow you to zoom in or save the plot to a file,</a:t>
            </a:r>
          </a:p>
        </p:txBody>
      </p:sp>
    </p:spTree>
    <p:extLst>
      <p:ext uri="{BB962C8B-B14F-4D97-AF65-F5344CB8AC3E}">
        <p14:creationId xmlns:p14="http://schemas.microsoft.com/office/powerpoint/2010/main" val="653127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0B341-35C1-3C46-99C6-7A31C9D2AF46}"/>
              </a:ext>
            </a:extLst>
          </p:cNvPr>
          <p:cNvSpPr>
            <a:spLocks noGrp="1"/>
          </p:cNvSpPr>
          <p:nvPr>
            <p:ph type="title"/>
          </p:nvPr>
        </p:nvSpPr>
        <p:spPr/>
        <p:txBody>
          <a:bodyPr>
            <a:normAutofit fontScale="90000"/>
          </a:bodyPr>
          <a:lstStyle/>
          <a:p>
            <a:r>
              <a:rPr lang="en-US" dirty="0"/>
              <a:t>You can make adjustments to how your terminal window looks (Terminal =&gt; Preferences)</a:t>
            </a:r>
          </a:p>
        </p:txBody>
      </p:sp>
      <p:pic>
        <p:nvPicPr>
          <p:cNvPr id="5" name="Content Placeholder 4">
            <a:extLst>
              <a:ext uri="{FF2B5EF4-FFF2-40B4-BE49-F238E27FC236}">
                <a16:creationId xmlns:a16="http://schemas.microsoft.com/office/drawing/2014/main" id="{E205F497-854E-C448-AEF6-7F2BDCCD34B2}"/>
              </a:ext>
            </a:extLst>
          </p:cNvPr>
          <p:cNvPicPr>
            <a:picLocks noGrp="1" noChangeAspect="1"/>
          </p:cNvPicPr>
          <p:nvPr>
            <p:ph idx="1"/>
          </p:nvPr>
        </p:nvPicPr>
        <p:blipFill>
          <a:blip r:embed="rId2"/>
          <a:stretch>
            <a:fillRect/>
          </a:stretch>
        </p:blipFill>
        <p:spPr>
          <a:xfrm>
            <a:off x="3654697" y="1825625"/>
            <a:ext cx="4882606" cy="4351338"/>
          </a:xfrm>
        </p:spPr>
      </p:pic>
    </p:spTree>
    <p:extLst>
      <p:ext uri="{BB962C8B-B14F-4D97-AF65-F5344CB8AC3E}">
        <p14:creationId xmlns:p14="http://schemas.microsoft.com/office/powerpoint/2010/main" val="212473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376C-C611-E74B-9FEB-4799C06FFCC7}"/>
              </a:ext>
            </a:extLst>
          </p:cNvPr>
          <p:cNvSpPr>
            <a:spLocks noGrp="1"/>
          </p:cNvSpPr>
          <p:nvPr>
            <p:ph type="title"/>
          </p:nvPr>
        </p:nvSpPr>
        <p:spPr/>
        <p:txBody>
          <a:bodyPr/>
          <a:lstStyle/>
          <a:p>
            <a:r>
              <a:rPr lang="en-US" dirty="0"/>
              <a:t>Spaces matter in python so you want to have them show up in your text editor</a:t>
            </a:r>
          </a:p>
        </p:txBody>
      </p:sp>
      <p:pic>
        <p:nvPicPr>
          <p:cNvPr id="5" name="Content Placeholder 4">
            <a:extLst>
              <a:ext uri="{FF2B5EF4-FFF2-40B4-BE49-F238E27FC236}">
                <a16:creationId xmlns:a16="http://schemas.microsoft.com/office/drawing/2014/main" id="{9EABDAA0-0CC9-0F46-84A3-5720CA543B2D}"/>
              </a:ext>
            </a:extLst>
          </p:cNvPr>
          <p:cNvPicPr>
            <a:picLocks noGrp="1" noChangeAspect="1"/>
          </p:cNvPicPr>
          <p:nvPr>
            <p:ph idx="1"/>
          </p:nvPr>
        </p:nvPicPr>
        <p:blipFill>
          <a:blip r:embed="rId2"/>
          <a:stretch>
            <a:fillRect/>
          </a:stretch>
        </p:blipFill>
        <p:spPr>
          <a:xfrm>
            <a:off x="579544" y="1841528"/>
            <a:ext cx="6500667" cy="4351338"/>
          </a:xfrm>
        </p:spPr>
      </p:pic>
      <p:pic>
        <p:nvPicPr>
          <p:cNvPr id="7" name="Picture 6">
            <a:extLst>
              <a:ext uri="{FF2B5EF4-FFF2-40B4-BE49-F238E27FC236}">
                <a16:creationId xmlns:a16="http://schemas.microsoft.com/office/drawing/2014/main" id="{6D9C2A80-2400-D941-A14B-2B90FFAD409B}"/>
              </a:ext>
            </a:extLst>
          </p:cNvPr>
          <p:cNvPicPr>
            <a:picLocks noChangeAspect="1"/>
          </p:cNvPicPr>
          <p:nvPr/>
        </p:nvPicPr>
        <p:blipFill>
          <a:blip r:embed="rId3"/>
          <a:stretch>
            <a:fillRect/>
          </a:stretch>
        </p:blipFill>
        <p:spPr>
          <a:xfrm>
            <a:off x="7437009" y="3506524"/>
            <a:ext cx="4406019" cy="3056945"/>
          </a:xfrm>
          <a:prstGeom prst="rect">
            <a:avLst/>
          </a:prstGeom>
        </p:spPr>
      </p:pic>
      <p:sp>
        <p:nvSpPr>
          <p:cNvPr id="8" name="TextBox 7">
            <a:extLst>
              <a:ext uri="{FF2B5EF4-FFF2-40B4-BE49-F238E27FC236}">
                <a16:creationId xmlns:a16="http://schemas.microsoft.com/office/drawing/2014/main" id="{32B5F0FF-BEEA-E147-8541-4A7AADF4AF43}"/>
              </a:ext>
            </a:extLst>
          </p:cNvPr>
          <p:cNvSpPr txBox="1"/>
          <p:nvPr/>
        </p:nvSpPr>
        <p:spPr>
          <a:xfrm>
            <a:off x="8078526" y="3888188"/>
            <a:ext cx="3831818" cy="646331"/>
          </a:xfrm>
          <a:prstGeom prst="rect">
            <a:avLst/>
          </a:prstGeom>
        </p:spPr>
        <p:style>
          <a:lnRef idx="1">
            <a:schemeClr val="accent6"/>
          </a:lnRef>
          <a:fillRef idx="2">
            <a:schemeClr val="accent6"/>
          </a:fillRef>
          <a:effectRef idx="1">
            <a:schemeClr val="accent6"/>
          </a:effectRef>
          <a:fontRef idx="minor">
            <a:schemeClr val="dk1"/>
          </a:fontRef>
        </p:style>
        <p:txBody>
          <a:bodyPr wrap="none" rtlCol="0">
            <a:spAutoFit/>
          </a:bodyPr>
          <a:lstStyle/>
          <a:p>
            <a:r>
              <a:rPr lang="en-US" dirty="0"/>
              <a:t>Set your editor so that entering a "tab"</a:t>
            </a:r>
          </a:p>
          <a:p>
            <a:r>
              <a:rPr lang="en-US" dirty="0"/>
              <a:t>adds 4 spaces</a:t>
            </a:r>
          </a:p>
        </p:txBody>
      </p:sp>
      <p:sp>
        <p:nvSpPr>
          <p:cNvPr id="9" name="Right Arrow 8">
            <a:extLst>
              <a:ext uri="{FF2B5EF4-FFF2-40B4-BE49-F238E27FC236}">
                <a16:creationId xmlns:a16="http://schemas.microsoft.com/office/drawing/2014/main" id="{CAE57795-AF07-E641-83DB-B1C19FF8F2E5}"/>
              </a:ext>
            </a:extLst>
          </p:cNvPr>
          <p:cNvSpPr/>
          <p:nvPr/>
        </p:nvSpPr>
        <p:spPr>
          <a:xfrm rot="19664146">
            <a:off x="755374" y="5629524"/>
            <a:ext cx="1025718" cy="404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945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A0D1B-7A0C-FD45-ADF2-3F075010FE8C}"/>
              </a:ext>
            </a:extLst>
          </p:cNvPr>
          <p:cNvSpPr>
            <a:spLocks noGrp="1"/>
          </p:cNvSpPr>
          <p:nvPr>
            <p:ph type="title"/>
          </p:nvPr>
        </p:nvSpPr>
        <p:spPr>
          <a:xfrm>
            <a:off x="734833" y="201087"/>
            <a:ext cx="10515600" cy="832583"/>
          </a:xfrm>
        </p:spPr>
        <p:txBody>
          <a:bodyPr/>
          <a:lstStyle/>
          <a:p>
            <a:r>
              <a:rPr lang="en-US" dirty="0" err="1"/>
              <a:t>ipython</a:t>
            </a:r>
            <a:endParaRPr lang="en-US" dirty="0"/>
          </a:p>
        </p:txBody>
      </p:sp>
      <p:sp>
        <p:nvSpPr>
          <p:cNvPr id="3" name="Content Placeholder 2">
            <a:extLst>
              <a:ext uri="{FF2B5EF4-FFF2-40B4-BE49-F238E27FC236}">
                <a16:creationId xmlns:a16="http://schemas.microsoft.com/office/drawing/2014/main" id="{5571FCF0-4B2A-BB46-B6A7-99501763339E}"/>
              </a:ext>
            </a:extLst>
          </p:cNvPr>
          <p:cNvSpPr>
            <a:spLocks noGrp="1"/>
          </p:cNvSpPr>
          <p:nvPr>
            <p:ph idx="1"/>
          </p:nvPr>
        </p:nvSpPr>
        <p:spPr>
          <a:xfrm>
            <a:off x="838200" y="1526650"/>
            <a:ext cx="10515600" cy="4650313"/>
          </a:xfrm>
        </p:spPr>
        <p:txBody>
          <a:bodyPr>
            <a:normAutofit fontScale="70000" lnSpcReduction="20000"/>
          </a:bodyPr>
          <a:lstStyle/>
          <a:p>
            <a:pPr marL="0" indent="0">
              <a:buNone/>
            </a:pPr>
            <a:r>
              <a:rPr lang="en-US" dirty="0"/>
              <a:t>You can launch python in several ways from the </a:t>
            </a:r>
            <a:r>
              <a:rPr lang="en-US" dirty="0" err="1"/>
              <a:t>linux</a:t>
            </a:r>
            <a:r>
              <a:rPr lang="en-US" dirty="0"/>
              <a:t> command line.</a:t>
            </a:r>
          </a:p>
          <a:p>
            <a:pPr marL="0" indent="0">
              <a:buNone/>
            </a:pPr>
            <a:endParaRPr lang="en-US" dirty="0"/>
          </a:p>
          <a:p>
            <a:pPr marL="0" indent="0">
              <a:buNone/>
            </a:pPr>
            <a:r>
              <a:rPr lang="en-US" dirty="0"/>
              <a:t>To just run a program from the bash shell (or </a:t>
            </a:r>
            <a:r>
              <a:rPr lang="en-US" dirty="0" err="1"/>
              <a:t>cron</a:t>
            </a:r>
            <a:r>
              <a:rPr lang="en-US" dirty="0"/>
              <a:t>) type:</a:t>
            </a:r>
          </a:p>
          <a:p>
            <a:pPr marL="0" indent="0">
              <a:buNone/>
            </a:pPr>
            <a:r>
              <a:rPr lang="en-US" dirty="0">
                <a:latin typeface="Courier" pitchFamily="2" charset="0"/>
              </a:rPr>
              <a:t>	python [program name].</a:t>
            </a:r>
            <a:r>
              <a:rPr lang="en-US" dirty="0" err="1">
                <a:latin typeface="Courier" pitchFamily="2" charset="0"/>
              </a:rPr>
              <a:t>py</a:t>
            </a:r>
            <a:endParaRPr lang="en-US" dirty="0">
              <a:latin typeface="Courier" pitchFamily="2" charset="0"/>
            </a:endParaRPr>
          </a:p>
          <a:p>
            <a:pPr marL="0" indent="0">
              <a:buNone/>
            </a:pPr>
            <a:r>
              <a:rPr lang="en-US" dirty="0"/>
              <a:t>or if it is a long job on a remote machine and you want to logout:</a:t>
            </a:r>
          </a:p>
          <a:p>
            <a:pPr marL="0" indent="0">
              <a:buNone/>
            </a:pPr>
            <a:r>
              <a:rPr lang="en-US" dirty="0">
                <a:latin typeface="Courier" pitchFamily="2" charset="0"/>
              </a:rPr>
              <a:t>	python [program name].</a:t>
            </a:r>
            <a:r>
              <a:rPr lang="en-US" dirty="0" err="1">
                <a:latin typeface="Courier" pitchFamily="2" charset="0"/>
              </a:rPr>
              <a:t>py</a:t>
            </a:r>
            <a:r>
              <a:rPr lang="en-US" dirty="0">
                <a:latin typeface="Courier" pitchFamily="2" charset="0"/>
              </a:rPr>
              <a:t> &gt; </a:t>
            </a:r>
            <a:r>
              <a:rPr lang="en-US" dirty="0" err="1">
                <a:latin typeface="Courier" pitchFamily="2" charset="0"/>
              </a:rPr>
              <a:t>log.txt</a:t>
            </a:r>
            <a:r>
              <a:rPr lang="en-US" dirty="0">
                <a:latin typeface="Courier" pitchFamily="2" charset="0"/>
              </a:rPr>
              <a:t> &amp;</a:t>
            </a:r>
          </a:p>
          <a:p>
            <a:pPr marL="0" indent="0">
              <a:buNone/>
            </a:pPr>
            <a:endParaRPr lang="en-US" dirty="0"/>
          </a:p>
          <a:p>
            <a:pPr marL="0" indent="0">
              <a:buNone/>
            </a:pPr>
            <a:r>
              <a:rPr lang="en-US" dirty="0"/>
              <a:t>Alternatively you can enter the </a:t>
            </a:r>
            <a:r>
              <a:rPr lang="en-US" dirty="0" err="1"/>
              <a:t>ipython</a:t>
            </a:r>
            <a:r>
              <a:rPr lang="en-US" dirty="0"/>
              <a:t> environment by typing:</a:t>
            </a:r>
          </a:p>
          <a:p>
            <a:pPr marL="0" indent="0">
              <a:buNone/>
            </a:pPr>
            <a:r>
              <a:rPr lang="en-US" dirty="0">
                <a:latin typeface="Courier" pitchFamily="2" charset="0"/>
              </a:rPr>
              <a:t>	</a:t>
            </a:r>
            <a:r>
              <a:rPr lang="en-US" dirty="0" err="1">
                <a:latin typeface="Courier" pitchFamily="2" charset="0"/>
              </a:rPr>
              <a:t>ipython</a:t>
            </a:r>
            <a:r>
              <a:rPr lang="en-US" dirty="0">
                <a:latin typeface="Courier" pitchFamily="2" charset="0"/>
              </a:rPr>
              <a:t> --</a:t>
            </a:r>
            <a:r>
              <a:rPr lang="en-US" dirty="0" err="1">
                <a:latin typeface="Courier" pitchFamily="2" charset="0"/>
              </a:rPr>
              <a:t>pylab</a:t>
            </a:r>
            <a:endParaRPr lang="en-US" dirty="0">
              <a:latin typeface="Courier" pitchFamily="2" charset="0"/>
            </a:endParaRPr>
          </a:p>
          <a:p>
            <a:pPr marL="0" indent="0">
              <a:buNone/>
            </a:pPr>
            <a:r>
              <a:rPr lang="en-US" dirty="0"/>
              <a:t>and then...</a:t>
            </a:r>
          </a:p>
          <a:p>
            <a:pPr marL="0" indent="0">
              <a:buNone/>
            </a:pPr>
            <a:r>
              <a:rPr lang="en-US" dirty="0">
                <a:latin typeface="Courier" pitchFamily="2" charset="0"/>
              </a:rPr>
              <a:t>	run [program name].</a:t>
            </a:r>
            <a:r>
              <a:rPr lang="en-US" dirty="0" err="1">
                <a:latin typeface="Courier" pitchFamily="2" charset="0"/>
              </a:rPr>
              <a:t>py</a:t>
            </a:r>
            <a:endParaRPr lang="en-US" dirty="0">
              <a:latin typeface="Courier" pitchFamily="2" charset="0"/>
            </a:endParaRPr>
          </a:p>
          <a:p>
            <a:pPr marL="0" indent="0">
              <a:buNone/>
            </a:pPr>
            <a:r>
              <a:rPr lang="en-US" dirty="0"/>
              <a:t>To escape from </a:t>
            </a:r>
            <a:r>
              <a:rPr lang="en-US" dirty="0" err="1"/>
              <a:t>ipython</a:t>
            </a:r>
            <a:r>
              <a:rPr lang="en-US" dirty="0"/>
              <a:t> back to the bash shell type:</a:t>
            </a:r>
          </a:p>
          <a:p>
            <a:pPr marL="0" indent="0">
              <a:buNone/>
            </a:pPr>
            <a:r>
              <a:rPr lang="en-US" dirty="0">
                <a:latin typeface="Courier" pitchFamily="2" charset="0"/>
              </a:rPr>
              <a:t>	quit</a:t>
            </a:r>
          </a:p>
        </p:txBody>
      </p:sp>
    </p:spTree>
    <p:extLst>
      <p:ext uri="{BB962C8B-B14F-4D97-AF65-F5344CB8AC3E}">
        <p14:creationId xmlns:p14="http://schemas.microsoft.com/office/powerpoint/2010/main" val="314567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2E49-0FC6-D04B-AF8F-F3EF0BD5412F}"/>
              </a:ext>
            </a:extLst>
          </p:cNvPr>
          <p:cNvSpPr>
            <a:spLocks noGrp="1"/>
          </p:cNvSpPr>
          <p:nvPr>
            <p:ph type="title"/>
          </p:nvPr>
        </p:nvSpPr>
        <p:spPr/>
        <p:txBody>
          <a:bodyPr/>
          <a:lstStyle/>
          <a:p>
            <a:r>
              <a:rPr lang="en-US" dirty="0" err="1"/>
              <a:t>ipython</a:t>
            </a:r>
            <a:r>
              <a:rPr lang="en-US" dirty="0"/>
              <a:t>, continued...</a:t>
            </a:r>
          </a:p>
        </p:txBody>
      </p:sp>
      <p:sp>
        <p:nvSpPr>
          <p:cNvPr id="3" name="Content Placeholder 2">
            <a:extLst>
              <a:ext uri="{FF2B5EF4-FFF2-40B4-BE49-F238E27FC236}">
                <a16:creationId xmlns:a16="http://schemas.microsoft.com/office/drawing/2014/main" id="{DB4DCFA7-E47A-9D49-B902-176B3937B50F}"/>
              </a:ext>
            </a:extLst>
          </p:cNvPr>
          <p:cNvSpPr>
            <a:spLocks noGrp="1"/>
          </p:cNvSpPr>
          <p:nvPr>
            <p:ph idx="1"/>
          </p:nvPr>
        </p:nvSpPr>
        <p:spPr/>
        <p:txBody>
          <a:bodyPr/>
          <a:lstStyle/>
          <a:p>
            <a:r>
              <a:rPr lang="en-US" dirty="0" err="1"/>
              <a:t>ipython</a:t>
            </a:r>
            <a:r>
              <a:rPr lang="en-US" dirty="0"/>
              <a:t> is the "interactive python" environment, and it is what you should always use.  The "--</a:t>
            </a:r>
            <a:r>
              <a:rPr lang="en-US" dirty="0" err="1"/>
              <a:t>pylab</a:t>
            </a:r>
            <a:r>
              <a:rPr lang="en-US" dirty="0"/>
              <a:t>" option silently adds the </a:t>
            </a:r>
            <a:r>
              <a:rPr lang="en-US" dirty="0" err="1"/>
              <a:t>numpy</a:t>
            </a:r>
            <a:r>
              <a:rPr lang="en-US" dirty="0"/>
              <a:t> and matplotlib modules to your interactive workspace and sets the graphical backend.</a:t>
            </a:r>
          </a:p>
          <a:p>
            <a:r>
              <a:rPr lang="en-US" dirty="0"/>
              <a:t>The </a:t>
            </a:r>
            <a:r>
              <a:rPr lang="en-US" dirty="0" err="1"/>
              <a:t>ipython</a:t>
            </a:r>
            <a:r>
              <a:rPr lang="en-US" dirty="0"/>
              <a:t> environment allows you to quickly see information about the variables you are using in your program, and it has some nice help features, and tab-completion when you type.</a:t>
            </a:r>
          </a:p>
          <a:p>
            <a:endParaRPr lang="en-US" dirty="0"/>
          </a:p>
        </p:txBody>
      </p:sp>
    </p:spTree>
    <p:extLst>
      <p:ext uri="{BB962C8B-B14F-4D97-AF65-F5344CB8AC3E}">
        <p14:creationId xmlns:p14="http://schemas.microsoft.com/office/powerpoint/2010/main" val="2010838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TotalTime>
  <Words>2155</Words>
  <Application>Microsoft Macintosh PowerPoint</Application>
  <PresentationFormat>Widescreen</PresentationFormat>
  <Paragraphs>160</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Courier</vt:lpstr>
      <vt:lpstr>Office Theme</vt:lpstr>
      <vt:lpstr>Python: getting started</vt:lpstr>
      <vt:lpstr>Why python?</vt:lpstr>
      <vt:lpstr>Your work environment</vt:lpstr>
      <vt:lpstr>My python working environment</vt:lpstr>
      <vt:lpstr>A plot window comes up when I run the code</vt:lpstr>
      <vt:lpstr>You can make adjustments to how your terminal window looks (Terminal =&gt; Preferences)</vt:lpstr>
      <vt:lpstr>Spaces matter in python so you want to have them show up in your text editor</vt:lpstr>
      <vt:lpstr>ipython</vt:lpstr>
      <vt:lpstr>ipython, continued...</vt:lpstr>
      <vt:lpstr>Useful commands in ipython for getting information (try them!)</vt:lpstr>
      <vt:lpstr>Resources</vt:lpstr>
      <vt:lpstr>Now, on to python language basics, starting with some types of variables...</vt:lpstr>
      <vt:lpstr>Indexing, with a = 'hello'</vt:lpstr>
      <vt:lpstr>Lists</vt:lpstr>
      <vt:lpstr>Dictionaries ("dict")</vt:lpstr>
      <vt:lpstr>Iteration</vt:lpstr>
      <vt:lpstr>if-elif-else and "Booleans" (True, False)</vt:lpstr>
      <vt:lpstr>while loop</vt:lpstr>
      <vt:lpstr>common imports</vt:lpstr>
      <vt:lpstr>functions</vt:lpstr>
      <vt:lpstr>Structure of a complete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getting started</dc:title>
  <dc:creator>Parker MacCready</dc:creator>
  <cp:lastModifiedBy>Parker MacCready</cp:lastModifiedBy>
  <cp:revision>71</cp:revision>
  <dcterms:created xsi:type="dcterms:W3CDTF">2020-04-16T22:58:02Z</dcterms:created>
  <dcterms:modified xsi:type="dcterms:W3CDTF">2020-09-12T22:14:11Z</dcterms:modified>
</cp:coreProperties>
</file>