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822"/>
    <p:restoredTop sz="96327"/>
  </p:normalViewPr>
  <p:slideViewPr>
    <p:cSldViewPr snapToGrid="0" snapToObjects="1">
      <p:cViewPr varScale="1">
        <p:scale>
          <a:sx n="170" d="100"/>
          <a:sy n="170" d="100"/>
        </p:scale>
        <p:origin x="184"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F593F-72EF-E248-95E6-16A43883C9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70526E-CF5A-FC48-9AE4-DAB1EB7F85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4367B5-CC01-B64C-AABE-5996BE5608A7}"/>
              </a:ext>
            </a:extLst>
          </p:cNvPr>
          <p:cNvSpPr>
            <a:spLocks noGrp="1"/>
          </p:cNvSpPr>
          <p:nvPr>
            <p:ph type="dt" sz="half" idx="10"/>
          </p:nvPr>
        </p:nvSpPr>
        <p:spPr/>
        <p:txBody>
          <a:bodyPr/>
          <a:lstStyle/>
          <a:p>
            <a:fld id="{F89CE734-E805-994F-8199-ED0E195D3D2B}" type="datetimeFigureOut">
              <a:rPr lang="en-US" smtClean="0"/>
              <a:t>9/12/20</a:t>
            </a:fld>
            <a:endParaRPr lang="en-US"/>
          </a:p>
        </p:txBody>
      </p:sp>
      <p:sp>
        <p:nvSpPr>
          <p:cNvPr id="5" name="Footer Placeholder 4">
            <a:extLst>
              <a:ext uri="{FF2B5EF4-FFF2-40B4-BE49-F238E27FC236}">
                <a16:creationId xmlns:a16="http://schemas.microsoft.com/office/drawing/2014/main" id="{17C3F92B-C274-6E48-A085-1D3D85FE68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D55B96-F06C-ED4B-997D-5F8FD5AE242C}"/>
              </a:ext>
            </a:extLst>
          </p:cNvPr>
          <p:cNvSpPr>
            <a:spLocks noGrp="1"/>
          </p:cNvSpPr>
          <p:nvPr>
            <p:ph type="sldNum" sz="quarter" idx="12"/>
          </p:nvPr>
        </p:nvSpPr>
        <p:spPr/>
        <p:txBody>
          <a:bodyPr/>
          <a:lstStyle/>
          <a:p>
            <a:fld id="{4784FD2A-19A9-F849-B5A8-A8B80EC1A68A}" type="slidenum">
              <a:rPr lang="en-US" smtClean="0"/>
              <a:t>‹#›</a:t>
            </a:fld>
            <a:endParaRPr lang="en-US"/>
          </a:p>
        </p:txBody>
      </p:sp>
    </p:spTree>
    <p:extLst>
      <p:ext uri="{BB962C8B-B14F-4D97-AF65-F5344CB8AC3E}">
        <p14:creationId xmlns:p14="http://schemas.microsoft.com/office/powerpoint/2010/main" val="3467269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A8D65-32EE-7849-9906-D3D51F1E2F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5B9FCA-3AB2-C143-B801-3978AD048A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E23C35-E7BF-FB42-9159-7E2C8B9A8A2D}"/>
              </a:ext>
            </a:extLst>
          </p:cNvPr>
          <p:cNvSpPr>
            <a:spLocks noGrp="1"/>
          </p:cNvSpPr>
          <p:nvPr>
            <p:ph type="dt" sz="half" idx="10"/>
          </p:nvPr>
        </p:nvSpPr>
        <p:spPr/>
        <p:txBody>
          <a:bodyPr/>
          <a:lstStyle/>
          <a:p>
            <a:fld id="{F89CE734-E805-994F-8199-ED0E195D3D2B}" type="datetimeFigureOut">
              <a:rPr lang="en-US" smtClean="0"/>
              <a:t>9/12/20</a:t>
            </a:fld>
            <a:endParaRPr lang="en-US"/>
          </a:p>
        </p:txBody>
      </p:sp>
      <p:sp>
        <p:nvSpPr>
          <p:cNvPr id="5" name="Footer Placeholder 4">
            <a:extLst>
              <a:ext uri="{FF2B5EF4-FFF2-40B4-BE49-F238E27FC236}">
                <a16:creationId xmlns:a16="http://schemas.microsoft.com/office/drawing/2014/main" id="{79D50B91-450F-A645-BC8C-F08658918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4E0D30-989A-A44E-B376-B69EC52B720C}"/>
              </a:ext>
            </a:extLst>
          </p:cNvPr>
          <p:cNvSpPr>
            <a:spLocks noGrp="1"/>
          </p:cNvSpPr>
          <p:nvPr>
            <p:ph type="sldNum" sz="quarter" idx="12"/>
          </p:nvPr>
        </p:nvSpPr>
        <p:spPr/>
        <p:txBody>
          <a:bodyPr/>
          <a:lstStyle/>
          <a:p>
            <a:fld id="{4784FD2A-19A9-F849-B5A8-A8B80EC1A68A}" type="slidenum">
              <a:rPr lang="en-US" smtClean="0"/>
              <a:t>‹#›</a:t>
            </a:fld>
            <a:endParaRPr lang="en-US"/>
          </a:p>
        </p:txBody>
      </p:sp>
    </p:spTree>
    <p:extLst>
      <p:ext uri="{BB962C8B-B14F-4D97-AF65-F5344CB8AC3E}">
        <p14:creationId xmlns:p14="http://schemas.microsoft.com/office/powerpoint/2010/main" val="352147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CF1C13-5FC9-EA4D-B128-88BD973AC4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5C45BA-CDC8-0E49-83BF-56E709F2D5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D4410F-2867-574F-B57F-0FB80AB17B85}"/>
              </a:ext>
            </a:extLst>
          </p:cNvPr>
          <p:cNvSpPr>
            <a:spLocks noGrp="1"/>
          </p:cNvSpPr>
          <p:nvPr>
            <p:ph type="dt" sz="half" idx="10"/>
          </p:nvPr>
        </p:nvSpPr>
        <p:spPr/>
        <p:txBody>
          <a:bodyPr/>
          <a:lstStyle/>
          <a:p>
            <a:fld id="{F89CE734-E805-994F-8199-ED0E195D3D2B}" type="datetimeFigureOut">
              <a:rPr lang="en-US" smtClean="0"/>
              <a:t>9/12/20</a:t>
            </a:fld>
            <a:endParaRPr lang="en-US"/>
          </a:p>
        </p:txBody>
      </p:sp>
      <p:sp>
        <p:nvSpPr>
          <p:cNvPr id="5" name="Footer Placeholder 4">
            <a:extLst>
              <a:ext uri="{FF2B5EF4-FFF2-40B4-BE49-F238E27FC236}">
                <a16:creationId xmlns:a16="http://schemas.microsoft.com/office/drawing/2014/main" id="{F89D72FA-8A11-9749-9171-C324DDFCBA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F7AB65-1498-D449-BC0D-36EC9B637454}"/>
              </a:ext>
            </a:extLst>
          </p:cNvPr>
          <p:cNvSpPr>
            <a:spLocks noGrp="1"/>
          </p:cNvSpPr>
          <p:nvPr>
            <p:ph type="sldNum" sz="quarter" idx="12"/>
          </p:nvPr>
        </p:nvSpPr>
        <p:spPr/>
        <p:txBody>
          <a:bodyPr/>
          <a:lstStyle/>
          <a:p>
            <a:fld id="{4784FD2A-19A9-F849-B5A8-A8B80EC1A68A}" type="slidenum">
              <a:rPr lang="en-US" smtClean="0"/>
              <a:t>‹#›</a:t>
            </a:fld>
            <a:endParaRPr lang="en-US"/>
          </a:p>
        </p:txBody>
      </p:sp>
    </p:spTree>
    <p:extLst>
      <p:ext uri="{BB962C8B-B14F-4D97-AF65-F5344CB8AC3E}">
        <p14:creationId xmlns:p14="http://schemas.microsoft.com/office/powerpoint/2010/main" val="1459422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74C58-2C92-D649-A86C-0E1381059F74}"/>
              </a:ext>
            </a:extLst>
          </p:cNvPr>
          <p:cNvSpPr>
            <a:spLocks noGrp="1"/>
          </p:cNvSpPr>
          <p:nvPr>
            <p:ph type="title"/>
          </p:nvPr>
        </p:nvSpPr>
        <p:spPr/>
        <p:txBody>
          <a:bodyPr/>
          <a:lstStyle>
            <a:lvl1pPr>
              <a:defRPr>
                <a:latin typeface="Courier"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06FF49FF-78C2-E54F-9094-B10920CE495A}"/>
              </a:ext>
            </a:extLst>
          </p:cNvPr>
          <p:cNvSpPr>
            <a:spLocks noGrp="1"/>
          </p:cNvSpPr>
          <p:nvPr>
            <p:ph idx="1"/>
          </p:nvPr>
        </p:nvSpPr>
        <p:spPr/>
        <p:txBody>
          <a:bodyPr/>
          <a:lstStyle>
            <a:lvl1pPr>
              <a:defRPr>
                <a:latin typeface="Courier" pitchFamily="2" charset="0"/>
              </a:defRPr>
            </a:lvl1pPr>
            <a:lvl2pPr>
              <a:defRPr>
                <a:latin typeface="Courier" pitchFamily="2" charset="0"/>
              </a:defRPr>
            </a:lvl2pPr>
            <a:lvl3pPr>
              <a:defRPr>
                <a:latin typeface="Courier" pitchFamily="2" charset="0"/>
              </a:defRPr>
            </a:lvl3pPr>
            <a:lvl4pPr>
              <a:defRPr>
                <a:latin typeface="Courier" pitchFamily="2" charset="0"/>
              </a:defRPr>
            </a:lvl4pPr>
            <a:lvl5pPr>
              <a:defRPr>
                <a:latin typeface="Courier"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A10356-5405-8042-9FDC-22BEE20AE729}"/>
              </a:ext>
            </a:extLst>
          </p:cNvPr>
          <p:cNvSpPr>
            <a:spLocks noGrp="1"/>
          </p:cNvSpPr>
          <p:nvPr>
            <p:ph type="dt" sz="half" idx="10"/>
          </p:nvPr>
        </p:nvSpPr>
        <p:spPr/>
        <p:txBody>
          <a:bodyPr/>
          <a:lstStyle>
            <a:lvl1pPr>
              <a:defRPr>
                <a:latin typeface="Courier" pitchFamily="2" charset="0"/>
              </a:defRPr>
            </a:lvl1pPr>
          </a:lstStyle>
          <a:p>
            <a:fld id="{F89CE734-E805-994F-8199-ED0E195D3D2B}" type="datetimeFigureOut">
              <a:rPr lang="en-US" smtClean="0"/>
              <a:pPr/>
              <a:t>9/12/20</a:t>
            </a:fld>
            <a:endParaRPr lang="en-US"/>
          </a:p>
        </p:txBody>
      </p:sp>
      <p:sp>
        <p:nvSpPr>
          <p:cNvPr id="5" name="Footer Placeholder 4">
            <a:extLst>
              <a:ext uri="{FF2B5EF4-FFF2-40B4-BE49-F238E27FC236}">
                <a16:creationId xmlns:a16="http://schemas.microsoft.com/office/drawing/2014/main" id="{DF114985-C881-CE4E-BF63-EC36F61DDEF0}"/>
              </a:ext>
            </a:extLst>
          </p:cNvPr>
          <p:cNvSpPr>
            <a:spLocks noGrp="1"/>
          </p:cNvSpPr>
          <p:nvPr>
            <p:ph type="ftr" sz="quarter" idx="11"/>
          </p:nvPr>
        </p:nvSpPr>
        <p:spPr/>
        <p:txBody>
          <a:bodyPr/>
          <a:lstStyle>
            <a:lvl1pPr>
              <a:defRPr>
                <a:latin typeface="Courier" pitchFamily="2" charset="0"/>
              </a:defRPr>
            </a:lvl1pPr>
          </a:lstStyle>
          <a:p>
            <a:endParaRPr lang="en-US"/>
          </a:p>
        </p:txBody>
      </p:sp>
      <p:sp>
        <p:nvSpPr>
          <p:cNvPr id="6" name="Slide Number Placeholder 5">
            <a:extLst>
              <a:ext uri="{FF2B5EF4-FFF2-40B4-BE49-F238E27FC236}">
                <a16:creationId xmlns:a16="http://schemas.microsoft.com/office/drawing/2014/main" id="{086E1169-17B1-FB4A-99D7-5415EABFCC05}"/>
              </a:ext>
            </a:extLst>
          </p:cNvPr>
          <p:cNvSpPr>
            <a:spLocks noGrp="1"/>
          </p:cNvSpPr>
          <p:nvPr>
            <p:ph type="sldNum" sz="quarter" idx="12"/>
          </p:nvPr>
        </p:nvSpPr>
        <p:spPr/>
        <p:txBody>
          <a:bodyPr/>
          <a:lstStyle>
            <a:lvl1pPr>
              <a:defRPr>
                <a:latin typeface="Courier" pitchFamily="2" charset="0"/>
              </a:defRPr>
            </a:lvl1pPr>
          </a:lstStyle>
          <a:p>
            <a:fld id="{4784FD2A-19A9-F849-B5A8-A8B80EC1A68A}" type="slidenum">
              <a:rPr lang="en-US" smtClean="0"/>
              <a:pPr/>
              <a:t>‹#›</a:t>
            </a:fld>
            <a:endParaRPr lang="en-US"/>
          </a:p>
        </p:txBody>
      </p:sp>
    </p:spTree>
    <p:extLst>
      <p:ext uri="{BB962C8B-B14F-4D97-AF65-F5344CB8AC3E}">
        <p14:creationId xmlns:p14="http://schemas.microsoft.com/office/powerpoint/2010/main" val="742963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18929-729A-9C4E-B952-2AB4069187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D53926-B405-644C-97EE-E76CB4CFED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1C4592-33F5-064C-8391-4E068620E2F5}"/>
              </a:ext>
            </a:extLst>
          </p:cNvPr>
          <p:cNvSpPr>
            <a:spLocks noGrp="1"/>
          </p:cNvSpPr>
          <p:nvPr>
            <p:ph type="dt" sz="half" idx="10"/>
          </p:nvPr>
        </p:nvSpPr>
        <p:spPr/>
        <p:txBody>
          <a:bodyPr/>
          <a:lstStyle/>
          <a:p>
            <a:fld id="{F89CE734-E805-994F-8199-ED0E195D3D2B}" type="datetimeFigureOut">
              <a:rPr lang="en-US" smtClean="0"/>
              <a:t>9/12/20</a:t>
            </a:fld>
            <a:endParaRPr lang="en-US"/>
          </a:p>
        </p:txBody>
      </p:sp>
      <p:sp>
        <p:nvSpPr>
          <p:cNvPr id="5" name="Footer Placeholder 4">
            <a:extLst>
              <a:ext uri="{FF2B5EF4-FFF2-40B4-BE49-F238E27FC236}">
                <a16:creationId xmlns:a16="http://schemas.microsoft.com/office/drawing/2014/main" id="{10783ED9-9F15-CE4D-A848-61DB0ED801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4F8391-0CAD-9248-BBF7-57B22324554A}"/>
              </a:ext>
            </a:extLst>
          </p:cNvPr>
          <p:cNvSpPr>
            <a:spLocks noGrp="1"/>
          </p:cNvSpPr>
          <p:nvPr>
            <p:ph type="sldNum" sz="quarter" idx="12"/>
          </p:nvPr>
        </p:nvSpPr>
        <p:spPr/>
        <p:txBody>
          <a:bodyPr/>
          <a:lstStyle/>
          <a:p>
            <a:fld id="{4784FD2A-19A9-F849-B5A8-A8B80EC1A68A}" type="slidenum">
              <a:rPr lang="en-US" smtClean="0"/>
              <a:t>‹#›</a:t>
            </a:fld>
            <a:endParaRPr lang="en-US"/>
          </a:p>
        </p:txBody>
      </p:sp>
    </p:spTree>
    <p:extLst>
      <p:ext uri="{BB962C8B-B14F-4D97-AF65-F5344CB8AC3E}">
        <p14:creationId xmlns:p14="http://schemas.microsoft.com/office/powerpoint/2010/main" val="2920667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0E294-4CF7-BE48-A4A0-C4C07492D4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3637E6-44BF-BE41-9020-51438B4D37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5DC69D-3FF6-2042-9B7F-44867E2919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EA68ED-B49D-6E4F-AF6A-7496F4BB2E91}"/>
              </a:ext>
            </a:extLst>
          </p:cNvPr>
          <p:cNvSpPr>
            <a:spLocks noGrp="1"/>
          </p:cNvSpPr>
          <p:nvPr>
            <p:ph type="dt" sz="half" idx="10"/>
          </p:nvPr>
        </p:nvSpPr>
        <p:spPr/>
        <p:txBody>
          <a:bodyPr/>
          <a:lstStyle/>
          <a:p>
            <a:fld id="{F89CE734-E805-994F-8199-ED0E195D3D2B}" type="datetimeFigureOut">
              <a:rPr lang="en-US" smtClean="0"/>
              <a:t>9/12/20</a:t>
            </a:fld>
            <a:endParaRPr lang="en-US"/>
          </a:p>
        </p:txBody>
      </p:sp>
      <p:sp>
        <p:nvSpPr>
          <p:cNvPr id="6" name="Footer Placeholder 5">
            <a:extLst>
              <a:ext uri="{FF2B5EF4-FFF2-40B4-BE49-F238E27FC236}">
                <a16:creationId xmlns:a16="http://schemas.microsoft.com/office/drawing/2014/main" id="{C1D1FE9B-AC0D-2849-93C2-DEE130CB29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F8ED1-A4C0-B847-9BC4-19D2E8D6A356}"/>
              </a:ext>
            </a:extLst>
          </p:cNvPr>
          <p:cNvSpPr>
            <a:spLocks noGrp="1"/>
          </p:cNvSpPr>
          <p:nvPr>
            <p:ph type="sldNum" sz="quarter" idx="12"/>
          </p:nvPr>
        </p:nvSpPr>
        <p:spPr/>
        <p:txBody>
          <a:bodyPr/>
          <a:lstStyle/>
          <a:p>
            <a:fld id="{4784FD2A-19A9-F849-B5A8-A8B80EC1A68A}" type="slidenum">
              <a:rPr lang="en-US" smtClean="0"/>
              <a:t>‹#›</a:t>
            </a:fld>
            <a:endParaRPr lang="en-US"/>
          </a:p>
        </p:txBody>
      </p:sp>
    </p:spTree>
    <p:extLst>
      <p:ext uri="{BB962C8B-B14F-4D97-AF65-F5344CB8AC3E}">
        <p14:creationId xmlns:p14="http://schemas.microsoft.com/office/powerpoint/2010/main" val="678684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A70D2-A097-934E-AD7F-41D412944F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7217F0-9FB3-3C4C-AE04-A8FEDF977E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4B2808-DF83-864B-94F0-5E1016B4AD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06B210-227D-7B44-A2DE-AAD25CDE5E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38575B-8E51-5C44-B762-3FABBD350D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504517-7F39-7545-99C6-87E514A42502}"/>
              </a:ext>
            </a:extLst>
          </p:cNvPr>
          <p:cNvSpPr>
            <a:spLocks noGrp="1"/>
          </p:cNvSpPr>
          <p:nvPr>
            <p:ph type="dt" sz="half" idx="10"/>
          </p:nvPr>
        </p:nvSpPr>
        <p:spPr/>
        <p:txBody>
          <a:bodyPr/>
          <a:lstStyle/>
          <a:p>
            <a:fld id="{F89CE734-E805-994F-8199-ED0E195D3D2B}" type="datetimeFigureOut">
              <a:rPr lang="en-US" smtClean="0"/>
              <a:t>9/12/20</a:t>
            </a:fld>
            <a:endParaRPr lang="en-US"/>
          </a:p>
        </p:txBody>
      </p:sp>
      <p:sp>
        <p:nvSpPr>
          <p:cNvPr id="8" name="Footer Placeholder 7">
            <a:extLst>
              <a:ext uri="{FF2B5EF4-FFF2-40B4-BE49-F238E27FC236}">
                <a16:creationId xmlns:a16="http://schemas.microsoft.com/office/drawing/2014/main" id="{3DBEDEED-AD3B-5D48-87E0-A788F6A7FA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C19B7A-1993-424B-978A-0A6C26D3C337}"/>
              </a:ext>
            </a:extLst>
          </p:cNvPr>
          <p:cNvSpPr>
            <a:spLocks noGrp="1"/>
          </p:cNvSpPr>
          <p:nvPr>
            <p:ph type="sldNum" sz="quarter" idx="12"/>
          </p:nvPr>
        </p:nvSpPr>
        <p:spPr/>
        <p:txBody>
          <a:bodyPr/>
          <a:lstStyle/>
          <a:p>
            <a:fld id="{4784FD2A-19A9-F849-B5A8-A8B80EC1A68A}" type="slidenum">
              <a:rPr lang="en-US" smtClean="0"/>
              <a:t>‹#›</a:t>
            </a:fld>
            <a:endParaRPr lang="en-US"/>
          </a:p>
        </p:txBody>
      </p:sp>
    </p:spTree>
    <p:extLst>
      <p:ext uri="{BB962C8B-B14F-4D97-AF65-F5344CB8AC3E}">
        <p14:creationId xmlns:p14="http://schemas.microsoft.com/office/powerpoint/2010/main" val="1393154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59E4B-0F58-8D41-BC9D-C9256FF5D6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8611DF-7BA3-144E-9F82-2D64EF0A4C19}"/>
              </a:ext>
            </a:extLst>
          </p:cNvPr>
          <p:cNvSpPr>
            <a:spLocks noGrp="1"/>
          </p:cNvSpPr>
          <p:nvPr>
            <p:ph type="dt" sz="half" idx="10"/>
          </p:nvPr>
        </p:nvSpPr>
        <p:spPr/>
        <p:txBody>
          <a:bodyPr/>
          <a:lstStyle/>
          <a:p>
            <a:fld id="{F89CE734-E805-994F-8199-ED0E195D3D2B}" type="datetimeFigureOut">
              <a:rPr lang="en-US" smtClean="0"/>
              <a:t>9/12/20</a:t>
            </a:fld>
            <a:endParaRPr lang="en-US"/>
          </a:p>
        </p:txBody>
      </p:sp>
      <p:sp>
        <p:nvSpPr>
          <p:cNvPr id="4" name="Footer Placeholder 3">
            <a:extLst>
              <a:ext uri="{FF2B5EF4-FFF2-40B4-BE49-F238E27FC236}">
                <a16:creationId xmlns:a16="http://schemas.microsoft.com/office/drawing/2014/main" id="{1C59D003-C7A8-7C47-B88C-676FE554FF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3BFC08-CF2D-1C48-8B8E-5B68D1567D9C}"/>
              </a:ext>
            </a:extLst>
          </p:cNvPr>
          <p:cNvSpPr>
            <a:spLocks noGrp="1"/>
          </p:cNvSpPr>
          <p:nvPr>
            <p:ph type="sldNum" sz="quarter" idx="12"/>
          </p:nvPr>
        </p:nvSpPr>
        <p:spPr/>
        <p:txBody>
          <a:bodyPr/>
          <a:lstStyle/>
          <a:p>
            <a:fld id="{4784FD2A-19A9-F849-B5A8-A8B80EC1A68A}" type="slidenum">
              <a:rPr lang="en-US" smtClean="0"/>
              <a:t>‹#›</a:t>
            </a:fld>
            <a:endParaRPr lang="en-US"/>
          </a:p>
        </p:txBody>
      </p:sp>
    </p:spTree>
    <p:extLst>
      <p:ext uri="{BB962C8B-B14F-4D97-AF65-F5344CB8AC3E}">
        <p14:creationId xmlns:p14="http://schemas.microsoft.com/office/powerpoint/2010/main" val="336142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35265-43E7-AC4C-8BB1-3CB2EB4355D5}"/>
              </a:ext>
            </a:extLst>
          </p:cNvPr>
          <p:cNvSpPr>
            <a:spLocks noGrp="1"/>
          </p:cNvSpPr>
          <p:nvPr>
            <p:ph type="dt" sz="half" idx="10"/>
          </p:nvPr>
        </p:nvSpPr>
        <p:spPr/>
        <p:txBody>
          <a:bodyPr/>
          <a:lstStyle/>
          <a:p>
            <a:fld id="{F89CE734-E805-994F-8199-ED0E195D3D2B}" type="datetimeFigureOut">
              <a:rPr lang="en-US" smtClean="0"/>
              <a:t>9/12/20</a:t>
            </a:fld>
            <a:endParaRPr lang="en-US"/>
          </a:p>
        </p:txBody>
      </p:sp>
      <p:sp>
        <p:nvSpPr>
          <p:cNvPr id="3" name="Footer Placeholder 2">
            <a:extLst>
              <a:ext uri="{FF2B5EF4-FFF2-40B4-BE49-F238E27FC236}">
                <a16:creationId xmlns:a16="http://schemas.microsoft.com/office/drawing/2014/main" id="{CB8216BB-2D36-BE4D-A4A0-2526495270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E56F05-F742-B14B-A288-0F2B536037E8}"/>
              </a:ext>
            </a:extLst>
          </p:cNvPr>
          <p:cNvSpPr>
            <a:spLocks noGrp="1"/>
          </p:cNvSpPr>
          <p:nvPr>
            <p:ph type="sldNum" sz="quarter" idx="12"/>
          </p:nvPr>
        </p:nvSpPr>
        <p:spPr/>
        <p:txBody>
          <a:bodyPr/>
          <a:lstStyle/>
          <a:p>
            <a:fld id="{4784FD2A-19A9-F849-B5A8-A8B80EC1A68A}" type="slidenum">
              <a:rPr lang="en-US" smtClean="0"/>
              <a:t>‹#›</a:t>
            </a:fld>
            <a:endParaRPr lang="en-US"/>
          </a:p>
        </p:txBody>
      </p:sp>
    </p:spTree>
    <p:extLst>
      <p:ext uri="{BB962C8B-B14F-4D97-AF65-F5344CB8AC3E}">
        <p14:creationId xmlns:p14="http://schemas.microsoft.com/office/powerpoint/2010/main" val="1254954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9C583-D6BC-F040-BC25-F225DE286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30F121-E707-4144-A6EA-4005251B78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270517-3E9E-9841-B405-DF920BE5C0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4CCE05-85D3-1342-BBDE-485D0563B736}"/>
              </a:ext>
            </a:extLst>
          </p:cNvPr>
          <p:cNvSpPr>
            <a:spLocks noGrp="1"/>
          </p:cNvSpPr>
          <p:nvPr>
            <p:ph type="dt" sz="half" idx="10"/>
          </p:nvPr>
        </p:nvSpPr>
        <p:spPr/>
        <p:txBody>
          <a:bodyPr/>
          <a:lstStyle/>
          <a:p>
            <a:fld id="{F89CE734-E805-994F-8199-ED0E195D3D2B}" type="datetimeFigureOut">
              <a:rPr lang="en-US" smtClean="0"/>
              <a:t>9/12/20</a:t>
            </a:fld>
            <a:endParaRPr lang="en-US"/>
          </a:p>
        </p:txBody>
      </p:sp>
      <p:sp>
        <p:nvSpPr>
          <p:cNvPr id="6" name="Footer Placeholder 5">
            <a:extLst>
              <a:ext uri="{FF2B5EF4-FFF2-40B4-BE49-F238E27FC236}">
                <a16:creationId xmlns:a16="http://schemas.microsoft.com/office/drawing/2014/main" id="{639B2650-4580-B046-B801-5FCE570BA2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52520A-85B9-A94A-8424-9DE9E31B06B2}"/>
              </a:ext>
            </a:extLst>
          </p:cNvPr>
          <p:cNvSpPr>
            <a:spLocks noGrp="1"/>
          </p:cNvSpPr>
          <p:nvPr>
            <p:ph type="sldNum" sz="quarter" idx="12"/>
          </p:nvPr>
        </p:nvSpPr>
        <p:spPr/>
        <p:txBody>
          <a:bodyPr/>
          <a:lstStyle/>
          <a:p>
            <a:fld id="{4784FD2A-19A9-F849-B5A8-A8B80EC1A68A}" type="slidenum">
              <a:rPr lang="en-US" smtClean="0"/>
              <a:t>‹#›</a:t>
            </a:fld>
            <a:endParaRPr lang="en-US"/>
          </a:p>
        </p:txBody>
      </p:sp>
    </p:spTree>
    <p:extLst>
      <p:ext uri="{BB962C8B-B14F-4D97-AF65-F5344CB8AC3E}">
        <p14:creationId xmlns:p14="http://schemas.microsoft.com/office/powerpoint/2010/main" val="433626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31B8B-4EEA-F743-BFC3-EC6E96A2CE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41DC96-7B6E-AF40-B21D-9F612FF3E9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18154D-10CC-C249-9167-5321267A28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83FCC5-B051-7D44-8611-366ECD269DE5}"/>
              </a:ext>
            </a:extLst>
          </p:cNvPr>
          <p:cNvSpPr>
            <a:spLocks noGrp="1"/>
          </p:cNvSpPr>
          <p:nvPr>
            <p:ph type="dt" sz="half" idx="10"/>
          </p:nvPr>
        </p:nvSpPr>
        <p:spPr/>
        <p:txBody>
          <a:bodyPr/>
          <a:lstStyle/>
          <a:p>
            <a:fld id="{F89CE734-E805-994F-8199-ED0E195D3D2B}" type="datetimeFigureOut">
              <a:rPr lang="en-US" smtClean="0"/>
              <a:t>9/12/20</a:t>
            </a:fld>
            <a:endParaRPr lang="en-US"/>
          </a:p>
        </p:txBody>
      </p:sp>
      <p:sp>
        <p:nvSpPr>
          <p:cNvPr id="6" name="Footer Placeholder 5">
            <a:extLst>
              <a:ext uri="{FF2B5EF4-FFF2-40B4-BE49-F238E27FC236}">
                <a16:creationId xmlns:a16="http://schemas.microsoft.com/office/drawing/2014/main" id="{1641B35A-8DBB-8F4B-929B-692A9CCBE7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BEBF64-316E-374E-80B9-E4D0CA349E47}"/>
              </a:ext>
            </a:extLst>
          </p:cNvPr>
          <p:cNvSpPr>
            <a:spLocks noGrp="1"/>
          </p:cNvSpPr>
          <p:nvPr>
            <p:ph type="sldNum" sz="quarter" idx="12"/>
          </p:nvPr>
        </p:nvSpPr>
        <p:spPr/>
        <p:txBody>
          <a:bodyPr/>
          <a:lstStyle/>
          <a:p>
            <a:fld id="{4784FD2A-19A9-F849-B5A8-A8B80EC1A68A}" type="slidenum">
              <a:rPr lang="en-US" smtClean="0"/>
              <a:t>‹#›</a:t>
            </a:fld>
            <a:endParaRPr lang="en-US"/>
          </a:p>
        </p:txBody>
      </p:sp>
    </p:spTree>
    <p:extLst>
      <p:ext uri="{BB962C8B-B14F-4D97-AF65-F5344CB8AC3E}">
        <p14:creationId xmlns:p14="http://schemas.microsoft.com/office/powerpoint/2010/main" val="1039826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23282A-C14B-5F4A-A4BB-B8A79796A7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A1023E-B4ED-414D-9272-DBD5BED013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9F1FE5-4E86-EB47-AB16-140AC7816B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ourier" pitchFamily="2" charset="0"/>
              </a:defRPr>
            </a:lvl1pPr>
          </a:lstStyle>
          <a:p>
            <a:fld id="{F89CE734-E805-994F-8199-ED0E195D3D2B}" type="datetimeFigureOut">
              <a:rPr lang="en-US" smtClean="0"/>
              <a:pPr/>
              <a:t>9/12/20</a:t>
            </a:fld>
            <a:endParaRPr lang="en-US"/>
          </a:p>
        </p:txBody>
      </p:sp>
      <p:sp>
        <p:nvSpPr>
          <p:cNvPr id="5" name="Footer Placeholder 4">
            <a:extLst>
              <a:ext uri="{FF2B5EF4-FFF2-40B4-BE49-F238E27FC236}">
                <a16:creationId xmlns:a16="http://schemas.microsoft.com/office/drawing/2014/main" id="{2551764A-E3AA-CD4A-8FF6-9285DE8083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ourier" pitchFamily="2" charset="0"/>
              </a:defRPr>
            </a:lvl1pPr>
          </a:lstStyle>
          <a:p>
            <a:endParaRPr lang="en-US"/>
          </a:p>
        </p:txBody>
      </p:sp>
      <p:sp>
        <p:nvSpPr>
          <p:cNvPr id="6" name="Slide Number Placeholder 5">
            <a:extLst>
              <a:ext uri="{FF2B5EF4-FFF2-40B4-BE49-F238E27FC236}">
                <a16:creationId xmlns:a16="http://schemas.microsoft.com/office/drawing/2014/main" id="{5A7CB64B-BC98-4B4E-9C03-78579AAD7E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ourier" pitchFamily="2" charset="0"/>
              </a:defRPr>
            </a:lvl1pPr>
          </a:lstStyle>
          <a:p>
            <a:fld id="{4784FD2A-19A9-F849-B5A8-A8B80EC1A68A}" type="slidenum">
              <a:rPr lang="en-US" smtClean="0"/>
              <a:pPr/>
              <a:t>‹#›</a:t>
            </a:fld>
            <a:endParaRPr lang="en-US"/>
          </a:p>
        </p:txBody>
      </p:sp>
    </p:spTree>
    <p:extLst>
      <p:ext uri="{BB962C8B-B14F-4D97-AF65-F5344CB8AC3E}">
        <p14:creationId xmlns:p14="http://schemas.microsoft.com/office/powerpoint/2010/main" val="44299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Courier"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evhints.io/cr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2CBD4-461B-8649-8DC6-7A495EF0F5AF}"/>
              </a:ext>
            </a:extLst>
          </p:cNvPr>
          <p:cNvSpPr>
            <a:spLocks noGrp="1"/>
          </p:cNvSpPr>
          <p:nvPr>
            <p:ph type="ctrTitle"/>
          </p:nvPr>
        </p:nvSpPr>
        <p:spPr/>
        <p:txBody>
          <a:bodyPr/>
          <a:lstStyle/>
          <a:p>
            <a:r>
              <a:rPr lang="en-US" dirty="0"/>
              <a:t>Working on remote machines</a:t>
            </a:r>
          </a:p>
        </p:txBody>
      </p:sp>
      <p:sp>
        <p:nvSpPr>
          <p:cNvPr id="3" name="Subtitle 2">
            <a:extLst>
              <a:ext uri="{FF2B5EF4-FFF2-40B4-BE49-F238E27FC236}">
                <a16:creationId xmlns:a16="http://schemas.microsoft.com/office/drawing/2014/main" id="{D3C088C1-4DAB-CB4C-8688-47A687961DB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8469105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4A232-DF36-AA4F-9802-55C974574862}"/>
              </a:ext>
            </a:extLst>
          </p:cNvPr>
          <p:cNvSpPr>
            <a:spLocks noGrp="1"/>
          </p:cNvSpPr>
          <p:nvPr>
            <p:ph type="title"/>
          </p:nvPr>
        </p:nvSpPr>
        <p:spPr/>
        <p:txBody>
          <a:bodyPr/>
          <a:lstStyle/>
          <a:p>
            <a:r>
              <a:rPr lang="en-US" dirty="0"/>
              <a:t>vi commands 1</a:t>
            </a:r>
          </a:p>
        </p:txBody>
      </p:sp>
      <p:sp>
        <p:nvSpPr>
          <p:cNvPr id="3" name="Content Placeholder 2">
            <a:extLst>
              <a:ext uri="{FF2B5EF4-FFF2-40B4-BE49-F238E27FC236}">
                <a16:creationId xmlns:a16="http://schemas.microsoft.com/office/drawing/2014/main" id="{D903C574-8A28-E345-88CF-0E1E80FF203A}"/>
              </a:ext>
            </a:extLst>
          </p:cNvPr>
          <p:cNvSpPr>
            <a:spLocks noGrp="1"/>
          </p:cNvSpPr>
          <p:nvPr>
            <p:ph idx="1"/>
          </p:nvPr>
        </p:nvSpPr>
        <p:spPr/>
        <p:txBody>
          <a:bodyPr>
            <a:normAutofit fontScale="77500" lnSpcReduction="20000"/>
          </a:bodyPr>
          <a:lstStyle/>
          <a:p>
            <a:r>
              <a:rPr lang="en-US" dirty="0"/>
              <a:t>start editing</a:t>
            </a:r>
          </a:p>
          <a:p>
            <a:pPr lvl="1"/>
            <a:r>
              <a:rPr lang="en-US" dirty="0"/>
              <a:t>vi filename</a:t>
            </a:r>
          </a:p>
          <a:p>
            <a:r>
              <a:rPr lang="en-US" dirty="0"/>
              <a:t>save changes and quit (:q! to quit without saving changes)</a:t>
            </a:r>
          </a:p>
          <a:p>
            <a:pPr lvl="1"/>
            <a:r>
              <a:rPr lang="en-US" dirty="0"/>
              <a:t>:</a:t>
            </a:r>
            <a:r>
              <a:rPr lang="en-US" dirty="0" err="1"/>
              <a:t>wq</a:t>
            </a:r>
            <a:endParaRPr lang="en-US" dirty="0"/>
          </a:p>
          <a:p>
            <a:r>
              <a:rPr lang="en-US" dirty="0"/>
              <a:t>insert before cursor, on cursor, or after cursor.  </a:t>
            </a:r>
            <a:r>
              <a:rPr lang="en-US" b="1" dirty="0">
                <a:solidFill>
                  <a:srgbClr val="7030A0"/>
                </a:solidFill>
              </a:rPr>
              <a:t>You HAVE to use one of these before you can start typing.</a:t>
            </a:r>
          </a:p>
          <a:p>
            <a:pPr lvl="1"/>
            <a:r>
              <a:rPr lang="en-US" dirty="0" err="1"/>
              <a:t>i</a:t>
            </a:r>
            <a:r>
              <a:rPr lang="en-US" dirty="0"/>
              <a:t>, s, a</a:t>
            </a:r>
          </a:p>
          <a:p>
            <a:r>
              <a:rPr lang="en-US" dirty="0"/>
              <a:t>escape from insert mode</a:t>
            </a:r>
          </a:p>
          <a:p>
            <a:pPr lvl="1"/>
            <a:r>
              <a:rPr lang="en-US" dirty="0"/>
              <a:t>ESC</a:t>
            </a:r>
          </a:p>
          <a:p>
            <a:r>
              <a:rPr lang="en-US" dirty="0"/>
              <a:t>add new line below or above (these also allow you to start typing)</a:t>
            </a:r>
          </a:p>
          <a:p>
            <a:pPr lvl="1"/>
            <a:r>
              <a:rPr lang="en-US" dirty="0"/>
              <a:t>o, O</a:t>
            </a:r>
          </a:p>
          <a:p>
            <a:r>
              <a:rPr lang="en-US" dirty="0"/>
              <a:t>delete 2 lines</a:t>
            </a:r>
          </a:p>
          <a:p>
            <a:pPr lvl="1"/>
            <a:r>
              <a:rPr lang="en-US" dirty="0"/>
              <a:t>2dd</a:t>
            </a:r>
          </a:p>
          <a:p>
            <a:endParaRPr lang="en-US" dirty="0"/>
          </a:p>
        </p:txBody>
      </p:sp>
    </p:spTree>
    <p:extLst>
      <p:ext uri="{BB962C8B-B14F-4D97-AF65-F5344CB8AC3E}">
        <p14:creationId xmlns:p14="http://schemas.microsoft.com/office/powerpoint/2010/main" val="29120911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D46B5-581E-2440-9BBD-38040EF0EF76}"/>
              </a:ext>
            </a:extLst>
          </p:cNvPr>
          <p:cNvSpPr>
            <a:spLocks noGrp="1"/>
          </p:cNvSpPr>
          <p:nvPr>
            <p:ph type="title"/>
          </p:nvPr>
        </p:nvSpPr>
        <p:spPr/>
        <p:txBody>
          <a:bodyPr/>
          <a:lstStyle/>
          <a:p>
            <a:r>
              <a:rPr lang="en-US" dirty="0"/>
              <a:t>vi commands 2</a:t>
            </a:r>
          </a:p>
        </p:txBody>
      </p:sp>
      <p:sp>
        <p:nvSpPr>
          <p:cNvPr id="3" name="Content Placeholder 2">
            <a:extLst>
              <a:ext uri="{FF2B5EF4-FFF2-40B4-BE49-F238E27FC236}">
                <a16:creationId xmlns:a16="http://schemas.microsoft.com/office/drawing/2014/main" id="{E73B5D2E-2102-E542-BF8C-345B14B520D6}"/>
              </a:ext>
            </a:extLst>
          </p:cNvPr>
          <p:cNvSpPr>
            <a:spLocks noGrp="1"/>
          </p:cNvSpPr>
          <p:nvPr>
            <p:ph idx="1"/>
          </p:nvPr>
        </p:nvSpPr>
        <p:spPr/>
        <p:txBody>
          <a:bodyPr>
            <a:normAutofit fontScale="92500" lnSpcReduction="10000"/>
          </a:bodyPr>
          <a:lstStyle/>
          <a:p>
            <a:r>
              <a:rPr lang="en-US" dirty="0"/>
              <a:t>from line 1 to end of file ($), substitute (s), all instances on line (g)</a:t>
            </a:r>
          </a:p>
          <a:p>
            <a:pPr lvl="1"/>
            <a:r>
              <a:rPr lang="en-US" dirty="0"/>
              <a:t>:1,$s/</a:t>
            </a:r>
            <a:r>
              <a:rPr lang="en-US" dirty="0" err="1"/>
              <a:t>old_pattern</a:t>
            </a:r>
            <a:r>
              <a:rPr lang="en-US" dirty="0"/>
              <a:t>/</a:t>
            </a:r>
            <a:r>
              <a:rPr lang="en-US" dirty="0" err="1"/>
              <a:t>new_patern</a:t>
            </a:r>
            <a:r>
              <a:rPr lang="en-US" dirty="0"/>
              <a:t>/g</a:t>
            </a:r>
          </a:p>
          <a:p>
            <a:r>
              <a:rPr lang="en-US" dirty="0"/>
              <a:t>from this line (.) and following 4 lines (.+4), substitute (s), all instances on line (g)</a:t>
            </a:r>
          </a:p>
          <a:p>
            <a:pPr lvl="1"/>
            <a:r>
              <a:rPr lang="en-US" dirty="0"/>
              <a:t>:.,.+4s/</a:t>
            </a:r>
            <a:r>
              <a:rPr lang="en-US" dirty="0" err="1"/>
              <a:t>old_pattern</a:t>
            </a:r>
            <a:r>
              <a:rPr lang="en-US" dirty="0"/>
              <a:t>/</a:t>
            </a:r>
            <a:r>
              <a:rPr lang="en-US" dirty="0" err="1"/>
              <a:t>new_patern</a:t>
            </a:r>
            <a:r>
              <a:rPr lang="en-US" dirty="0"/>
              <a:t>/g</a:t>
            </a:r>
          </a:p>
          <a:p>
            <a:r>
              <a:rPr lang="en-US" dirty="0"/>
              <a:t>to include "/" in a pattern use \/</a:t>
            </a:r>
          </a:p>
          <a:p>
            <a:r>
              <a:rPr lang="en-US" dirty="0"/>
              <a:t>yank one line into buffer a</a:t>
            </a:r>
          </a:p>
          <a:p>
            <a:pPr lvl="1"/>
            <a:r>
              <a:rPr lang="en-US" dirty="0"/>
              <a:t>"a1yy</a:t>
            </a:r>
          </a:p>
          <a:p>
            <a:r>
              <a:rPr lang="en-US" dirty="0"/>
              <a:t>insert buffer a below cursor</a:t>
            </a:r>
          </a:p>
          <a:p>
            <a:pPr lvl="1"/>
            <a:r>
              <a:rPr lang="en-US" dirty="0"/>
              <a:t>"ap</a:t>
            </a:r>
          </a:p>
          <a:p>
            <a:endParaRPr lang="en-US" dirty="0"/>
          </a:p>
        </p:txBody>
      </p:sp>
    </p:spTree>
    <p:extLst>
      <p:ext uri="{BB962C8B-B14F-4D97-AF65-F5344CB8AC3E}">
        <p14:creationId xmlns:p14="http://schemas.microsoft.com/office/powerpoint/2010/main" val="4147581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7B8AF-6FB5-ED40-BB9B-0513E89ABF6D}"/>
              </a:ext>
            </a:extLst>
          </p:cNvPr>
          <p:cNvSpPr>
            <a:spLocks noGrp="1"/>
          </p:cNvSpPr>
          <p:nvPr>
            <p:ph type="title"/>
          </p:nvPr>
        </p:nvSpPr>
        <p:spPr/>
        <p:txBody>
          <a:bodyPr/>
          <a:lstStyle/>
          <a:p>
            <a:r>
              <a:rPr lang="en-US" dirty="0"/>
              <a:t>vi commands 3</a:t>
            </a:r>
          </a:p>
        </p:txBody>
      </p:sp>
      <p:sp>
        <p:nvSpPr>
          <p:cNvPr id="3" name="Content Placeholder 2">
            <a:extLst>
              <a:ext uri="{FF2B5EF4-FFF2-40B4-BE49-F238E27FC236}">
                <a16:creationId xmlns:a16="http://schemas.microsoft.com/office/drawing/2014/main" id="{C302EB46-6A14-0C4B-8E74-341B2AA2A98E}"/>
              </a:ext>
            </a:extLst>
          </p:cNvPr>
          <p:cNvSpPr>
            <a:spLocks noGrp="1"/>
          </p:cNvSpPr>
          <p:nvPr>
            <p:ph idx="1"/>
          </p:nvPr>
        </p:nvSpPr>
        <p:spPr/>
        <p:txBody>
          <a:bodyPr/>
          <a:lstStyle/>
          <a:p>
            <a:r>
              <a:rPr lang="en-US" dirty="0"/>
              <a:t>see line numbers (</a:t>
            </a:r>
            <a:r>
              <a:rPr lang="en-US" dirty="0" err="1"/>
              <a:t>nonu</a:t>
            </a:r>
            <a:r>
              <a:rPr lang="en-US" dirty="0"/>
              <a:t> to remove)</a:t>
            </a:r>
          </a:p>
          <a:p>
            <a:pPr lvl="1"/>
            <a:r>
              <a:rPr lang="en-US" dirty="0"/>
              <a:t>:set nu</a:t>
            </a:r>
          </a:p>
          <a:p>
            <a:r>
              <a:rPr lang="en-US" dirty="0"/>
              <a:t>see hidden characters (</a:t>
            </a:r>
            <a:r>
              <a:rPr lang="en-US" dirty="0" err="1"/>
              <a:t>nolist</a:t>
            </a:r>
            <a:r>
              <a:rPr lang="en-US" dirty="0"/>
              <a:t> to hide)</a:t>
            </a:r>
          </a:p>
          <a:p>
            <a:pPr lvl="1"/>
            <a:r>
              <a:rPr lang="en-US" dirty="0"/>
              <a:t>:set list</a:t>
            </a:r>
          </a:p>
          <a:p>
            <a:r>
              <a:rPr lang="en-US" dirty="0"/>
              <a:t>get rid of highlights (caused by shift 3)</a:t>
            </a:r>
          </a:p>
          <a:p>
            <a:pPr lvl="1"/>
            <a:r>
              <a:rPr lang="en-US" dirty="0"/>
              <a:t>:</a:t>
            </a:r>
            <a:r>
              <a:rPr lang="en-US" dirty="0" err="1"/>
              <a:t>noh</a:t>
            </a:r>
            <a:endParaRPr lang="en-US" dirty="0"/>
          </a:p>
          <a:p>
            <a:endParaRPr lang="en-US" dirty="0"/>
          </a:p>
        </p:txBody>
      </p:sp>
    </p:spTree>
    <p:extLst>
      <p:ext uri="{BB962C8B-B14F-4D97-AF65-F5344CB8AC3E}">
        <p14:creationId xmlns:p14="http://schemas.microsoft.com/office/powerpoint/2010/main" val="3481950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4B954-B7C7-854C-B895-6F3B2D820D49}"/>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FAC5EC1B-736F-E84A-BE30-BF77989F2F8A}"/>
              </a:ext>
            </a:extLst>
          </p:cNvPr>
          <p:cNvSpPr>
            <a:spLocks noGrp="1"/>
          </p:cNvSpPr>
          <p:nvPr>
            <p:ph idx="1"/>
          </p:nvPr>
        </p:nvSpPr>
        <p:spPr/>
        <p:txBody>
          <a:bodyPr/>
          <a:lstStyle/>
          <a:p>
            <a:r>
              <a:rPr lang="en-US" dirty="0">
                <a:solidFill>
                  <a:srgbClr val="0070C0"/>
                </a:solidFill>
              </a:rPr>
              <a:t>Use vi to create a short text file, with a few lines of text.  Close the file (:</a:t>
            </a:r>
            <a:r>
              <a:rPr lang="en-US" dirty="0" err="1">
                <a:solidFill>
                  <a:srgbClr val="0070C0"/>
                </a:solidFill>
              </a:rPr>
              <a:t>wq</a:t>
            </a:r>
            <a:r>
              <a:rPr lang="en-US" dirty="0">
                <a:solidFill>
                  <a:srgbClr val="0070C0"/>
                </a:solidFill>
              </a:rPr>
              <a:t>)</a:t>
            </a:r>
          </a:p>
          <a:p>
            <a:r>
              <a:rPr lang="en-US" dirty="0">
                <a:solidFill>
                  <a:srgbClr val="0070C0"/>
                </a:solidFill>
              </a:rPr>
              <a:t>Edit the file using vi to add a new line of text (o) and delete another (dd).</a:t>
            </a:r>
          </a:p>
          <a:p>
            <a:r>
              <a:rPr lang="en-US" dirty="0">
                <a:solidFill>
                  <a:srgbClr val="0070C0"/>
                </a:solidFill>
              </a:rPr>
              <a:t>Edit your .</a:t>
            </a:r>
            <a:r>
              <a:rPr lang="en-US" dirty="0" err="1">
                <a:solidFill>
                  <a:srgbClr val="0070C0"/>
                </a:solidFill>
              </a:rPr>
              <a:t>bashrc</a:t>
            </a:r>
            <a:r>
              <a:rPr lang="en-US" dirty="0">
                <a:solidFill>
                  <a:srgbClr val="0070C0"/>
                </a:solidFill>
              </a:rPr>
              <a:t> on fjord to include an alias that gets you to your directory in /data1.  Don't worry – we can always fix it if needed.</a:t>
            </a:r>
          </a:p>
          <a:p>
            <a:r>
              <a:rPr lang="en-US" dirty="0">
                <a:solidFill>
                  <a:srgbClr val="0070C0"/>
                </a:solidFill>
              </a:rPr>
              <a:t>Anytime you get lost just hit the Escape key and then type :q! to exit vi without saving changes.</a:t>
            </a:r>
          </a:p>
        </p:txBody>
      </p:sp>
    </p:spTree>
    <p:extLst>
      <p:ext uri="{BB962C8B-B14F-4D97-AF65-F5344CB8AC3E}">
        <p14:creationId xmlns:p14="http://schemas.microsoft.com/office/powerpoint/2010/main" val="277909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033FB-D6EC-AA4E-B314-E5D1F2F1D005}"/>
              </a:ext>
            </a:extLst>
          </p:cNvPr>
          <p:cNvSpPr>
            <a:spLocks noGrp="1"/>
          </p:cNvSpPr>
          <p:nvPr>
            <p:ph type="title"/>
          </p:nvPr>
        </p:nvSpPr>
        <p:spPr/>
        <p:txBody>
          <a:bodyPr/>
          <a:lstStyle/>
          <a:p>
            <a:r>
              <a:rPr lang="en-US" dirty="0" err="1"/>
              <a:t>cron</a:t>
            </a:r>
            <a:endParaRPr lang="en-US" dirty="0"/>
          </a:p>
        </p:txBody>
      </p:sp>
      <p:sp>
        <p:nvSpPr>
          <p:cNvPr id="3" name="Content Placeholder 2">
            <a:extLst>
              <a:ext uri="{FF2B5EF4-FFF2-40B4-BE49-F238E27FC236}">
                <a16:creationId xmlns:a16="http://schemas.microsoft.com/office/drawing/2014/main" id="{2017C45F-1F1F-E440-92FE-BABD5C4F6D02}"/>
              </a:ext>
            </a:extLst>
          </p:cNvPr>
          <p:cNvSpPr>
            <a:spLocks noGrp="1"/>
          </p:cNvSpPr>
          <p:nvPr>
            <p:ph idx="1"/>
          </p:nvPr>
        </p:nvSpPr>
        <p:spPr/>
        <p:txBody>
          <a:bodyPr/>
          <a:lstStyle/>
          <a:p>
            <a:r>
              <a:rPr lang="en-US" dirty="0"/>
              <a:t>The last </a:t>
            </a:r>
            <a:r>
              <a:rPr lang="en-US" dirty="0" err="1"/>
              <a:t>linux</a:t>
            </a:r>
            <a:r>
              <a:rPr lang="en-US" dirty="0"/>
              <a:t> tool I find really useful is "</a:t>
            </a:r>
            <a:r>
              <a:rPr lang="en-US" dirty="0" err="1"/>
              <a:t>cron</a:t>
            </a:r>
            <a:r>
              <a:rPr lang="en-US" dirty="0"/>
              <a:t>" which allows you to schedule a job to happen at a certain time, say every day at 1 AM.</a:t>
            </a:r>
          </a:p>
          <a:p>
            <a:r>
              <a:rPr lang="en-US" dirty="0"/>
              <a:t>"crontab -e" will allow you to begin editing the list of jobs. </a:t>
            </a:r>
            <a:r>
              <a:rPr lang="en-US" b="1" dirty="0">
                <a:solidFill>
                  <a:srgbClr val="7030A0"/>
                </a:solidFill>
              </a:rPr>
              <a:t>You use vi commands to do this.</a:t>
            </a:r>
          </a:p>
          <a:p>
            <a:r>
              <a:rPr lang="en-US" dirty="0"/>
              <a:t>"crontab -l" will list your current </a:t>
            </a:r>
            <a:r>
              <a:rPr lang="en-US" dirty="0" err="1"/>
              <a:t>cron</a:t>
            </a:r>
            <a:r>
              <a:rPr lang="en-US" dirty="0"/>
              <a:t> jobs.</a:t>
            </a:r>
          </a:p>
        </p:txBody>
      </p:sp>
    </p:spTree>
    <p:extLst>
      <p:ext uri="{BB962C8B-B14F-4D97-AF65-F5344CB8AC3E}">
        <p14:creationId xmlns:p14="http://schemas.microsoft.com/office/powerpoint/2010/main" val="2487013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F5920-65BE-7E4B-AEF1-1CBBABA94097}"/>
              </a:ext>
            </a:extLst>
          </p:cNvPr>
          <p:cNvSpPr>
            <a:spLocks noGrp="1"/>
          </p:cNvSpPr>
          <p:nvPr>
            <p:ph type="title"/>
          </p:nvPr>
        </p:nvSpPr>
        <p:spPr/>
        <p:txBody>
          <a:bodyPr/>
          <a:lstStyle/>
          <a:p>
            <a:r>
              <a:rPr lang="en-US" dirty="0" err="1"/>
              <a:t>cron</a:t>
            </a:r>
            <a:r>
              <a:rPr lang="en-US" dirty="0"/>
              <a:t> example</a:t>
            </a:r>
          </a:p>
        </p:txBody>
      </p:sp>
      <p:sp>
        <p:nvSpPr>
          <p:cNvPr id="3" name="Content Placeholder 2">
            <a:extLst>
              <a:ext uri="{FF2B5EF4-FFF2-40B4-BE49-F238E27FC236}">
                <a16:creationId xmlns:a16="http://schemas.microsoft.com/office/drawing/2014/main" id="{5FE9A888-9DAC-AE42-83C0-4C5C43D8E531}"/>
              </a:ext>
            </a:extLst>
          </p:cNvPr>
          <p:cNvSpPr>
            <a:spLocks noGrp="1"/>
          </p:cNvSpPr>
          <p:nvPr>
            <p:ph idx="1"/>
          </p:nvPr>
        </p:nvSpPr>
        <p:spPr>
          <a:xfrm>
            <a:off x="838200" y="1570383"/>
            <a:ext cx="10515600" cy="4606580"/>
          </a:xfrm>
        </p:spPr>
        <p:txBody>
          <a:bodyPr>
            <a:normAutofit fontScale="85000" lnSpcReduction="10000"/>
          </a:bodyPr>
          <a:lstStyle/>
          <a:p>
            <a:r>
              <a:rPr lang="en-US" dirty="0"/>
              <a:t>Here are the current </a:t>
            </a:r>
            <a:r>
              <a:rPr lang="en-US" dirty="0" err="1"/>
              <a:t>cron</a:t>
            </a:r>
            <a:r>
              <a:rPr lang="en-US" dirty="0"/>
              <a:t> jobs for my daily forecast model:</a:t>
            </a:r>
          </a:p>
          <a:p>
            <a:pPr marL="457200" lvl="1" indent="0">
              <a:buNone/>
            </a:pPr>
            <a:r>
              <a:rPr lang="en-US" sz="1200" dirty="0"/>
              <a:t>[</a:t>
            </a:r>
            <a:r>
              <a:rPr lang="en-US" sz="1200" dirty="0" err="1"/>
              <a:t>parker@boiler</a:t>
            </a:r>
            <a:r>
              <a:rPr lang="en-US" sz="1200" dirty="0"/>
              <a:t> ~]$ crontab -l</a:t>
            </a:r>
          </a:p>
          <a:p>
            <a:pPr marL="457200" lvl="1" indent="0">
              <a:buNone/>
            </a:pPr>
            <a:r>
              <a:rPr lang="en-US" sz="1200" dirty="0" err="1"/>
              <a:t>LOd</a:t>
            </a:r>
            <a:r>
              <a:rPr lang="en-US" sz="1200" dirty="0"/>
              <a:t>="/data1/parker/LiveOcean/driver/"</a:t>
            </a:r>
          </a:p>
          <a:p>
            <a:pPr marL="457200" lvl="1" indent="0">
              <a:buNone/>
            </a:pPr>
            <a:r>
              <a:rPr lang="en-US" sz="1200" dirty="0"/>
              <a:t>10 00 * * * cd $</a:t>
            </a:r>
            <a:r>
              <a:rPr lang="en-US" sz="1200" dirty="0" err="1"/>
              <a:t>LOd</a:t>
            </a:r>
            <a:r>
              <a:rPr lang="en-US" sz="1200" dirty="0"/>
              <a:t> &amp;&amp; ./driver_forcing2.sh -g cas6 -t v3 -f ocn4 -r forecast &gt; ./dlog_638_ocn4</a:t>
            </a:r>
          </a:p>
          <a:p>
            <a:pPr marL="457200" lvl="1" indent="0">
              <a:buNone/>
            </a:pPr>
            <a:r>
              <a:rPr lang="en-US" sz="1200" dirty="0"/>
              <a:t>20 00 * * * cd $</a:t>
            </a:r>
            <a:r>
              <a:rPr lang="en-US" sz="1200" dirty="0" err="1"/>
              <a:t>LOd</a:t>
            </a:r>
            <a:r>
              <a:rPr lang="en-US" sz="1200" dirty="0"/>
              <a:t> &amp;&amp; ./driver_forcing2.sh -g cas6 -t v3 -f tide2 -r forecast &gt; ./dlog_638_tide2</a:t>
            </a:r>
          </a:p>
          <a:p>
            <a:pPr marL="457200" lvl="1" indent="0">
              <a:buNone/>
            </a:pPr>
            <a:r>
              <a:rPr lang="en-US" sz="1200" dirty="0"/>
              <a:t>30 00 * * * cd $</a:t>
            </a:r>
            <a:r>
              <a:rPr lang="en-US" sz="1200" dirty="0" err="1"/>
              <a:t>LOd</a:t>
            </a:r>
            <a:r>
              <a:rPr lang="en-US" sz="1200" dirty="0"/>
              <a:t> &amp;&amp; ./driver_forcing2.sh -g cas6 -t v3 -f riv2 -r forecast &gt; ./dlog_638_riv2</a:t>
            </a:r>
          </a:p>
          <a:p>
            <a:pPr marL="457200" lvl="1" indent="0">
              <a:buNone/>
            </a:pPr>
            <a:r>
              <a:rPr lang="en-US" sz="1200" dirty="0">
                <a:highlight>
                  <a:srgbClr val="FFFF00"/>
                </a:highlight>
              </a:rPr>
              <a:t>30 02 * * * cd $</a:t>
            </a:r>
            <a:r>
              <a:rPr lang="en-US" sz="1200" dirty="0" err="1">
                <a:highlight>
                  <a:srgbClr val="FFFF00"/>
                </a:highlight>
              </a:rPr>
              <a:t>LOd</a:t>
            </a:r>
            <a:r>
              <a:rPr lang="en-US" sz="1200" dirty="0">
                <a:highlight>
                  <a:srgbClr val="FFFF00"/>
                </a:highlight>
              </a:rPr>
              <a:t> &amp;&amp; ./driver_forcing2.sh -g cas6 -t v3 -f atm1 -r forecast &gt; ./dlog_638_atm1</a:t>
            </a:r>
          </a:p>
          <a:p>
            <a:pPr marL="457200" lvl="1" indent="0">
              <a:buNone/>
            </a:pPr>
            <a:r>
              <a:rPr lang="en-US" sz="1200" dirty="0"/>
              <a:t>00 05 * * * cd $</a:t>
            </a:r>
            <a:r>
              <a:rPr lang="en-US" sz="1200" dirty="0" err="1"/>
              <a:t>LOd</a:t>
            </a:r>
            <a:r>
              <a:rPr lang="en-US" sz="1200" dirty="0"/>
              <a:t> &amp;&amp; ./</a:t>
            </a:r>
            <a:r>
              <a:rPr lang="en-US" sz="1200" dirty="0" err="1"/>
              <a:t>driver_post.sh</a:t>
            </a:r>
            <a:r>
              <a:rPr lang="en-US" sz="1200" dirty="0"/>
              <a:t> -g cas6 -t v3 -x lo8b -r forecast &gt; ./dlog_638_driver_post</a:t>
            </a:r>
          </a:p>
          <a:p>
            <a:pPr marL="457200" lvl="1" indent="0">
              <a:buNone/>
            </a:pPr>
            <a:r>
              <a:rPr lang="en-US" sz="1200" dirty="0"/>
              <a:t>00 20 * * * cd $</a:t>
            </a:r>
            <a:r>
              <a:rPr lang="en-US" sz="1200" dirty="0" err="1"/>
              <a:t>LOd</a:t>
            </a:r>
            <a:r>
              <a:rPr lang="en-US" sz="1200" dirty="0"/>
              <a:t> &amp;&amp; ./</a:t>
            </a:r>
            <a:r>
              <a:rPr lang="en-US" sz="1200" dirty="0" err="1"/>
              <a:t>forecast_cleaner.sh</a:t>
            </a:r>
            <a:endParaRPr lang="en-US" sz="1200" dirty="0"/>
          </a:p>
          <a:p>
            <a:r>
              <a:rPr lang="en-US" dirty="0"/>
              <a:t>So for example at 2:30 AM (oddly written as 30 02 * * *) I run the shell script to make the atmospheric forcing for the model.</a:t>
            </a:r>
          </a:p>
          <a:p>
            <a:r>
              <a:rPr lang="en-US" dirty="0"/>
              <a:t>Creating your own </a:t>
            </a:r>
            <a:r>
              <a:rPr lang="en-US" dirty="0" err="1"/>
              <a:t>cron</a:t>
            </a:r>
            <a:r>
              <a:rPr lang="en-US" dirty="0"/>
              <a:t> jobs just consists of creating a text file (using crontab -e) with lines like these.</a:t>
            </a:r>
          </a:p>
          <a:p>
            <a:r>
              <a:rPr lang="en-US" dirty="0"/>
              <a:t>Here is a very short </a:t>
            </a:r>
            <a:r>
              <a:rPr lang="en-US" dirty="0" err="1"/>
              <a:t>cron</a:t>
            </a:r>
            <a:r>
              <a:rPr lang="en-US" dirty="0"/>
              <a:t> </a:t>
            </a:r>
            <a:r>
              <a:rPr lang="en-US" dirty="0" err="1"/>
              <a:t>cheatsheet</a:t>
            </a:r>
            <a:r>
              <a:rPr lang="en-US" dirty="0"/>
              <a:t>:</a:t>
            </a:r>
          </a:p>
          <a:p>
            <a:pPr lvl="1"/>
            <a:r>
              <a:rPr lang="en-US" dirty="0">
                <a:hlinkClick r:id="rId2"/>
              </a:rPr>
              <a:t>https://devhints.io/cron</a:t>
            </a:r>
            <a:endParaRPr lang="en-US" dirty="0"/>
          </a:p>
          <a:p>
            <a:endParaRPr lang="en-US" dirty="0"/>
          </a:p>
        </p:txBody>
      </p:sp>
    </p:spTree>
    <p:extLst>
      <p:ext uri="{BB962C8B-B14F-4D97-AF65-F5344CB8AC3E}">
        <p14:creationId xmlns:p14="http://schemas.microsoft.com/office/powerpoint/2010/main" val="2262802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0ACEE-1E9D-CC4D-9BB2-AC8A961DEB0A}"/>
              </a:ext>
            </a:extLst>
          </p:cNvPr>
          <p:cNvSpPr>
            <a:spLocks noGrp="1"/>
          </p:cNvSpPr>
          <p:nvPr>
            <p:ph type="title"/>
          </p:nvPr>
        </p:nvSpPr>
        <p:spPr/>
        <p:txBody>
          <a:bodyPr>
            <a:normAutofit fontScale="90000"/>
          </a:bodyPr>
          <a:lstStyle/>
          <a:p>
            <a:r>
              <a:rPr lang="en-US" dirty="0"/>
              <a:t>fjord (or whatever remote </a:t>
            </a:r>
            <a:r>
              <a:rPr lang="en-US" dirty="0" err="1"/>
              <a:t>linux</a:t>
            </a:r>
            <a:r>
              <a:rPr lang="en-US" dirty="0"/>
              <a:t> machine you got an account on)</a:t>
            </a:r>
          </a:p>
        </p:txBody>
      </p:sp>
      <p:sp>
        <p:nvSpPr>
          <p:cNvPr id="3" name="Content Placeholder 2">
            <a:extLst>
              <a:ext uri="{FF2B5EF4-FFF2-40B4-BE49-F238E27FC236}">
                <a16:creationId xmlns:a16="http://schemas.microsoft.com/office/drawing/2014/main" id="{78B22DA2-BE7D-ED40-9FF5-6A2EE132CBCA}"/>
              </a:ext>
            </a:extLst>
          </p:cNvPr>
          <p:cNvSpPr>
            <a:spLocks noGrp="1"/>
          </p:cNvSpPr>
          <p:nvPr>
            <p:ph idx="1"/>
          </p:nvPr>
        </p:nvSpPr>
        <p:spPr>
          <a:xfrm>
            <a:off x="838200" y="1690688"/>
            <a:ext cx="10515600" cy="4486275"/>
          </a:xfrm>
        </p:spPr>
        <p:txBody>
          <a:bodyPr>
            <a:normAutofit/>
          </a:bodyPr>
          <a:lstStyle/>
          <a:p>
            <a:r>
              <a:rPr lang="en-US" dirty="0"/>
              <a:t>You should all have gotten accounts on fjord from David Darr.</a:t>
            </a:r>
          </a:p>
          <a:p>
            <a:r>
              <a:rPr lang="en-US" dirty="0"/>
              <a:t>To login to your account from the </a:t>
            </a:r>
            <a:r>
              <a:rPr lang="en-US" dirty="0" err="1"/>
              <a:t>linux</a:t>
            </a:r>
            <a:r>
              <a:rPr lang="en-US" dirty="0"/>
              <a:t> prompt on your home computer use "</a:t>
            </a:r>
            <a:r>
              <a:rPr lang="en-US" dirty="0" err="1"/>
              <a:t>ssh</a:t>
            </a:r>
            <a:r>
              <a:rPr lang="en-US" dirty="0"/>
              <a:t>" (secure shell)</a:t>
            </a:r>
          </a:p>
          <a:p>
            <a:r>
              <a:rPr lang="en-US" dirty="0" err="1">
                <a:solidFill>
                  <a:srgbClr val="0070C0"/>
                </a:solidFill>
              </a:rPr>
              <a:t>ssh</a:t>
            </a:r>
            <a:r>
              <a:rPr lang="en-US" dirty="0">
                <a:solidFill>
                  <a:srgbClr val="0070C0"/>
                </a:solidFill>
              </a:rPr>
              <a:t> [username]@</a:t>
            </a:r>
            <a:r>
              <a:rPr lang="en-US" dirty="0" err="1">
                <a:solidFill>
                  <a:srgbClr val="0070C0"/>
                </a:solidFill>
              </a:rPr>
              <a:t>fjord.ocean.washington.edu</a:t>
            </a:r>
            <a:endParaRPr lang="en-US" dirty="0">
              <a:solidFill>
                <a:srgbClr val="0070C0"/>
              </a:solidFill>
            </a:endParaRPr>
          </a:p>
          <a:p>
            <a:r>
              <a:rPr lang="en-US" dirty="0"/>
              <a:t>and it will ask for your password.  Now, even though you are in the same terminal window your commands are being carried out in a room inside OSB!  All the same </a:t>
            </a:r>
            <a:r>
              <a:rPr lang="en-US" dirty="0" err="1"/>
              <a:t>linux</a:t>
            </a:r>
            <a:r>
              <a:rPr lang="en-US" dirty="0"/>
              <a:t>-bash commands should work basically the same as on your laptop. </a:t>
            </a:r>
          </a:p>
        </p:txBody>
      </p:sp>
    </p:spTree>
    <p:extLst>
      <p:ext uri="{BB962C8B-B14F-4D97-AF65-F5344CB8AC3E}">
        <p14:creationId xmlns:p14="http://schemas.microsoft.com/office/powerpoint/2010/main" val="1431693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B7A8C-DACB-7441-B37D-0DFB7F8B4833}"/>
              </a:ext>
            </a:extLst>
          </p:cNvPr>
          <p:cNvSpPr>
            <a:spLocks noGrp="1"/>
          </p:cNvSpPr>
          <p:nvPr>
            <p:ph type="title"/>
          </p:nvPr>
        </p:nvSpPr>
        <p:spPr/>
        <p:txBody>
          <a:bodyPr/>
          <a:lstStyle/>
          <a:p>
            <a:r>
              <a:rPr lang="en-US" dirty="0"/>
              <a:t>fjord, cont.</a:t>
            </a:r>
          </a:p>
        </p:txBody>
      </p:sp>
      <p:sp>
        <p:nvSpPr>
          <p:cNvPr id="3" name="Content Placeholder 2">
            <a:extLst>
              <a:ext uri="{FF2B5EF4-FFF2-40B4-BE49-F238E27FC236}">
                <a16:creationId xmlns:a16="http://schemas.microsoft.com/office/drawing/2014/main" id="{7E5DC263-4914-614F-9A65-13B0C9E0C638}"/>
              </a:ext>
            </a:extLst>
          </p:cNvPr>
          <p:cNvSpPr>
            <a:spLocks noGrp="1"/>
          </p:cNvSpPr>
          <p:nvPr>
            <p:ph idx="1"/>
          </p:nvPr>
        </p:nvSpPr>
        <p:spPr/>
        <p:txBody>
          <a:bodyPr>
            <a:normAutofit fontScale="92500"/>
          </a:bodyPr>
          <a:lstStyle/>
          <a:p>
            <a:r>
              <a:rPr lang="en-US" dirty="0"/>
              <a:t>There are many disks and folders and users on fjord, but you only have permission to do things (like create or delete files) in two places:</a:t>
            </a:r>
          </a:p>
          <a:p>
            <a:r>
              <a:rPr lang="en-US" dirty="0"/>
              <a:t>/home/[username] is where you keep environment stuff like the .</a:t>
            </a:r>
            <a:r>
              <a:rPr lang="en-US" dirty="0" err="1"/>
              <a:t>bashrc</a:t>
            </a:r>
            <a:r>
              <a:rPr lang="en-US" dirty="0"/>
              <a:t> where you set aliases and default paths (like where to find </a:t>
            </a:r>
            <a:r>
              <a:rPr lang="en-US" dirty="0" err="1"/>
              <a:t>ipython</a:t>
            </a:r>
            <a:r>
              <a:rPr lang="en-US" dirty="0"/>
              <a:t>).  This location has very little space, so don't do ANY work there except for editing your .</a:t>
            </a:r>
            <a:r>
              <a:rPr lang="en-US" dirty="0" err="1"/>
              <a:t>bashrc</a:t>
            </a:r>
            <a:r>
              <a:rPr lang="en-US" dirty="0"/>
              <a:t>.</a:t>
            </a:r>
          </a:p>
          <a:p>
            <a:r>
              <a:rPr lang="en-US" dirty="0"/>
              <a:t>/data1/</a:t>
            </a:r>
            <a:r>
              <a:rPr lang="en-US" dirty="0" err="1"/>
              <a:t>effcom</a:t>
            </a:r>
            <a:r>
              <a:rPr lang="en-US" dirty="0"/>
              <a:t>/[username] is a much bigger disk, with many TB of space.  You can use this for working with files and code for this class.</a:t>
            </a:r>
          </a:p>
        </p:txBody>
      </p:sp>
    </p:spTree>
    <p:extLst>
      <p:ext uri="{BB962C8B-B14F-4D97-AF65-F5344CB8AC3E}">
        <p14:creationId xmlns:p14="http://schemas.microsoft.com/office/powerpoint/2010/main" val="2379206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C6092-F481-1341-AC63-A23FEADC56A7}"/>
              </a:ext>
            </a:extLst>
          </p:cNvPr>
          <p:cNvSpPr>
            <a:spLocks noGrp="1"/>
          </p:cNvSpPr>
          <p:nvPr>
            <p:ph type="title"/>
          </p:nvPr>
        </p:nvSpPr>
        <p:spPr>
          <a:xfrm>
            <a:off x="838200" y="365125"/>
            <a:ext cx="10515600" cy="917023"/>
          </a:xfrm>
        </p:spPr>
        <p:txBody>
          <a:bodyPr/>
          <a:lstStyle/>
          <a:p>
            <a:r>
              <a:rPr lang="en-US" dirty="0"/>
              <a:t>Essentials: </a:t>
            </a:r>
            <a:r>
              <a:rPr lang="en-US" dirty="0" err="1"/>
              <a:t>ssh</a:t>
            </a:r>
            <a:r>
              <a:rPr lang="en-US" dirty="0"/>
              <a:t>, </a:t>
            </a:r>
            <a:r>
              <a:rPr lang="en-US" dirty="0" err="1"/>
              <a:t>scp</a:t>
            </a:r>
            <a:endParaRPr lang="en-US" dirty="0"/>
          </a:p>
        </p:txBody>
      </p:sp>
      <p:sp>
        <p:nvSpPr>
          <p:cNvPr id="3" name="Content Placeholder 2">
            <a:extLst>
              <a:ext uri="{FF2B5EF4-FFF2-40B4-BE49-F238E27FC236}">
                <a16:creationId xmlns:a16="http://schemas.microsoft.com/office/drawing/2014/main" id="{E2F71DD7-03B9-DD47-A287-CE245472C4AA}"/>
              </a:ext>
            </a:extLst>
          </p:cNvPr>
          <p:cNvSpPr>
            <a:spLocks noGrp="1"/>
          </p:cNvSpPr>
          <p:nvPr>
            <p:ph idx="1"/>
          </p:nvPr>
        </p:nvSpPr>
        <p:spPr>
          <a:xfrm>
            <a:off x="838200" y="1282148"/>
            <a:ext cx="10515600" cy="4894815"/>
          </a:xfrm>
        </p:spPr>
        <p:txBody>
          <a:bodyPr>
            <a:normAutofit fontScale="70000" lnSpcReduction="20000"/>
          </a:bodyPr>
          <a:lstStyle/>
          <a:p>
            <a:r>
              <a:rPr lang="en-US" dirty="0"/>
              <a:t>"</a:t>
            </a:r>
            <a:r>
              <a:rPr lang="en-US" dirty="0" err="1"/>
              <a:t>ssh</a:t>
            </a:r>
            <a:r>
              <a:rPr lang="en-US" dirty="0"/>
              <a:t>" is how you log on.  Type "logout" to get off fjord and back to your machine.  One of the tricky things about working across machines is remembering where you are currently.  </a:t>
            </a:r>
            <a:r>
              <a:rPr lang="en-US" dirty="0">
                <a:solidFill>
                  <a:srgbClr val="0070C0"/>
                </a:solidFill>
              </a:rPr>
              <a:t>Make a note for yourself on how the prompt changes between the two machines.</a:t>
            </a:r>
          </a:p>
          <a:p>
            <a:r>
              <a:rPr lang="en-US" dirty="0"/>
              <a:t> To move a file from your computer to fjord, you can use a file transfer program like Transmit or WinSCP.  Often it can be comforting to have the usual graphical folders and files that you click and drag.  But you can also do it from the command line using "</a:t>
            </a:r>
            <a:r>
              <a:rPr lang="en-US" dirty="0" err="1"/>
              <a:t>scp</a:t>
            </a:r>
            <a:r>
              <a:rPr lang="en-US" dirty="0"/>
              <a:t>".</a:t>
            </a:r>
          </a:p>
          <a:p>
            <a:r>
              <a:rPr lang="en-US" dirty="0"/>
              <a:t>Working from your home terminal, find a small file to copy, and navigate to the directory where it is, then try:</a:t>
            </a:r>
          </a:p>
          <a:p>
            <a:r>
              <a:rPr lang="en-US" sz="2100" dirty="0" err="1">
                <a:solidFill>
                  <a:srgbClr val="0070C0"/>
                </a:solidFill>
              </a:rPr>
              <a:t>scp</a:t>
            </a:r>
            <a:r>
              <a:rPr lang="en-US" sz="2100" dirty="0">
                <a:solidFill>
                  <a:srgbClr val="0070C0"/>
                </a:solidFill>
              </a:rPr>
              <a:t> [filename] [username]@</a:t>
            </a:r>
            <a:r>
              <a:rPr lang="en-US" sz="2100" dirty="0" err="1">
                <a:solidFill>
                  <a:srgbClr val="0070C0"/>
                </a:solidFill>
              </a:rPr>
              <a:t>fjord.ocean.washington.edu</a:t>
            </a:r>
            <a:r>
              <a:rPr lang="en-US" sz="2100" dirty="0">
                <a:solidFill>
                  <a:srgbClr val="0070C0"/>
                </a:solidFill>
              </a:rPr>
              <a:t>:/data1/</a:t>
            </a:r>
            <a:r>
              <a:rPr lang="en-US" sz="2100" dirty="0" err="1">
                <a:solidFill>
                  <a:srgbClr val="0070C0"/>
                </a:solidFill>
              </a:rPr>
              <a:t>effcom</a:t>
            </a:r>
            <a:r>
              <a:rPr lang="en-US" sz="2100" dirty="0">
                <a:solidFill>
                  <a:srgbClr val="0070C0"/>
                </a:solidFill>
              </a:rPr>
              <a:t>/[username]</a:t>
            </a:r>
          </a:p>
          <a:p>
            <a:r>
              <a:rPr lang="en-US" dirty="0"/>
              <a:t>And then check to see if it got there.  If you had used .../[username]/[</a:t>
            </a:r>
            <a:r>
              <a:rPr lang="en-US" dirty="0" err="1"/>
              <a:t>newfilename</a:t>
            </a:r>
            <a:r>
              <a:rPr lang="en-US" dirty="0"/>
              <a:t>] it would have renamed the file in the process.</a:t>
            </a:r>
          </a:p>
          <a:p>
            <a:r>
              <a:rPr lang="en-US" dirty="0"/>
              <a:t>You can transfer lots of files this way by using wildcards.</a:t>
            </a:r>
          </a:p>
          <a:p>
            <a:r>
              <a:rPr lang="en-US" dirty="0">
                <a:solidFill>
                  <a:srgbClr val="0070C0"/>
                </a:solidFill>
              </a:rPr>
              <a:t>During the transfer it will tell you how fast it is going.  What is your typical "upload" speed?  I get around  10-100 MB/sec downloads and 3 MB/sec uploads at home.</a:t>
            </a:r>
          </a:p>
        </p:txBody>
      </p:sp>
    </p:spTree>
    <p:extLst>
      <p:ext uri="{BB962C8B-B14F-4D97-AF65-F5344CB8AC3E}">
        <p14:creationId xmlns:p14="http://schemas.microsoft.com/office/powerpoint/2010/main" val="1681973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9491E-2A90-814A-A7D5-B491DE760D81}"/>
              </a:ext>
            </a:extLst>
          </p:cNvPr>
          <p:cNvSpPr>
            <a:spLocks noGrp="1"/>
          </p:cNvSpPr>
          <p:nvPr>
            <p:ph type="title"/>
          </p:nvPr>
        </p:nvSpPr>
        <p:spPr>
          <a:xfrm>
            <a:off x="838200" y="365126"/>
            <a:ext cx="10515600" cy="1105866"/>
          </a:xfrm>
        </p:spPr>
        <p:txBody>
          <a:bodyPr/>
          <a:lstStyle/>
          <a:p>
            <a:r>
              <a:rPr lang="en-US" dirty="0"/>
              <a:t>Disk Usage: df</a:t>
            </a:r>
          </a:p>
        </p:txBody>
      </p:sp>
      <p:sp>
        <p:nvSpPr>
          <p:cNvPr id="3" name="Content Placeholder 2">
            <a:extLst>
              <a:ext uri="{FF2B5EF4-FFF2-40B4-BE49-F238E27FC236}">
                <a16:creationId xmlns:a16="http://schemas.microsoft.com/office/drawing/2014/main" id="{62502210-CC12-964B-AA21-AC89AE517118}"/>
              </a:ext>
            </a:extLst>
          </p:cNvPr>
          <p:cNvSpPr>
            <a:spLocks noGrp="1"/>
          </p:cNvSpPr>
          <p:nvPr>
            <p:ph idx="1"/>
          </p:nvPr>
        </p:nvSpPr>
        <p:spPr>
          <a:xfrm>
            <a:off x="838200" y="1470992"/>
            <a:ext cx="10515600" cy="4705971"/>
          </a:xfrm>
        </p:spPr>
        <p:txBody>
          <a:bodyPr>
            <a:normAutofit fontScale="77500" lnSpcReduction="20000"/>
          </a:bodyPr>
          <a:lstStyle/>
          <a:p>
            <a:r>
              <a:rPr lang="en-US" b="1" dirty="0">
                <a:solidFill>
                  <a:srgbClr val="7030A0"/>
                </a:solidFill>
              </a:rPr>
              <a:t>ALWAYS be aware of how much disk space you are using and how much is available.  If you fill up /data1 no one else will be able to use it. </a:t>
            </a:r>
            <a:r>
              <a:rPr lang="en-US" b="1" dirty="0">
                <a:solidFill>
                  <a:srgbClr val="7030A0"/>
                </a:solidFill>
                <a:sym typeface="Wingdings" pitchFamily="2" charset="2"/>
              </a:rPr>
              <a:t></a:t>
            </a:r>
            <a:endParaRPr lang="en-US" b="1" dirty="0">
              <a:solidFill>
                <a:srgbClr val="7030A0"/>
              </a:solidFill>
            </a:endParaRPr>
          </a:p>
          <a:p>
            <a:r>
              <a:rPr lang="en-US" dirty="0"/>
              <a:t>"df -h" gives you info on how much disk space is available on all disks mounted on the computer.  Here is what fjord currently looks like:</a:t>
            </a:r>
          </a:p>
          <a:p>
            <a:pPr marL="457200" lvl="1" indent="0">
              <a:buNone/>
            </a:pPr>
            <a:r>
              <a:rPr lang="en-US" dirty="0"/>
              <a:t>Filesystem      Size  Used Avail Use% Mounted on</a:t>
            </a:r>
          </a:p>
          <a:p>
            <a:pPr marL="457200" lvl="1" indent="0">
              <a:buNone/>
            </a:pPr>
            <a:r>
              <a:rPr lang="en-US" dirty="0"/>
              <a:t>/dev/sda3        96G   78G   14G  86% /</a:t>
            </a:r>
          </a:p>
          <a:p>
            <a:pPr marL="457200" lvl="1" indent="0">
              <a:buNone/>
            </a:pPr>
            <a:r>
              <a:rPr lang="en-US" dirty="0" err="1"/>
              <a:t>tmpfs</a:t>
            </a:r>
            <a:r>
              <a:rPr lang="en-US" dirty="0"/>
              <a:t>            32G     0   32G   0% /dev/</a:t>
            </a:r>
            <a:r>
              <a:rPr lang="en-US" dirty="0" err="1"/>
              <a:t>shm</a:t>
            </a:r>
            <a:endParaRPr lang="en-US" dirty="0"/>
          </a:p>
          <a:p>
            <a:pPr marL="457200" lvl="1" indent="0">
              <a:buNone/>
            </a:pPr>
            <a:r>
              <a:rPr lang="en-US" dirty="0"/>
              <a:t>/dev/sda1       477M  153M  300M  34% /boot</a:t>
            </a:r>
          </a:p>
          <a:p>
            <a:pPr marL="457200" lvl="1" indent="0">
              <a:buNone/>
            </a:pPr>
            <a:r>
              <a:rPr lang="en-US" dirty="0">
                <a:highlight>
                  <a:srgbClr val="FFFF00"/>
                </a:highlight>
              </a:rPr>
              <a:t>/dev/sdb1        22T   16T  6.0T  73% /data1</a:t>
            </a:r>
          </a:p>
          <a:p>
            <a:pPr marL="457200" lvl="1" indent="0">
              <a:buNone/>
            </a:pPr>
            <a:r>
              <a:rPr lang="en-US" dirty="0"/>
              <a:t>gaggle:/pmr3     30T   14T   16T  47% /pmr3</a:t>
            </a:r>
          </a:p>
          <a:p>
            <a:pPr marL="457200" lvl="1" indent="0">
              <a:buNone/>
            </a:pPr>
            <a:r>
              <a:rPr lang="en-US" dirty="0"/>
              <a:t>gaggle:/pmr4     30T   21T  8.9T  70% /pmr4</a:t>
            </a:r>
          </a:p>
          <a:p>
            <a:pPr marL="457200" lvl="1" indent="0">
              <a:buNone/>
            </a:pPr>
            <a:r>
              <a:rPr lang="en-US" dirty="0"/>
              <a:t>boiler:/data1    73T   41T   32T  57% /boildat1</a:t>
            </a:r>
          </a:p>
          <a:p>
            <a:pPr marL="457200" lvl="1" indent="0">
              <a:buNone/>
            </a:pPr>
            <a:r>
              <a:rPr lang="en-US" dirty="0"/>
              <a:t>perigee:/data1  146T  116T   30T  80% /pgdat1</a:t>
            </a:r>
          </a:p>
          <a:p>
            <a:pPr marL="457200" lvl="1" indent="0">
              <a:buNone/>
            </a:pPr>
            <a:r>
              <a:rPr lang="en-US" dirty="0"/>
              <a:t>gaggle:/pmr2     33T   19T   15T  57% /pmr2</a:t>
            </a:r>
          </a:p>
          <a:p>
            <a:r>
              <a:rPr lang="en-US" dirty="0"/>
              <a:t>So /data1 has 6 TB available and is 73% full.</a:t>
            </a:r>
          </a:p>
          <a:p>
            <a:endParaRPr lang="en-US" dirty="0"/>
          </a:p>
        </p:txBody>
      </p:sp>
    </p:spTree>
    <p:extLst>
      <p:ext uri="{BB962C8B-B14F-4D97-AF65-F5344CB8AC3E}">
        <p14:creationId xmlns:p14="http://schemas.microsoft.com/office/powerpoint/2010/main" val="3172370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8BA80-4300-4B40-A71B-D4553FB168E3}"/>
              </a:ext>
            </a:extLst>
          </p:cNvPr>
          <p:cNvSpPr>
            <a:spLocks noGrp="1"/>
          </p:cNvSpPr>
          <p:nvPr>
            <p:ph type="title"/>
          </p:nvPr>
        </p:nvSpPr>
        <p:spPr/>
        <p:txBody>
          <a:bodyPr/>
          <a:lstStyle/>
          <a:p>
            <a:r>
              <a:rPr lang="en-US" dirty="0"/>
              <a:t>Disk Usage: du</a:t>
            </a:r>
          </a:p>
        </p:txBody>
      </p:sp>
      <p:sp>
        <p:nvSpPr>
          <p:cNvPr id="3" name="Content Placeholder 2">
            <a:extLst>
              <a:ext uri="{FF2B5EF4-FFF2-40B4-BE49-F238E27FC236}">
                <a16:creationId xmlns:a16="http://schemas.microsoft.com/office/drawing/2014/main" id="{B1F93FAF-B5C2-CE45-B6AB-1566B2B72FBE}"/>
              </a:ext>
            </a:extLst>
          </p:cNvPr>
          <p:cNvSpPr>
            <a:spLocks noGrp="1"/>
          </p:cNvSpPr>
          <p:nvPr>
            <p:ph idx="1"/>
          </p:nvPr>
        </p:nvSpPr>
        <p:spPr>
          <a:xfrm>
            <a:off x="838200" y="1825625"/>
            <a:ext cx="10515600" cy="4667250"/>
          </a:xfrm>
        </p:spPr>
        <p:txBody>
          <a:bodyPr>
            <a:normAutofit fontScale="92500" lnSpcReduction="20000"/>
          </a:bodyPr>
          <a:lstStyle/>
          <a:p>
            <a:r>
              <a:rPr lang="en-US" dirty="0"/>
              <a:t>To find out how much diskspace you are using in various folders use "du -</a:t>
            </a:r>
            <a:r>
              <a:rPr lang="en-US" dirty="0" err="1"/>
              <a:t>sh</a:t>
            </a:r>
            <a:r>
              <a:rPr lang="en-US" dirty="0"/>
              <a:t> *".  The "s" means it gives a summary of the size of each folder, not each file, and as before "h" means human-readable.  It gives info specific to all (*) the files and folders at your current location, not everywhere, so it is the tool to use for your own housekeeping.</a:t>
            </a:r>
          </a:p>
          <a:p>
            <a:endParaRPr lang="en-US" dirty="0"/>
          </a:p>
          <a:p>
            <a:pPr marL="457200" lvl="1" indent="0">
              <a:buNone/>
            </a:pPr>
            <a:r>
              <a:rPr lang="en-US" dirty="0"/>
              <a:t>[</a:t>
            </a:r>
            <a:r>
              <a:rPr lang="en-US" dirty="0" err="1"/>
              <a:t>parker@fjord</a:t>
            </a:r>
            <a:r>
              <a:rPr lang="en-US" dirty="0"/>
              <a:t> output]$ du -</a:t>
            </a:r>
            <a:r>
              <a:rPr lang="en-US" dirty="0" err="1"/>
              <a:t>sh</a:t>
            </a:r>
            <a:r>
              <a:rPr lang="en-US" dirty="0"/>
              <a:t> *</a:t>
            </a:r>
          </a:p>
          <a:p>
            <a:pPr marL="457200" lvl="1" indent="0">
              <a:buNone/>
            </a:pPr>
            <a:r>
              <a:rPr lang="en-US" dirty="0"/>
              <a:t>5.0T cas6_v3_lo8b</a:t>
            </a:r>
          </a:p>
          <a:p>
            <a:pPr marL="457200" lvl="1" indent="0">
              <a:buNone/>
            </a:pPr>
            <a:r>
              <a:rPr lang="en-US" dirty="0"/>
              <a:t>4.7T cas6_v3_lo8da</a:t>
            </a:r>
          </a:p>
          <a:p>
            <a:pPr marL="457200" lvl="1" indent="0">
              <a:buNone/>
            </a:pPr>
            <a:r>
              <a:rPr lang="en-US" dirty="0"/>
              <a:t>1.2T sj0_v0_lo8nest</a:t>
            </a:r>
          </a:p>
          <a:p>
            <a:pPr marL="457200" lvl="1" indent="0">
              <a:buNone/>
            </a:pPr>
            <a:r>
              <a:rPr lang="en-US" dirty="0"/>
              <a:t>255G WCOFS_avg_Exp37</a:t>
            </a:r>
          </a:p>
          <a:p>
            <a:pPr marL="457200" lvl="1" indent="0">
              <a:buNone/>
            </a:pPr>
            <a:r>
              <a:rPr lang="en-US" dirty="0"/>
              <a:t>120G </a:t>
            </a:r>
            <a:r>
              <a:rPr lang="en-US" dirty="0" err="1"/>
              <a:t>wcofs_avg_now</a:t>
            </a:r>
            <a:endParaRPr lang="en-US" dirty="0"/>
          </a:p>
          <a:p>
            <a:endParaRPr lang="en-US" dirty="0"/>
          </a:p>
          <a:p>
            <a:endParaRPr lang="en-US" dirty="0"/>
          </a:p>
        </p:txBody>
      </p:sp>
    </p:spTree>
    <p:extLst>
      <p:ext uri="{BB962C8B-B14F-4D97-AF65-F5344CB8AC3E}">
        <p14:creationId xmlns:p14="http://schemas.microsoft.com/office/powerpoint/2010/main" val="42272916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4EA94-2000-8E49-99C4-18AEDA6CBD63}"/>
              </a:ext>
            </a:extLst>
          </p:cNvPr>
          <p:cNvSpPr>
            <a:spLocks noGrp="1"/>
          </p:cNvSpPr>
          <p:nvPr>
            <p:ph type="title"/>
          </p:nvPr>
        </p:nvSpPr>
        <p:spPr>
          <a:xfrm>
            <a:off x="838200" y="365125"/>
            <a:ext cx="10515600" cy="1087024"/>
          </a:xfrm>
        </p:spPr>
        <p:txBody>
          <a:bodyPr/>
          <a:lstStyle/>
          <a:p>
            <a:r>
              <a:rPr lang="en-US" dirty="0"/>
              <a:t>Job Control: &amp;, CTRL-z, </a:t>
            </a:r>
            <a:r>
              <a:rPr lang="en-US" dirty="0" err="1"/>
              <a:t>bg</a:t>
            </a:r>
            <a:endParaRPr lang="en-US" dirty="0"/>
          </a:p>
        </p:txBody>
      </p:sp>
      <p:sp>
        <p:nvSpPr>
          <p:cNvPr id="3" name="Content Placeholder 2">
            <a:extLst>
              <a:ext uri="{FF2B5EF4-FFF2-40B4-BE49-F238E27FC236}">
                <a16:creationId xmlns:a16="http://schemas.microsoft.com/office/drawing/2014/main" id="{9CD9E640-71A4-CC4A-8430-28EE331A11CC}"/>
              </a:ext>
            </a:extLst>
          </p:cNvPr>
          <p:cNvSpPr>
            <a:spLocks noGrp="1"/>
          </p:cNvSpPr>
          <p:nvPr>
            <p:ph idx="1"/>
          </p:nvPr>
        </p:nvSpPr>
        <p:spPr>
          <a:xfrm>
            <a:off x="838200" y="1381539"/>
            <a:ext cx="10515600" cy="5111336"/>
          </a:xfrm>
        </p:spPr>
        <p:txBody>
          <a:bodyPr>
            <a:normAutofit fontScale="62500" lnSpcReduction="20000"/>
          </a:bodyPr>
          <a:lstStyle/>
          <a:p>
            <a:r>
              <a:rPr lang="en-US" dirty="0"/>
              <a:t>A really common problem when working on a remote machine is that you start some long calculation and then are stuck having to keep the connection open. You don't have to do this – </a:t>
            </a:r>
            <a:r>
              <a:rPr lang="en-US" dirty="0" err="1"/>
              <a:t>linux</a:t>
            </a:r>
            <a:r>
              <a:rPr lang="en-US" dirty="0"/>
              <a:t> is designed to keep working, even on multiple jobs, after you logoff.</a:t>
            </a:r>
          </a:p>
          <a:p>
            <a:r>
              <a:rPr lang="en-US" dirty="0"/>
              <a:t>Here is a nice way to run remote jobs, working from the remote machine:</a:t>
            </a:r>
          </a:p>
          <a:p>
            <a:r>
              <a:rPr lang="en-US" dirty="0"/>
              <a:t>python [</a:t>
            </a:r>
            <a:r>
              <a:rPr lang="en-US" dirty="0" err="1"/>
              <a:t>my_program</a:t>
            </a:r>
            <a:r>
              <a:rPr lang="en-US" dirty="0"/>
              <a:t>].</a:t>
            </a:r>
            <a:r>
              <a:rPr lang="en-US" dirty="0" err="1"/>
              <a:t>py</a:t>
            </a:r>
            <a:r>
              <a:rPr lang="en-US" dirty="0"/>
              <a:t> &gt; </a:t>
            </a:r>
            <a:r>
              <a:rPr lang="en-US" dirty="0" err="1"/>
              <a:t>log.txt</a:t>
            </a:r>
            <a:r>
              <a:rPr lang="en-US" dirty="0"/>
              <a:t> &amp;</a:t>
            </a:r>
          </a:p>
          <a:p>
            <a:r>
              <a:rPr lang="en-US" dirty="0"/>
              <a:t>Here I run a python program, redirect (&gt;) the screen output – like my print statements – to a file called </a:t>
            </a:r>
            <a:r>
              <a:rPr lang="en-US" dirty="0" err="1"/>
              <a:t>log.txt</a:t>
            </a:r>
            <a:r>
              <a:rPr lang="en-US" dirty="0"/>
              <a:t>, and then (&amp;) "escape to shell".  When you start a program this way it will return you to the command line prompt and tell you the Process ID (PID) number.  Then you can safely logoff and come back later.</a:t>
            </a:r>
          </a:p>
          <a:p>
            <a:r>
              <a:rPr lang="en-US" dirty="0"/>
              <a:t>If you start a big job but forget the "&amp;" no worries.  Just type CTRL-z (meaning hold down the control key and at the same time hit z) to suspend the job, and then "</a:t>
            </a:r>
            <a:r>
              <a:rPr lang="en-US" dirty="0" err="1"/>
              <a:t>bg</a:t>
            </a:r>
            <a:r>
              <a:rPr lang="en-US" dirty="0"/>
              <a:t>" to send the job to the background.  Try it out so you feel comfortable with it. The command “</a:t>
            </a:r>
            <a:r>
              <a:rPr lang="en-US" dirty="0" err="1"/>
              <a:t>fg</a:t>
            </a:r>
            <a:r>
              <a:rPr lang="en-US" dirty="0"/>
              <a:t>” brings the job back to the foreground.  A simple python test program could just be something like:</a:t>
            </a:r>
          </a:p>
          <a:p>
            <a:pPr marL="457200" lvl="1" indent="0">
              <a:buNone/>
            </a:pPr>
            <a:r>
              <a:rPr lang="en-US" dirty="0"/>
              <a:t>import time</a:t>
            </a:r>
          </a:p>
          <a:p>
            <a:pPr marL="457200" lvl="1" indent="0">
              <a:buNone/>
            </a:pPr>
            <a:r>
              <a:rPr lang="en-US" dirty="0"/>
              <a:t>print('starting')</a:t>
            </a:r>
          </a:p>
          <a:p>
            <a:pPr marL="457200" lvl="1" indent="0">
              <a:buNone/>
            </a:pPr>
            <a:r>
              <a:rPr lang="en-US" dirty="0" err="1"/>
              <a:t>time.sleep</a:t>
            </a:r>
            <a:r>
              <a:rPr lang="en-US" dirty="0"/>
              <a:t>(10) # sleep for 10 seconds</a:t>
            </a:r>
          </a:p>
          <a:p>
            <a:pPr marL="457200" lvl="1" indent="0">
              <a:buNone/>
            </a:pPr>
            <a:r>
              <a:rPr lang="en-US" dirty="0"/>
              <a:t>print('done')</a:t>
            </a:r>
          </a:p>
        </p:txBody>
      </p:sp>
    </p:spTree>
    <p:extLst>
      <p:ext uri="{BB962C8B-B14F-4D97-AF65-F5344CB8AC3E}">
        <p14:creationId xmlns:p14="http://schemas.microsoft.com/office/powerpoint/2010/main" val="3954871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99CE1-4CDD-3743-9D89-200636AD851E}"/>
              </a:ext>
            </a:extLst>
          </p:cNvPr>
          <p:cNvSpPr>
            <a:spLocks noGrp="1"/>
          </p:cNvSpPr>
          <p:nvPr>
            <p:ph type="title"/>
          </p:nvPr>
        </p:nvSpPr>
        <p:spPr/>
        <p:txBody>
          <a:bodyPr/>
          <a:lstStyle/>
          <a:p>
            <a:r>
              <a:rPr lang="en-US" dirty="0"/>
              <a:t>Job Control: top, kill</a:t>
            </a:r>
          </a:p>
        </p:txBody>
      </p:sp>
      <p:sp>
        <p:nvSpPr>
          <p:cNvPr id="3" name="Content Placeholder 2">
            <a:extLst>
              <a:ext uri="{FF2B5EF4-FFF2-40B4-BE49-F238E27FC236}">
                <a16:creationId xmlns:a16="http://schemas.microsoft.com/office/drawing/2014/main" id="{A48908D2-2E48-124D-A4D2-A4FDB2AA86A5}"/>
              </a:ext>
            </a:extLst>
          </p:cNvPr>
          <p:cNvSpPr>
            <a:spLocks noGrp="1"/>
          </p:cNvSpPr>
          <p:nvPr>
            <p:ph idx="1"/>
          </p:nvPr>
        </p:nvSpPr>
        <p:spPr/>
        <p:txBody>
          <a:bodyPr/>
          <a:lstStyle/>
          <a:p>
            <a:r>
              <a:rPr lang="en-US" dirty="0"/>
              <a:t>"top -u [username]" will bring up a screen of all your running processes, including the PID of each one.  The various columns can be hard to understand (for me) but it does allow me to see what jobs are running.</a:t>
            </a:r>
          </a:p>
          <a:p>
            <a:r>
              <a:rPr lang="en-US" dirty="0"/>
              <a:t>Type “q” to get out of top.</a:t>
            </a:r>
          </a:p>
          <a:p>
            <a:r>
              <a:rPr lang="en-US" dirty="0"/>
              <a:t>"kill [PID]" will terminate any of your jobs.  Don't worry – you can't mess up things being run by other users.</a:t>
            </a:r>
          </a:p>
        </p:txBody>
      </p:sp>
    </p:spTree>
    <p:extLst>
      <p:ext uri="{BB962C8B-B14F-4D97-AF65-F5344CB8AC3E}">
        <p14:creationId xmlns:p14="http://schemas.microsoft.com/office/powerpoint/2010/main" val="739129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678C1-488D-E443-8D0D-84AFF2D3A320}"/>
              </a:ext>
            </a:extLst>
          </p:cNvPr>
          <p:cNvSpPr>
            <a:spLocks noGrp="1"/>
          </p:cNvSpPr>
          <p:nvPr>
            <p:ph type="title"/>
          </p:nvPr>
        </p:nvSpPr>
        <p:spPr/>
        <p:txBody>
          <a:bodyPr/>
          <a:lstStyle/>
          <a:p>
            <a:r>
              <a:rPr lang="en-US" dirty="0"/>
              <a:t>Editing text files</a:t>
            </a:r>
          </a:p>
        </p:txBody>
      </p:sp>
      <p:sp>
        <p:nvSpPr>
          <p:cNvPr id="3" name="Content Placeholder 2">
            <a:extLst>
              <a:ext uri="{FF2B5EF4-FFF2-40B4-BE49-F238E27FC236}">
                <a16:creationId xmlns:a16="http://schemas.microsoft.com/office/drawing/2014/main" id="{D166474E-9EDA-4D4F-8052-BEBE7E04E78C}"/>
              </a:ext>
            </a:extLst>
          </p:cNvPr>
          <p:cNvSpPr>
            <a:spLocks noGrp="1"/>
          </p:cNvSpPr>
          <p:nvPr>
            <p:ph idx="1"/>
          </p:nvPr>
        </p:nvSpPr>
        <p:spPr/>
        <p:txBody>
          <a:bodyPr>
            <a:normAutofit fontScale="92500" lnSpcReduction="20000"/>
          </a:bodyPr>
          <a:lstStyle/>
          <a:p>
            <a:r>
              <a:rPr lang="en-US" dirty="0"/>
              <a:t>To edit a text file remotely you can't use the same graphical text editor you use to write code on your personal machine.  In fact it is such a pain to edit code remotely I recommend that you do ALL your coding on your personal computer, and then use git (best) or </a:t>
            </a:r>
            <a:r>
              <a:rPr lang="en-US" dirty="0" err="1"/>
              <a:t>scp</a:t>
            </a:r>
            <a:r>
              <a:rPr lang="en-US" dirty="0"/>
              <a:t> to put it on the remote machine. Next week we'll talk through strategies for organizing your code to streamline this process.</a:t>
            </a:r>
          </a:p>
          <a:p>
            <a:r>
              <a:rPr lang="en-US" dirty="0"/>
              <a:t>To edit files on remote machines the standard workhorse is "vi" (or "</a:t>
            </a:r>
            <a:r>
              <a:rPr lang="en-US" dirty="0" err="1"/>
              <a:t>nano</a:t>
            </a:r>
            <a:r>
              <a:rPr lang="en-US" dirty="0"/>
              <a:t>") which you invoke from the command line like:</a:t>
            </a:r>
          </a:p>
          <a:p>
            <a:r>
              <a:rPr lang="en-US" dirty="0"/>
              <a:t>vi [filename]</a:t>
            </a:r>
          </a:p>
        </p:txBody>
      </p:sp>
    </p:spTree>
    <p:extLst>
      <p:ext uri="{BB962C8B-B14F-4D97-AF65-F5344CB8AC3E}">
        <p14:creationId xmlns:p14="http://schemas.microsoft.com/office/powerpoint/2010/main" val="902518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1895</Words>
  <Application>Microsoft Macintosh PowerPoint</Application>
  <PresentationFormat>Widescreen</PresentationFormat>
  <Paragraphs>112</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Courier</vt:lpstr>
      <vt:lpstr>Office Theme</vt:lpstr>
      <vt:lpstr>Working on remote machines</vt:lpstr>
      <vt:lpstr>fjord (or whatever remote linux machine you got an account on)</vt:lpstr>
      <vt:lpstr>fjord, cont.</vt:lpstr>
      <vt:lpstr>Essentials: ssh, scp</vt:lpstr>
      <vt:lpstr>Disk Usage: df</vt:lpstr>
      <vt:lpstr>Disk Usage: du</vt:lpstr>
      <vt:lpstr>Job Control: &amp;, CTRL-z, bg</vt:lpstr>
      <vt:lpstr>Job Control: top, kill</vt:lpstr>
      <vt:lpstr>Editing text files</vt:lpstr>
      <vt:lpstr>vi commands 1</vt:lpstr>
      <vt:lpstr>vi commands 2</vt:lpstr>
      <vt:lpstr>vi commands 3</vt:lpstr>
      <vt:lpstr>Exercise</vt:lpstr>
      <vt:lpstr>cron</vt:lpstr>
      <vt:lpstr>cron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on remote machines</dc:title>
  <dc:creator>Parker MacCready</dc:creator>
  <cp:lastModifiedBy>Parker MacCready</cp:lastModifiedBy>
  <cp:revision>33</cp:revision>
  <dcterms:created xsi:type="dcterms:W3CDTF">2020-04-05T17:28:01Z</dcterms:created>
  <dcterms:modified xsi:type="dcterms:W3CDTF">2020-09-12T21:55:32Z</dcterms:modified>
</cp:coreProperties>
</file>