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17"/>
    <p:restoredTop sz="94641"/>
  </p:normalViewPr>
  <p:slideViewPr>
    <p:cSldViewPr snapToGrid="0" snapToObjects="1">
      <p:cViewPr varScale="1">
        <p:scale>
          <a:sx n="146" d="100"/>
          <a:sy n="146" d="100"/>
        </p:scale>
        <p:origin x="26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77D99-0EFD-B54F-A400-55303E58B0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508E3B-4E37-9945-A385-9856E571B2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C2FD26-CF17-4C41-90B1-958BEB8CD381}"/>
              </a:ext>
            </a:extLst>
          </p:cNvPr>
          <p:cNvSpPr>
            <a:spLocks noGrp="1"/>
          </p:cNvSpPr>
          <p:nvPr>
            <p:ph type="dt" sz="half" idx="10"/>
          </p:nvPr>
        </p:nvSpPr>
        <p:spPr/>
        <p:txBody>
          <a:bodyPr/>
          <a:lstStyle/>
          <a:p>
            <a:fld id="{C5BF8CDF-1C35-6B40-9E6F-3F10D39C3CAE}" type="datetimeFigureOut">
              <a:rPr lang="en-US" smtClean="0"/>
              <a:t>9/10/20</a:t>
            </a:fld>
            <a:endParaRPr lang="en-US"/>
          </a:p>
        </p:txBody>
      </p:sp>
      <p:sp>
        <p:nvSpPr>
          <p:cNvPr id="5" name="Footer Placeholder 4">
            <a:extLst>
              <a:ext uri="{FF2B5EF4-FFF2-40B4-BE49-F238E27FC236}">
                <a16:creationId xmlns:a16="http://schemas.microsoft.com/office/drawing/2014/main" id="{9AE8365A-4E63-A641-B846-7042782D3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DA311-DDB0-9949-AAF2-19D8F4CB590A}"/>
              </a:ext>
            </a:extLst>
          </p:cNvPr>
          <p:cNvSpPr>
            <a:spLocks noGrp="1"/>
          </p:cNvSpPr>
          <p:nvPr>
            <p:ph type="sldNum" sz="quarter" idx="12"/>
          </p:nvPr>
        </p:nvSpPr>
        <p:spPr/>
        <p:txBody>
          <a:bodyPr/>
          <a:lstStyle/>
          <a:p>
            <a:fld id="{A4653D80-A742-B047-8EA3-3A3A92D95D72}" type="slidenum">
              <a:rPr lang="en-US" smtClean="0"/>
              <a:t>‹#›</a:t>
            </a:fld>
            <a:endParaRPr lang="en-US"/>
          </a:p>
        </p:txBody>
      </p:sp>
    </p:spTree>
    <p:extLst>
      <p:ext uri="{BB962C8B-B14F-4D97-AF65-F5344CB8AC3E}">
        <p14:creationId xmlns:p14="http://schemas.microsoft.com/office/powerpoint/2010/main" val="1863328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D769-1B1D-934D-814C-39C91FD6E6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0B9A92-CD5D-1D40-9435-4CF0298AB7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02B021-AD0B-4B45-AE65-996F45E03B7C}"/>
              </a:ext>
            </a:extLst>
          </p:cNvPr>
          <p:cNvSpPr>
            <a:spLocks noGrp="1"/>
          </p:cNvSpPr>
          <p:nvPr>
            <p:ph type="dt" sz="half" idx="10"/>
          </p:nvPr>
        </p:nvSpPr>
        <p:spPr/>
        <p:txBody>
          <a:bodyPr/>
          <a:lstStyle/>
          <a:p>
            <a:fld id="{C5BF8CDF-1C35-6B40-9E6F-3F10D39C3CAE}" type="datetimeFigureOut">
              <a:rPr lang="en-US" smtClean="0"/>
              <a:t>9/10/20</a:t>
            </a:fld>
            <a:endParaRPr lang="en-US"/>
          </a:p>
        </p:txBody>
      </p:sp>
      <p:sp>
        <p:nvSpPr>
          <p:cNvPr id="5" name="Footer Placeholder 4">
            <a:extLst>
              <a:ext uri="{FF2B5EF4-FFF2-40B4-BE49-F238E27FC236}">
                <a16:creationId xmlns:a16="http://schemas.microsoft.com/office/drawing/2014/main" id="{9F54D667-CF7F-A947-9558-568F31982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D47E53-B305-F64B-8A5B-7C3965F38109}"/>
              </a:ext>
            </a:extLst>
          </p:cNvPr>
          <p:cNvSpPr>
            <a:spLocks noGrp="1"/>
          </p:cNvSpPr>
          <p:nvPr>
            <p:ph type="sldNum" sz="quarter" idx="12"/>
          </p:nvPr>
        </p:nvSpPr>
        <p:spPr/>
        <p:txBody>
          <a:bodyPr/>
          <a:lstStyle/>
          <a:p>
            <a:fld id="{A4653D80-A742-B047-8EA3-3A3A92D95D72}" type="slidenum">
              <a:rPr lang="en-US" smtClean="0"/>
              <a:t>‹#›</a:t>
            </a:fld>
            <a:endParaRPr lang="en-US"/>
          </a:p>
        </p:txBody>
      </p:sp>
    </p:spTree>
    <p:extLst>
      <p:ext uri="{BB962C8B-B14F-4D97-AF65-F5344CB8AC3E}">
        <p14:creationId xmlns:p14="http://schemas.microsoft.com/office/powerpoint/2010/main" val="2926876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406971-FEED-9A44-AD56-A70EC3BEC9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A7EF42-6D67-3940-91F1-911E31B23E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86EE6-F2D1-BB4A-9833-D1538C5F9026}"/>
              </a:ext>
            </a:extLst>
          </p:cNvPr>
          <p:cNvSpPr>
            <a:spLocks noGrp="1"/>
          </p:cNvSpPr>
          <p:nvPr>
            <p:ph type="dt" sz="half" idx="10"/>
          </p:nvPr>
        </p:nvSpPr>
        <p:spPr/>
        <p:txBody>
          <a:bodyPr/>
          <a:lstStyle/>
          <a:p>
            <a:fld id="{C5BF8CDF-1C35-6B40-9E6F-3F10D39C3CAE}" type="datetimeFigureOut">
              <a:rPr lang="en-US" smtClean="0"/>
              <a:t>9/10/20</a:t>
            </a:fld>
            <a:endParaRPr lang="en-US"/>
          </a:p>
        </p:txBody>
      </p:sp>
      <p:sp>
        <p:nvSpPr>
          <p:cNvPr id="5" name="Footer Placeholder 4">
            <a:extLst>
              <a:ext uri="{FF2B5EF4-FFF2-40B4-BE49-F238E27FC236}">
                <a16:creationId xmlns:a16="http://schemas.microsoft.com/office/drawing/2014/main" id="{23286B9E-2676-9F4F-B678-CBC23A0A56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50925-8F74-6545-AA46-42939128EC0F}"/>
              </a:ext>
            </a:extLst>
          </p:cNvPr>
          <p:cNvSpPr>
            <a:spLocks noGrp="1"/>
          </p:cNvSpPr>
          <p:nvPr>
            <p:ph type="sldNum" sz="quarter" idx="12"/>
          </p:nvPr>
        </p:nvSpPr>
        <p:spPr/>
        <p:txBody>
          <a:bodyPr/>
          <a:lstStyle/>
          <a:p>
            <a:fld id="{A4653D80-A742-B047-8EA3-3A3A92D95D72}" type="slidenum">
              <a:rPr lang="en-US" smtClean="0"/>
              <a:t>‹#›</a:t>
            </a:fld>
            <a:endParaRPr lang="en-US"/>
          </a:p>
        </p:txBody>
      </p:sp>
    </p:spTree>
    <p:extLst>
      <p:ext uri="{BB962C8B-B14F-4D97-AF65-F5344CB8AC3E}">
        <p14:creationId xmlns:p14="http://schemas.microsoft.com/office/powerpoint/2010/main" val="101036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6DEA-2B22-634A-B260-AF2C4D9FF1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B41E45-66A1-3646-800A-20EB7A2E85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53B82-E188-1542-8267-AC1EF63746E2}"/>
              </a:ext>
            </a:extLst>
          </p:cNvPr>
          <p:cNvSpPr>
            <a:spLocks noGrp="1"/>
          </p:cNvSpPr>
          <p:nvPr>
            <p:ph type="dt" sz="half" idx="10"/>
          </p:nvPr>
        </p:nvSpPr>
        <p:spPr/>
        <p:txBody>
          <a:bodyPr/>
          <a:lstStyle/>
          <a:p>
            <a:fld id="{C5BF8CDF-1C35-6B40-9E6F-3F10D39C3CAE}" type="datetimeFigureOut">
              <a:rPr lang="en-US" smtClean="0"/>
              <a:t>9/10/20</a:t>
            </a:fld>
            <a:endParaRPr lang="en-US"/>
          </a:p>
        </p:txBody>
      </p:sp>
      <p:sp>
        <p:nvSpPr>
          <p:cNvPr id="5" name="Footer Placeholder 4">
            <a:extLst>
              <a:ext uri="{FF2B5EF4-FFF2-40B4-BE49-F238E27FC236}">
                <a16:creationId xmlns:a16="http://schemas.microsoft.com/office/drawing/2014/main" id="{7245C2EE-7133-8042-9D69-A6223D416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314FA-C215-2845-9455-3AC27463C60C}"/>
              </a:ext>
            </a:extLst>
          </p:cNvPr>
          <p:cNvSpPr>
            <a:spLocks noGrp="1"/>
          </p:cNvSpPr>
          <p:nvPr>
            <p:ph type="sldNum" sz="quarter" idx="12"/>
          </p:nvPr>
        </p:nvSpPr>
        <p:spPr/>
        <p:txBody>
          <a:bodyPr/>
          <a:lstStyle/>
          <a:p>
            <a:fld id="{A4653D80-A742-B047-8EA3-3A3A92D95D72}" type="slidenum">
              <a:rPr lang="en-US" smtClean="0"/>
              <a:t>‹#›</a:t>
            </a:fld>
            <a:endParaRPr lang="en-US"/>
          </a:p>
        </p:txBody>
      </p:sp>
    </p:spTree>
    <p:extLst>
      <p:ext uri="{BB962C8B-B14F-4D97-AF65-F5344CB8AC3E}">
        <p14:creationId xmlns:p14="http://schemas.microsoft.com/office/powerpoint/2010/main" val="75717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617C8-EBD3-4B42-A876-865C101582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7071DB-D8C1-CB4C-AE10-86C8C68363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08C4D5-83C8-AB4C-BFB9-B63418BA92B1}"/>
              </a:ext>
            </a:extLst>
          </p:cNvPr>
          <p:cNvSpPr>
            <a:spLocks noGrp="1"/>
          </p:cNvSpPr>
          <p:nvPr>
            <p:ph type="dt" sz="half" idx="10"/>
          </p:nvPr>
        </p:nvSpPr>
        <p:spPr/>
        <p:txBody>
          <a:bodyPr/>
          <a:lstStyle/>
          <a:p>
            <a:fld id="{C5BF8CDF-1C35-6B40-9E6F-3F10D39C3CAE}" type="datetimeFigureOut">
              <a:rPr lang="en-US" smtClean="0"/>
              <a:t>9/10/20</a:t>
            </a:fld>
            <a:endParaRPr lang="en-US"/>
          </a:p>
        </p:txBody>
      </p:sp>
      <p:sp>
        <p:nvSpPr>
          <p:cNvPr id="5" name="Footer Placeholder 4">
            <a:extLst>
              <a:ext uri="{FF2B5EF4-FFF2-40B4-BE49-F238E27FC236}">
                <a16:creationId xmlns:a16="http://schemas.microsoft.com/office/drawing/2014/main" id="{DBA7B218-A4BF-F442-B932-4FF69A441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762902-0AF6-2744-9C0E-0E8A428E13B6}"/>
              </a:ext>
            </a:extLst>
          </p:cNvPr>
          <p:cNvSpPr>
            <a:spLocks noGrp="1"/>
          </p:cNvSpPr>
          <p:nvPr>
            <p:ph type="sldNum" sz="quarter" idx="12"/>
          </p:nvPr>
        </p:nvSpPr>
        <p:spPr/>
        <p:txBody>
          <a:bodyPr/>
          <a:lstStyle/>
          <a:p>
            <a:fld id="{A4653D80-A742-B047-8EA3-3A3A92D95D72}" type="slidenum">
              <a:rPr lang="en-US" smtClean="0"/>
              <a:t>‹#›</a:t>
            </a:fld>
            <a:endParaRPr lang="en-US"/>
          </a:p>
        </p:txBody>
      </p:sp>
    </p:spTree>
    <p:extLst>
      <p:ext uri="{BB962C8B-B14F-4D97-AF65-F5344CB8AC3E}">
        <p14:creationId xmlns:p14="http://schemas.microsoft.com/office/powerpoint/2010/main" val="3232963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2D31-6E3E-1141-B5E6-434895C296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678DF-4E55-C74D-9E2B-FFF51713A2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AC961C-D8BE-E747-96BC-99124577D3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3B9B04-486D-6147-B3DC-62E46DD542D6}"/>
              </a:ext>
            </a:extLst>
          </p:cNvPr>
          <p:cNvSpPr>
            <a:spLocks noGrp="1"/>
          </p:cNvSpPr>
          <p:nvPr>
            <p:ph type="dt" sz="half" idx="10"/>
          </p:nvPr>
        </p:nvSpPr>
        <p:spPr/>
        <p:txBody>
          <a:bodyPr/>
          <a:lstStyle/>
          <a:p>
            <a:fld id="{C5BF8CDF-1C35-6B40-9E6F-3F10D39C3CAE}" type="datetimeFigureOut">
              <a:rPr lang="en-US" smtClean="0"/>
              <a:t>9/10/20</a:t>
            </a:fld>
            <a:endParaRPr lang="en-US"/>
          </a:p>
        </p:txBody>
      </p:sp>
      <p:sp>
        <p:nvSpPr>
          <p:cNvPr id="6" name="Footer Placeholder 5">
            <a:extLst>
              <a:ext uri="{FF2B5EF4-FFF2-40B4-BE49-F238E27FC236}">
                <a16:creationId xmlns:a16="http://schemas.microsoft.com/office/drawing/2014/main" id="{39A55583-8EDF-BA43-8656-ED1A2C3B8F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49CB40-AF8F-744A-B885-03888244EABD}"/>
              </a:ext>
            </a:extLst>
          </p:cNvPr>
          <p:cNvSpPr>
            <a:spLocks noGrp="1"/>
          </p:cNvSpPr>
          <p:nvPr>
            <p:ph type="sldNum" sz="quarter" idx="12"/>
          </p:nvPr>
        </p:nvSpPr>
        <p:spPr/>
        <p:txBody>
          <a:bodyPr/>
          <a:lstStyle/>
          <a:p>
            <a:fld id="{A4653D80-A742-B047-8EA3-3A3A92D95D72}" type="slidenum">
              <a:rPr lang="en-US" smtClean="0"/>
              <a:t>‹#›</a:t>
            </a:fld>
            <a:endParaRPr lang="en-US"/>
          </a:p>
        </p:txBody>
      </p:sp>
    </p:spTree>
    <p:extLst>
      <p:ext uri="{BB962C8B-B14F-4D97-AF65-F5344CB8AC3E}">
        <p14:creationId xmlns:p14="http://schemas.microsoft.com/office/powerpoint/2010/main" val="7526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689C1-0F17-8E4A-91AF-2A36B028A0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B3AB80-66D7-9046-87FC-A23C506AFA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ED378D-B328-F146-9D56-7E80E5356D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6792BD-20A4-2A41-AAEA-3AC4F0A3A2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6D909A-42AC-6F46-A334-52D1E7C670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1ABE4D-B161-0345-8BDD-C65D35AA1812}"/>
              </a:ext>
            </a:extLst>
          </p:cNvPr>
          <p:cNvSpPr>
            <a:spLocks noGrp="1"/>
          </p:cNvSpPr>
          <p:nvPr>
            <p:ph type="dt" sz="half" idx="10"/>
          </p:nvPr>
        </p:nvSpPr>
        <p:spPr/>
        <p:txBody>
          <a:bodyPr/>
          <a:lstStyle/>
          <a:p>
            <a:fld id="{C5BF8CDF-1C35-6B40-9E6F-3F10D39C3CAE}" type="datetimeFigureOut">
              <a:rPr lang="en-US" smtClean="0"/>
              <a:t>9/10/20</a:t>
            </a:fld>
            <a:endParaRPr lang="en-US"/>
          </a:p>
        </p:txBody>
      </p:sp>
      <p:sp>
        <p:nvSpPr>
          <p:cNvPr id="8" name="Footer Placeholder 7">
            <a:extLst>
              <a:ext uri="{FF2B5EF4-FFF2-40B4-BE49-F238E27FC236}">
                <a16:creationId xmlns:a16="http://schemas.microsoft.com/office/drawing/2014/main" id="{98DF2FB3-B876-7144-B765-26BD3C89C2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103697-8BBA-5E43-ADA0-0E16F05A227B}"/>
              </a:ext>
            </a:extLst>
          </p:cNvPr>
          <p:cNvSpPr>
            <a:spLocks noGrp="1"/>
          </p:cNvSpPr>
          <p:nvPr>
            <p:ph type="sldNum" sz="quarter" idx="12"/>
          </p:nvPr>
        </p:nvSpPr>
        <p:spPr/>
        <p:txBody>
          <a:bodyPr/>
          <a:lstStyle/>
          <a:p>
            <a:fld id="{A4653D80-A742-B047-8EA3-3A3A92D95D72}" type="slidenum">
              <a:rPr lang="en-US" smtClean="0"/>
              <a:t>‹#›</a:t>
            </a:fld>
            <a:endParaRPr lang="en-US"/>
          </a:p>
        </p:txBody>
      </p:sp>
    </p:spTree>
    <p:extLst>
      <p:ext uri="{BB962C8B-B14F-4D97-AF65-F5344CB8AC3E}">
        <p14:creationId xmlns:p14="http://schemas.microsoft.com/office/powerpoint/2010/main" val="1425987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CC9CB-A219-F048-90A8-A3E6C3D9EB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991AB9-6B7F-824C-9958-5CCE0286FA73}"/>
              </a:ext>
            </a:extLst>
          </p:cNvPr>
          <p:cNvSpPr>
            <a:spLocks noGrp="1"/>
          </p:cNvSpPr>
          <p:nvPr>
            <p:ph type="dt" sz="half" idx="10"/>
          </p:nvPr>
        </p:nvSpPr>
        <p:spPr/>
        <p:txBody>
          <a:bodyPr/>
          <a:lstStyle/>
          <a:p>
            <a:fld id="{C5BF8CDF-1C35-6B40-9E6F-3F10D39C3CAE}" type="datetimeFigureOut">
              <a:rPr lang="en-US" smtClean="0"/>
              <a:t>9/10/20</a:t>
            </a:fld>
            <a:endParaRPr lang="en-US"/>
          </a:p>
        </p:txBody>
      </p:sp>
      <p:sp>
        <p:nvSpPr>
          <p:cNvPr id="4" name="Footer Placeholder 3">
            <a:extLst>
              <a:ext uri="{FF2B5EF4-FFF2-40B4-BE49-F238E27FC236}">
                <a16:creationId xmlns:a16="http://schemas.microsoft.com/office/drawing/2014/main" id="{E725B124-792F-1243-8D96-89B40A1E78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0456BE-267F-4243-AB8D-614E804EED8D}"/>
              </a:ext>
            </a:extLst>
          </p:cNvPr>
          <p:cNvSpPr>
            <a:spLocks noGrp="1"/>
          </p:cNvSpPr>
          <p:nvPr>
            <p:ph type="sldNum" sz="quarter" idx="12"/>
          </p:nvPr>
        </p:nvSpPr>
        <p:spPr/>
        <p:txBody>
          <a:bodyPr/>
          <a:lstStyle/>
          <a:p>
            <a:fld id="{A4653D80-A742-B047-8EA3-3A3A92D95D72}" type="slidenum">
              <a:rPr lang="en-US" smtClean="0"/>
              <a:t>‹#›</a:t>
            </a:fld>
            <a:endParaRPr lang="en-US"/>
          </a:p>
        </p:txBody>
      </p:sp>
    </p:spTree>
    <p:extLst>
      <p:ext uri="{BB962C8B-B14F-4D97-AF65-F5344CB8AC3E}">
        <p14:creationId xmlns:p14="http://schemas.microsoft.com/office/powerpoint/2010/main" val="2785069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8D0FA3-FFAB-C049-B012-D7E52D9ED932}"/>
              </a:ext>
            </a:extLst>
          </p:cNvPr>
          <p:cNvSpPr>
            <a:spLocks noGrp="1"/>
          </p:cNvSpPr>
          <p:nvPr>
            <p:ph type="dt" sz="half" idx="10"/>
          </p:nvPr>
        </p:nvSpPr>
        <p:spPr/>
        <p:txBody>
          <a:bodyPr/>
          <a:lstStyle/>
          <a:p>
            <a:fld id="{C5BF8CDF-1C35-6B40-9E6F-3F10D39C3CAE}" type="datetimeFigureOut">
              <a:rPr lang="en-US" smtClean="0"/>
              <a:t>9/10/20</a:t>
            </a:fld>
            <a:endParaRPr lang="en-US"/>
          </a:p>
        </p:txBody>
      </p:sp>
      <p:sp>
        <p:nvSpPr>
          <p:cNvPr id="3" name="Footer Placeholder 2">
            <a:extLst>
              <a:ext uri="{FF2B5EF4-FFF2-40B4-BE49-F238E27FC236}">
                <a16:creationId xmlns:a16="http://schemas.microsoft.com/office/drawing/2014/main" id="{4AE341A5-3CD9-CB49-BF5C-F8DA54FBE2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1F48C8-91CB-9E40-B421-423CD4DB76C3}"/>
              </a:ext>
            </a:extLst>
          </p:cNvPr>
          <p:cNvSpPr>
            <a:spLocks noGrp="1"/>
          </p:cNvSpPr>
          <p:nvPr>
            <p:ph type="sldNum" sz="quarter" idx="12"/>
          </p:nvPr>
        </p:nvSpPr>
        <p:spPr/>
        <p:txBody>
          <a:bodyPr/>
          <a:lstStyle/>
          <a:p>
            <a:fld id="{A4653D80-A742-B047-8EA3-3A3A92D95D72}" type="slidenum">
              <a:rPr lang="en-US" smtClean="0"/>
              <a:t>‹#›</a:t>
            </a:fld>
            <a:endParaRPr lang="en-US"/>
          </a:p>
        </p:txBody>
      </p:sp>
    </p:spTree>
    <p:extLst>
      <p:ext uri="{BB962C8B-B14F-4D97-AF65-F5344CB8AC3E}">
        <p14:creationId xmlns:p14="http://schemas.microsoft.com/office/powerpoint/2010/main" val="2932591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14993-CC23-B945-BA62-FC736B4DC4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60B8FC-8A36-934F-B6E5-643E303045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F87394-0D07-4048-A963-62BE237E9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27F6B9-FF6F-E041-B0CC-8BDD73D06916}"/>
              </a:ext>
            </a:extLst>
          </p:cNvPr>
          <p:cNvSpPr>
            <a:spLocks noGrp="1"/>
          </p:cNvSpPr>
          <p:nvPr>
            <p:ph type="dt" sz="half" idx="10"/>
          </p:nvPr>
        </p:nvSpPr>
        <p:spPr/>
        <p:txBody>
          <a:bodyPr/>
          <a:lstStyle/>
          <a:p>
            <a:fld id="{C5BF8CDF-1C35-6B40-9E6F-3F10D39C3CAE}" type="datetimeFigureOut">
              <a:rPr lang="en-US" smtClean="0"/>
              <a:t>9/10/20</a:t>
            </a:fld>
            <a:endParaRPr lang="en-US"/>
          </a:p>
        </p:txBody>
      </p:sp>
      <p:sp>
        <p:nvSpPr>
          <p:cNvPr id="6" name="Footer Placeholder 5">
            <a:extLst>
              <a:ext uri="{FF2B5EF4-FFF2-40B4-BE49-F238E27FC236}">
                <a16:creationId xmlns:a16="http://schemas.microsoft.com/office/drawing/2014/main" id="{114F455E-59E2-F04C-AD60-D4BB6CCE4B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43442-7BC7-3B40-ADFD-806BF271C4E8}"/>
              </a:ext>
            </a:extLst>
          </p:cNvPr>
          <p:cNvSpPr>
            <a:spLocks noGrp="1"/>
          </p:cNvSpPr>
          <p:nvPr>
            <p:ph type="sldNum" sz="quarter" idx="12"/>
          </p:nvPr>
        </p:nvSpPr>
        <p:spPr/>
        <p:txBody>
          <a:bodyPr/>
          <a:lstStyle/>
          <a:p>
            <a:fld id="{A4653D80-A742-B047-8EA3-3A3A92D95D72}" type="slidenum">
              <a:rPr lang="en-US" smtClean="0"/>
              <a:t>‹#›</a:t>
            </a:fld>
            <a:endParaRPr lang="en-US"/>
          </a:p>
        </p:txBody>
      </p:sp>
    </p:spTree>
    <p:extLst>
      <p:ext uri="{BB962C8B-B14F-4D97-AF65-F5344CB8AC3E}">
        <p14:creationId xmlns:p14="http://schemas.microsoft.com/office/powerpoint/2010/main" val="361029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DDBC-346D-324A-8F6C-6E94D25D75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B3FA3E-016B-3C41-B3F3-5AD7DBCB53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68C0CD-4C0A-CC41-ABDB-6761ADD46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5F2CFE-7FE2-E44A-8D2A-C070C67BDF89}"/>
              </a:ext>
            </a:extLst>
          </p:cNvPr>
          <p:cNvSpPr>
            <a:spLocks noGrp="1"/>
          </p:cNvSpPr>
          <p:nvPr>
            <p:ph type="dt" sz="half" idx="10"/>
          </p:nvPr>
        </p:nvSpPr>
        <p:spPr/>
        <p:txBody>
          <a:bodyPr/>
          <a:lstStyle/>
          <a:p>
            <a:fld id="{C5BF8CDF-1C35-6B40-9E6F-3F10D39C3CAE}" type="datetimeFigureOut">
              <a:rPr lang="en-US" smtClean="0"/>
              <a:t>9/10/20</a:t>
            </a:fld>
            <a:endParaRPr lang="en-US"/>
          </a:p>
        </p:txBody>
      </p:sp>
      <p:sp>
        <p:nvSpPr>
          <p:cNvPr id="6" name="Footer Placeholder 5">
            <a:extLst>
              <a:ext uri="{FF2B5EF4-FFF2-40B4-BE49-F238E27FC236}">
                <a16:creationId xmlns:a16="http://schemas.microsoft.com/office/drawing/2014/main" id="{062FA901-57DF-9046-8FDF-61C2289996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13220A-4793-0A4D-8AC5-81E5A0C8199F}"/>
              </a:ext>
            </a:extLst>
          </p:cNvPr>
          <p:cNvSpPr>
            <a:spLocks noGrp="1"/>
          </p:cNvSpPr>
          <p:nvPr>
            <p:ph type="sldNum" sz="quarter" idx="12"/>
          </p:nvPr>
        </p:nvSpPr>
        <p:spPr/>
        <p:txBody>
          <a:bodyPr/>
          <a:lstStyle/>
          <a:p>
            <a:fld id="{A4653D80-A742-B047-8EA3-3A3A92D95D72}" type="slidenum">
              <a:rPr lang="en-US" smtClean="0"/>
              <a:t>‹#›</a:t>
            </a:fld>
            <a:endParaRPr lang="en-US"/>
          </a:p>
        </p:txBody>
      </p:sp>
    </p:spTree>
    <p:extLst>
      <p:ext uri="{BB962C8B-B14F-4D97-AF65-F5344CB8AC3E}">
        <p14:creationId xmlns:p14="http://schemas.microsoft.com/office/powerpoint/2010/main" val="2473861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D6EC7D-D0D9-7443-9ED7-224CB79820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EC0427-31B8-304B-BAFA-D01CCDC9B2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C91558-8380-DB48-B7E3-1D28CD9C49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F8CDF-1C35-6B40-9E6F-3F10D39C3CAE}" type="datetimeFigureOut">
              <a:rPr lang="en-US" smtClean="0"/>
              <a:t>9/10/20</a:t>
            </a:fld>
            <a:endParaRPr lang="en-US"/>
          </a:p>
        </p:txBody>
      </p:sp>
      <p:sp>
        <p:nvSpPr>
          <p:cNvPr id="5" name="Footer Placeholder 4">
            <a:extLst>
              <a:ext uri="{FF2B5EF4-FFF2-40B4-BE49-F238E27FC236}">
                <a16:creationId xmlns:a16="http://schemas.microsoft.com/office/drawing/2014/main" id="{507FC84D-AC7A-4643-8E55-2CF446839C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7DA8A9-3DFF-8641-9AB6-E437EE73CC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653D80-A742-B047-8EA3-3A3A92D95D72}" type="slidenum">
              <a:rPr lang="en-US" smtClean="0"/>
              <a:t>‹#›</a:t>
            </a:fld>
            <a:endParaRPr lang="en-US"/>
          </a:p>
        </p:txBody>
      </p:sp>
    </p:spTree>
    <p:extLst>
      <p:ext uri="{BB962C8B-B14F-4D97-AF65-F5344CB8AC3E}">
        <p14:creationId xmlns:p14="http://schemas.microsoft.com/office/powerpoint/2010/main" val="1112354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7C46-FCF7-7A43-BF2F-771B2C2A45F3}"/>
              </a:ext>
            </a:extLst>
          </p:cNvPr>
          <p:cNvSpPr>
            <a:spLocks noGrp="1"/>
          </p:cNvSpPr>
          <p:nvPr>
            <p:ph type="ctrTitle"/>
          </p:nvPr>
        </p:nvSpPr>
        <p:spPr/>
        <p:txBody>
          <a:bodyPr/>
          <a:lstStyle/>
          <a:p>
            <a:r>
              <a:rPr lang="en-US" dirty="0"/>
              <a:t>What are you doing?</a:t>
            </a:r>
          </a:p>
        </p:txBody>
      </p:sp>
      <p:sp>
        <p:nvSpPr>
          <p:cNvPr id="3" name="Subtitle 2">
            <a:extLst>
              <a:ext uri="{FF2B5EF4-FFF2-40B4-BE49-F238E27FC236}">
                <a16:creationId xmlns:a16="http://schemas.microsoft.com/office/drawing/2014/main" id="{6D1204A9-35B6-C640-925C-9AA5F4581ACF}"/>
              </a:ext>
            </a:extLst>
          </p:cNvPr>
          <p:cNvSpPr>
            <a:spLocks noGrp="1"/>
          </p:cNvSpPr>
          <p:nvPr>
            <p:ph type="subTitle" idx="1"/>
          </p:nvPr>
        </p:nvSpPr>
        <p:spPr/>
        <p:txBody>
          <a:bodyPr/>
          <a:lstStyle/>
          <a:p>
            <a:r>
              <a:rPr lang="en-US" dirty="0"/>
              <a:t>Effective Computing</a:t>
            </a:r>
          </a:p>
        </p:txBody>
      </p:sp>
    </p:spTree>
    <p:extLst>
      <p:ext uri="{BB962C8B-B14F-4D97-AF65-F5344CB8AC3E}">
        <p14:creationId xmlns:p14="http://schemas.microsoft.com/office/powerpoint/2010/main" val="189159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458C-CF83-5040-A372-E73EF2565E24}"/>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E3833592-97F0-9D46-A3E9-ADB474A2929F}"/>
              </a:ext>
            </a:extLst>
          </p:cNvPr>
          <p:cNvSpPr>
            <a:spLocks noGrp="1"/>
          </p:cNvSpPr>
          <p:nvPr>
            <p:ph idx="1"/>
          </p:nvPr>
        </p:nvSpPr>
        <p:spPr/>
        <p:txBody>
          <a:bodyPr>
            <a:normAutofit lnSpcReduction="10000"/>
          </a:bodyPr>
          <a:lstStyle/>
          <a:p>
            <a:r>
              <a:rPr lang="en-US" dirty="0"/>
              <a:t>This class is designed to help with the more complex computing problems that will arise in your research. By “complex” I don’t mean a difficult or large calculation, but instead all the other problems that arise around the edges of your work.  These are things like: working across your laptop and a remote machine or designing code projects that don’t break every time you change something.</a:t>
            </a:r>
          </a:p>
          <a:p>
            <a:r>
              <a:rPr lang="en-US" dirty="0"/>
              <a:t>Assignment, due at the next class: write answers to the questions on the following slides and send them to me.  This will give me a better understanding of what topics we should focus on in order to solve your problems.</a:t>
            </a:r>
          </a:p>
          <a:p>
            <a:r>
              <a:rPr lang="en-US" dirty="0"/>
              <a:t>For each question, I fill in my own answers as an example.</a:t>
            </a:r>
          </a:p>
        </p:txBody>
      </p:sp>
    </p:spTree>
    <p:extLst>
      <p:ext uri="{BB962C8B-B14F-4D97-AF65-F5344CB8AC3E}">
        <p14:creationId xmlns:p14="http://schemas.microsoft.com/office/powerpoint/2010/main" val="374283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B34CB-82DF-6D46-B433-149841DFA8D1}"/>
              </a:ext>
            </a:extLst>
          </p:cNvPr>
          <p:cNvSpPr>
            <a:spLocks noGrp="1"/>
          </p:cNvSpPr>
          <p:nvPr>
            <p:ph type="title"/>
          </p:nvPr>
        </p:nvSpPr>
        <p:spPr/>
        <p:txBody>
          <a:bodyPr/>
          <a:lstStyle/>
          <a:p>
            <a:r>
              <a:rPr lang="en-US" b="1" dirty="0"/>
              <a:t>1. Describe what computers you use</a:t>
            </a:r>
          </a:p>
        </p:txBody>
      </p:sp>
      <p:sp>
        <p:nvSpPr>
          <p:cNvPr id="3" name="Content Placeholder 2">
            <a:extLst>
              <a:ext uri="{FF2B5EF4-FFF2-40B4-BE49-F238E27FC236}">
                <a16:creationId xmlns:a16="http://schemas.microsoft.com/office/drawing/2014/main" id="{F00A9C01-DEBB-294A-AB58-7F2286B50A48}"/>
              </a:ext>
            </a:extLst>
          </p:cNvPr>
          <p:cNvSpPr>
            <a:spLocks noGrp="1"/>
          </p:cNvSpPr>
          <p:nvPr>
            <p:ph idx="1"/>
          </p:nvPr>
        </p:nvSpPr>
        <p:spPr>
          <a:xfrm>
            <a:off x="838200" y="1429407"/>
            <a:ext cx="10515600" cy="4747556"/>
          </a:xfrm>
        </p:spPr>
        <p:txBody>
          <a:bodyPr>
            <a:normAutofit fontScale="92500" lnSpcReduction="10000"/>
          </a:bodyPr>
          <a:lstStyle/>
          <a:p>
            <a:r>
              <a:rPr lang="en-US" dirty="0"/>
              <a:t>I mainly use a MacBook Pro (2017, OS X Catalina, RAM: 16 GB, Storage: 1 TB Flash which is 60% full).</a:t>
            </a:r>
          </a:p>
          <a:p>
            <a:r>
              <a:rPr lang="en-US" dirty="0"/>
              <a:t>I also have 3 </a:t>
            </a:r>
            <a:r>
              <a:rPr lang="en-US" dirty="0" err="1"/>
              <a:t>linux</a:t>
            </a:r>
            <a:r>
              <a:rPr lang="en-US" dirty="0"/>
              <a:t> machines on campus (fjord, boiler and perigee) that I use for analysis and storage.  All told, these have about 450 TB of RAID storage and dozens of cores.  These have their own room in OSB and are maintained by my system administrator David Darr.  I pay about half of his annual salary from grants, sharing his services with </a:t>
            </a:r>
            <a:r>
              <a:rPr lang="en-US" dirty="0" err="1"/>
              <a:t>LuAnne</a:t>
            </a:r>
            <a:r>
              <a:rPr lang="en-US" dirty="0"/>
              <a:t> Thompson and other oceanographers.</a:t>
            </a:r>
          </a:p>
          <a:p>
            <a:r>
              <a:rPr lang="en-US" dirty="0"/>
              <a:t>I have part ownership of a </a:t>
            </a:r>
            <a:r>
              <a:rPr lang="en-US" dirty="0" err="1"/>
              <a:t>linux</a:t>
            </a:r>
            <a:r>
              <a:rPr lang="en-US" dirty="0"/>
              <a:t> cluster called gaggle, with about 200 cores connected by InfiniBand to do parallel calculations.</a:t>
            </a:r>
          </a:p>
          <a:p>
            <a:r>
              <a:rPr lang="en-US" dirty="0"/>
              <a:t>I own 260 cores on the UW supercomputer platform called </a:t>
            </a:r>
            <a:r>
              <a:rPr lang="en-US" dirty="0" err="1"/>
              <a:t>mox</a:t>
            </a:r>
            <a:r>
              <a:rPr lang="en-US" dirty="0"/>
              <a:t> (part of </a:t>
            </a:r>
            <a:r>
              <a:rPr lang="en-US" dirty="0" err="1"/>
              <a:t>hyak</a:t>
            </a:r>
            <a:r>
              <a:rPr lang="en-US" dirty="0"/>
              <a:t>), also for large parallel jobs.</a:t>
            </a:r>
          </a:p>
          <a:p>
            <a:endParaRPr lang="en-US" dirty="0"/>
          </a:p>
        </p:txBody>
      </p:sp>
    </p:spTree>
    <p:extLst>
      <p:ext uri="{BB962C8B-B14F-4D97-AF65-F5344CB8AC3E}">
        <p14:creationId xmlns:p14="http://schemas.microsoft.com/office/powerpoint/2010/main" val="168168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DFB8-67CB-0E47-8464-595A1D0EB531}"/>
              </a:ext>
            </a:extLst>
          </p:cNvPr>
          <p:cNvSpPr>
            <a:spLocks noGrp="1"/>
          </p:cNvSpPr>
          <p:nvPr>
            <p:ph type="title"/>
          </p:nvPr>
        </p:nvSpPr>
        <p:spPr>
          <a:xfrm>
            <a:off x="838199" y="365125"/>
            <a:ext cx="10515601" cy="1190406"/>
          </a:xfrm>
        </p:spPr>
        <p:txBody>
          <a:bodyPr>
            <a:noAutofit/>
          </a:bodyPr>
          <a:lstStyle/>
          <a:p>
            <a:r>
              <a:rPr lang="en-US" sz="2800" b="1" dirty="0"/>
              <a:t>2. What software do you use most for research?</a:t>
            </a:r>
            <a:br>
              <a:rPr lang="en-US" sz="2800" b="1" dirty="0"/>
            </a:br>
            <a:r>
              <a:rPr lang="en-US" sz="2800" b="1" dirty="0"/>
              <a:t>(everything except the programming languages – that is the next page)</a:t>
            </a:r>
          </a:p>
        </p:txBody>
      </p:sp>
      <p:sp>
        <p:nvSpPr>
          <p:cNvPr id="3" name="Content Placeholder 2">
            <a:extLst>
              <a:ext uri="{FF2B5EF4-FFF2-40B4-BE49-F238E27FC236}">
                <a16:creationId xmlns:a16="http://schemas.microsoft.com/office/drawing/2014/main" id="{AE1CF1EA-F145-5F4F-BF33-39E1B291C3B0}"/>
              </a:ext>
            </a:extLst>
          </p:cNvPr>
          <p:cNvSpPr>
            <a:spLocks noGrp="1"/>
          </p:cNvSpPr>
          <p:nvPr>
            <p:ph idx="1"/>
          </p:nvPr>
        </p:nvSpPr>
        <p:spPr>
          <a:xfrm>
            <a:off x="838200" y="1675962"/>
            <a:ext cx="10515600" cy="4816913"/>
          </a:xfrm>
        </p:spPr>
        <p:txBody>
          <a:bodyPr>
            <a:normAutofit lnSpcReduction="10000"/>
          </a:bodyPr>
          <a:lstStyle/>
          <a:p>
            <a:r>
              <a:rPr lang="en-US" dirty="0"/>
              <a:t>Sophos virus protection: first thing to install on any laptop</a:t>
            </a:r>
          </a:p>
          <a:p>
            <a:r>
              <a:rPr lang="en-US" dirty="0" err="1"/>
              <a:t>TextMate</a:t>
            </a:r>
            <a:r>
              <a:rPr lang="en-US" dirty="0"/>
              <a:t> for editing text files on my mac, vi if I am working remotely.</a:t>
            </a:r>
          </a:p>
          <a:p>
            <a:r>
              <a:rPr lang="en-US" dirty="0"/>
              <a:t>GitHub Desktop for keeping code organized across multiple machines, and for sharing</a:t>
            </a:r>
          </a:p>
          <a:p>
            <a:r>
              <a:rPr lang="en-US" dirty="0"/>
              <a:t>Office 365 for writing, with EndNote X9 as a citation manager</a:t>
            </a:r>
          </a:p>
          <a:p>
            <a:r>
              <a:rPr lang="en-US" dirty="0"/>
              <a:t>Dreamweaver (part of Adobe Creative Suite) for webpages</a:t>
            </a:r>
          </a:p>
          <a:p>
            <a:r>
              <a:rPr lang="en-US" dirty="0"/>
              <a:t>Evernote to make notes – a log of what you did on any given day for a project can be valuable when trying to figure out where a bug came from</a:t>
            </a:r>
          </a:p>
          <a:p>
            <a:r>
              <a:rPr lang="en-US" dirty="0"/>
              <a:t>Transmit for file transfer (also </a:t>
            </a:r>
            <a:r>
              <a:rPr lang="en-US" dirty="0" err="1"/>
              <a:t>scp</a:t>
            </a:r>
            <a:r>
              <a:rPr lang="en-US" dirty="0"/>
              <a:t> from the command line)</a:t>
            </a:r>
          </a:p>
          <a:p>
            <a:r>
              <a:rPr lang="en-US" dirty="0"/>
              <a:t>ROMS for ocean modeling</a:t>
            </a:r>
          </a:p>
          <a:p>
            <a:endParaRPr lang="en-US" dirty="0"/>
          </a:p>
          <a:p>
            <a:endParaRPr lang="en-US" dirty="0"/>
          </a:p>
        </p:txBody>
      </p:sp>
    </p:spTree>
    <p:extLst>
      <p:ext uri="{BB962C8B-B14F-4D97-AF65-F5344CB8AC3E}">
        <p14:creationId xmlns:p14="http://schemas.microsoft.com/office/powerpoint/2010/main" val="3150440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8DC8-CC42-0F44-901E-1E822D310830}"/>
              </a:ext>
            </a:extLst>
          </p:cNvPr>
          <p:cNvSpPr>
            <a:spLocks noGrp="1"/>
          </p:cNvSpPr>
          <p:nvPr>
            <p:ph type="title"/>
          </p:nvPr>
        </p:nvSpPr>
        <p:spPr/>
        <p:txBody>
          <a:bodyPr>
            <a:normAutofit/>
          </a:bodyPr>
          <a:lstStyle/>
          <a:p>
            <a:r>
              <a:rPr lang="en-US" b="1" dirty="0"/>
              <a:t>3. What programming language do you use when writing your own code?</a:t>
            </a:r>
          </a:p>
        </p:txBody>
      </p:sp>
      <p:sp>
        <p:nvSpPr>
          <p:cNvPr id="3" name="Content Placeholder 2">
            <a:extLst>
              <a:ext uri="{FF2B5EF4-FFF2-40B4-BE49-F238E27FC236}">
                <a16:creationId xmlns:a16="http://schemas.microsoft.com/office/drawing/2014/main" id="{4878C1EE-E7F1-084D-A23A-0B1B51DEA528}"/>
              </a:ext>
            </a:extLst>
          </p:cNvPr>
          <p:cNvSpPr>
            <a:spLocks noGrp="1"/>
          </p:cNvSpPr>
          <p:nvPr>
            <p:ph idx="1"/>
          </p:nvPr>
        </p:nvSpPr>
        <p:spPr>
          <a:xfrm>
            <a:off x="838200" y="2035832"/>
            <a:ext cx="10515600" cy="4351338"/>
          </a:xfrm>
        </p:spPr>
        <p:txBody>
          <a:bodyPr/>
          <a:lstStyle/>
          <a:p>
            <a:r>
              <a:rPr lang="en-US" dirty="0"/>
              <a:t>For the past few years I write most new code in python (python 3, Anaconda distribution).  I work from a terminal window, and with a text editor (</a:t>
            </a:r>
            <a:r>
              <a:rPr lang="en-US" dirty="0" err="1"/>
              <a:t>TextMate</a:t>
            </a:r>
            <a:r>
              <a:rPr lang="en-US" dirty="0"/>
              <a:t>), instead of using an IDE like Spyder. “IDE” stands for Integrated Development Environment – like what you see when you start MATLAB.</a:t>
            </a:r>
          </a:p>
          <a:p>
            <a:r>
              <a:rPr lang="en-US" dirty="0"/>
              <a:t>Within python my most common modules are: matplotlib, </a:t>
            </a:r>
            <a:r>
              <a:rPr lang="en-US" dirty="0" err="1"/>
              <a:t>numpy</a:t>
            </a:r>
            <a:r>
              <a:rPr lang="en-US" dirty="0"/>
              <a:t>, pandas, datetime, sys, </a:t>
            </a:r>
            <a:r>
              <a:rPr lang="en-US" dirty="0" err="1"/>
              <a:t>os</a:t>
            </a:r>
            <a:r>
              <a:rPr lang="en-US" dirty="0"/>
              <a:t>, pickle, </a:t>
            </a:r>
            <a:r>
              <a:rPr lang="en-US" dirty="0" err="1"/>
              <a:t>argparse</a:t>
            </a:r>
            <a:r>
              <a:rPr lang="en-US" dirty="0"/>
              <a:t>, and requests</a:t>
            </a:r>
          </a:p>
          <a:p>
            <a:r>
              <a:rPr lang="en-US" dirty="0"/>
              <a:t>For decades I did everything in MATLAB, but when I started to develop more complex systems of code for a daily forecast model python was the logical choice.</a:t>
            </a:r>
          </a:p>
          <a:p>
            <a:endParaRPr lang="en-US" dirty="0"/>
          </a:p>
        </p:txBody>
      </p:sp>
    </p:spTree>
    <p:extLst>
      <p:ext uri="{BB962C8B-B14F-4D97-AF65-F5344CB8AC3E}">
        <p14:creationId xmlns:p14="http://schemas.microsoft.com/office/powerpoint/2010/main" val="942046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D4C56-74A4-9F40-B58F-7E47CBA0E6C5}"/>
              </a:ext>
            </a:extLst>
          </p:cNvPr>
          <p:cNvSpPr>
            <a:spLocks noGrp="1"/>
          </p:cNvSpPr>
          <p:nvPr>
            <p:ph type="title"/>
          </p:nvPr>
        </p:nvSpPr>
        <p:spPr/>
        <p:txBody>
          <a:bodyPr/>
          <a:lstStyle/>
          <a:p>
            <a:r>
              <a:rPr lang="en-US" b="1" dirty="0"/>
              <a:t>4. What do you wish you could do?</a:t>
            </a:r>
          </a:p>
        </p:txBody>
      </p:sp>
      <p:sp>
        <p:nvSpPr>
          <p:cNvPr id="3" name="Content Placeholder 2">
            <a:extLst>
              <a:ext uri="{FF2B5EF4-FFF2-40B4-BE49-F238E27FC236}">
                <a16:creationId xmlns:a16="http://schemas.microsoft.com/office/drawing/2014/main" id="{977D9D6E-3FA1-074B-AAFC-D2A9DB96AB60}"/>
              </a:ext>
            </a:extLst>
          </p:cNvPr>
          <p:cNvSpPr>
            <a:spLocks noGrp="1"/>
          </p:cNvSpPr>
          <p:nvPr>
            <p:ph idx="1"/>
          </p:nvPr>
        </p:nvSpPr>
        <p:spPr/>
        <p:txBody>
          <a:bodyPr/>
          <a:lstStyle/>
          <a:p>
            <a:r>
              <a:rPr lang="en-US" dirty="0"/>
              <a:t>I wish I could have my programs and data float magically in front of me so that I could manipulate them with my hands like in all the science fiction shows.</a:t>
            </a:r>
          </a:p>
          <a:p>
            <a:r>
              <a:rPr lang="en-US" dirty="0"/>
              <a:t>I wish I never, ever had to deal with getting data from one format to another.</a:t>
            </a:r>
          </a:p>
          <a:p>
            <a:r>
              <a:rPr lang="en-US" dirty="0"/>
              <a:t>I wish </a:t>
            </a:r>
            <a:r>
              <a:rPr lang="en-US"/>
              <a:t>I knew </a:t>
            </a:r>
            <a:r>
              <a:rPr lang="en-US" dirty="0"/>
              <a:t>how to program in </a:t>
            </a:r>
            <a:r>
              <a:rPr lang="en-US" dirty="0" err="1"/>
              <a:t>Javascript</a:t>
            </a:r>
            <a:r>
              <a:rPr lang="en-US" dirty="0"/>
              <a:t> and could make interactive 3D data exploration tools for people to use on my website.</a:t>
            </a:r>
          </a:p>
          <a:p>
            <a:pPr marL="0" indent="0">
              <a:buNone/>
            </a:pPr>
            <a:endParaRPr lang="en-US" dirty="0"/>
          </a:p>
        </p:txBody>
      </p:sp>
    </p:spTree>
    <p:extLst>
      <p:ext uri="{BB962C8B-B14F-4D97-AF65-F5344CB8AC3E}">
        <p14:creationId xmlns:p14="http://schemas.microsoft.com/office/powerpoint/2010/main" val="1097866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E696F-49EC-A74A-8BB9-2E8163574BED}"/>
              </a:ext>
            </a:extLst>
          </p:cNvPr>
          <p:cNvSpPr>
            <a:spLocks noGrp="1"/>
          </p:cNvSpPr>
          <p:nvPr>
            <p:ph type="title"/>
          </p:nvPr>
        </p:nvSpPr>
        <p:spPr/>
        <p:txBody>
          <a:bodyPr/>
          <a:lstStyle/>
          <a:p>
            <a:r>
              <a:rPr lang="en-US" b="1" dirty="0"/>
              <a:t>5. Describe a coding problem you had recently, and how you tried to fix it.</a:t>
            </a:r>
          </a:p>
        </p:txBody>
      </p:sp>
      <p:sp>
        <p:nvSpPr>
          <p:cNvPr id="3" name="Content Placeholder 2">
            <a:extLst>
              <a:ext uri="{FF2B5EF4-FFF2-40B4-BE49-F238E27FC236}">
                <a16:creationId xmlns:a16="http://schemas.microsoft.com/office/drawing/2014/main" id="{D2749161-B755-164F-892A-9B59272279AA}"/>
              </a:ext>
            </a:extLst>
          </p:cNvPr>
          <p:cNvSpPr>
            <a:spLocks noGrp="1"/>
          </p:cNvSpPr>
          <p:nvPr>
            <p:ph idx="1"/>
          </p:nvPr>
        </p:nvSpPr>
        <p:spPr/>
        <p:txBody>
          <a:bodyPr>
            <a:normAutofit fontScale="85000" lnSpcReduction="20000"/>
          </a:bodyPr>
          <a:lstStyle/>
          <a:p>
            <a:r>
              <a:rPr lang="en-US" dirty="0"/>
              <a:t>I was trying to resample a pandas </a:t>
            </a:r>
            <a:r>
              <a:rPr lang="en-US" dirty="0" err="1"/>
              <a:t>DataFrame</a:t>
            </a:r>
            <a:r>
              <a:rPr lang="en-US" dirty="0"/>
              <a:t>, making monthly averages from daily values for all the columns, but when I did this a few of the columns would mysteriously disappear.</a:t>
            </a:r>
          </a:p>
          <a:p>
            <a:r>
              <a:rPr lang="en-US" dirty="0"/>
              <a:t>First, I try Googling the problem.  Many problems are solved in Stack Overflow.</a:t>
            </a:r>
          </a:p>
          <a:p>
            <a:r>
              <a:rPr lang="en-US" dirty="0"/>
              <a:t>When I am really stuck, my strategy is to make the smallest possible piece of test code that reproduces the error.  The faster you can iterate the better.  Then I add print statements.  Then I examine suspicious variables in the </a:t>
            </a:r>
            <a:r>
              <a:rPr lang="en-US" dirty="0" err="1"/>
              <a:t>iPython</a:t>
            </a:r>
            <a:r>
              <a:rPr lang="en-US" dirty="0"/>
              <a:t> environment (typing </a:t>
            </a:r>
            <a:r>
              <a:rPr lang="en-US" dirty="0" err="1"/>
              <a:t>varname</a:t>
            </a:r>
            <a:r>
              <a:rPr lang="en-US" dirty="0"/>
              <a:t>? gives a lot of info).</a:t>
            </a:r>
          </a:p>
          <a:p>
            <a:r>
              <a:rPr lang="en-US" dirty="0"/>
              <a:t>In this case I found that the resample method drops columns if for some reason pandas thinks they have non-numeric values.  To fix this you have to use the .</a:t>
            </a:r>
            <a:r>
              <a:rPr lang="en-US" dirty="0" err="1"/>
              <a:t>to_numeric</a:t>
            </a:r>
            <a:r>
              <a:rPr lang="en-US"/>
              <a:t>() method on </a:t>
            </a:r>
            <a:r>
              <a:rPr lang="en-US" dirty="0"/>
              <a:t>each column.</a:t>
            </a:r>
          </a:p>
          <a:p>
            <a:r>
              <a:rPr lang="en-US" dirty="0"/>
              <a:t>I add comment lines around the fix, so that I can remember what I did later.</a:t>
            </a:r>
          </a:p>
          <a:p>
            <a:r>
              <a:rPr lang="en-US" dirty="0"/>
              <a:t>If I solve a problem and it seems like it will come up again, I add an entry about it in my Evernote page python/pandas.</a:t>
            </a:r>
          </a:p>
        </p:txBody>
      </p:sp>
    </p:spTree>
    <p:extLst>
      <p:ext uri="{BB962C8B-B14F-4D97-AF65-F5344CB8AC3E}">
        <p14:creationId xmlns:p14="http://schemas.microsoft.com/office/powerpoint/2010/main" val="213854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857</Words>
  <Application>Microsoft Macintosh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What are you doing?</vt:lpstr>
      <vt:lpstr>Intro</vt:lpstr>
      <vt:lpstr>1. Describe what computers you use</vt:lpstr>
      <vt:lpstr>2. What software do you use most for research? (everything except the programming languages – that is the next page)</vt:lpstr>
      <vt:lpstr>3. What programming language do you use when writing your own code?</vt:lpstr>
      <vt:lpstr>4. What do you wish you could do?</vt:lpstr>
      <vt:lpstr>5. Describe a coding problem you had recently, and how you tried to fix 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you doing?</dc:title>
  <dc:creator>Parker MacCready</dc:creator>
  <cp:lastModifiedBy>Parker MacCready</cp:lastModifiedBy>
  <cp:revision>16</cp:revision>
  <dcterms:created xsi:type="dcterms:W3CDTF">2020-03-21T18:31:22Z</dcterms:created>
  <dcterms:modified xsi:type="dcterms:W3CDTF">2020-09-10T23:19:18Z</dcterms:modified>
</cp:coreProperties>
</file>