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420" r:id="rId3"/>
    <p:sldId id="430" r:id="rId4"/>
    <p:sldId id="421" r:id="rId5"/>
    <p:sldId id="422" r:id="rId6"/>
    <p:sldId id="423" r:id="rId7"/>
    <p:sldId id="424" r:id="rId8"/>
    <p:sldId id="427" r:id="rId9"/>
    <p:sldId id="426" r:id="rId10"/>
    <p:sldId id="429" r:id="rId11"/>
    <p:sldId id="428" r:id="rId12"/>
    <p:sldId id="419"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114" d="100"/>
          <a:sy n="114" d="100"/>
        </p:scale>
        <p:origin x="1548" y="108"/>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Y4gIIUNv0a0" TargetMode="External"/><Relationship Id="rId2" Type="http://schemas.openxmlformats.org/officeDocument/2006/relationships/hyperlink" Target="https://youtu.be/Fi_lH-p_n4M" TargetMode="External"/><Relationship Id="rId1" Type="http://schemas.openxmlformats.org/officeDocument/2006/relationships/slideLayout" Target="../slideLayouts/slideLayout2.xml"/><Relationship Id="rId4" Type="http://schemas.openxmlformats.org/officeDocument/2006/relationships/hyperlink" Target="https://github.com/parkermay/final-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Wine Rating Predictions </a:t>
            </a:r>
            <a:br>
              <a:rPr lang="en-US" altLang="en-US" sz="3200" dirty="0"/>
            </a:br>
            <a:r>
              <a:rPr lang="en-US" altLang="en-US" sz="3200" dirty="0"/>
              <a:t>with Azure Machine Learning</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0325" y="2655699"/>
            <a:ext cx="6400800" cy="609600"/>
          </a:xfrm>
        </p:spPr>
        <p:txBody>
          <a:bodyPr/>
          <a:lstStyle/>
          <a:p>
            <a:pPr eaLnBrk="1" hangingPunct="1">
              <a:defRPr/>
            </a:pPr>
            <a:r>
              <a:rPr lang="en-US" sz="2400" dirty="0">
                <a:solidFill>
                  <a:schemeClr val="tx2">
                    <a:lumMod val="75000"/>
                  </a:schemeClr>
                </a:solidFill>
              </a:rPr>
              <a:t>Parker May</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Parker May</a:t>
            </a: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sz="1600" dirty="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20650"/>
            <a:ext cx="8229600" cy="1098549"/>
          </a:xfrm>
        </p:spPr>
        <p:txBody>
          <a:bodyPr>
            <a:normAutofit/>
          </a:bodyPr>
          <a:lstStyle/>
          <a:p>
            <a:r>
              <a:rPr lang="en-US" dirty="0"/>
              <a:t>Client Application</a:t>
            </a:r>
            <a:br>
              <a:rPr lang="en-US" dirty="0"/>
            </a:br>
            <a:r>
              <a:rPr lang="en-US" sz="1800" dirty="0"/>
              <a:t>After Performing an Estimation Run</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10</a:t>
            </a:fld>
            <a:endParaRPr lang="en-US" dirty="0"/>
          </a:p>
        </p:txBody>
      </p:sp>
      <p:pic>
        <p:nvPicPr>
          <p:cNvPr id="3074" name="Picture 2" descr="https://lh4.googleusercontent.com/VSc3Y50Oa_OIIu09HsLEW1-3mTAWNHSk71qkKl9VTB1DhEshTf9oEtHgv7spBhzCxmJBle9Yl_CoGLfDCCWYtdIapLzGc9Ytf99o4TggbtLmLF8D8coPGvXR2JyrIBdM9YmQNiTS">
            <a:extLst>
              <a:ext uri="{FF2B5EF4-FFF2-40B4-BE49-F238E27FC236}">
                <a16:creationId xmlns:a16="http://schemas.microsoft.com/office/drawing/2014/main" id="{DF157E61-58BA-403B-A545-BD6166E2C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1066800"/>
            <a:ext cx="5648325"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8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Lessons Learned</a:t>
            </a:r>
          </a:p>
        </p:txBody>
      </p:sp>
      <p:sp>
        <p:nvSpPr>
          <p:cNvPr id="7" name="Content Placeholder 6"/>
          <p:cNvSpPr>
            <a:spLocks noGrp="1"/>
          </p:cNvSpPr>
          <p:nvPr>
            <p:ph idx="1"/>
          </p:nvPr>
        </p:nvSpPr>
        <p:spPr/>
        <p:txBody>
          <a:bodyPr/>
          <a:lstStyle/>
          <a:p>
            <a:r>
              <a:rPr lang="en-US" dirty="0"/>
              <a:t>The biggest takeaway I had with this exercise is that it takes a lot more understanding and hard work to create useful machine learning models than I realized. I find the inner workings of these statistical algorithms very interesting and intend on spending more time digging in after this class is over.</a:t>
            </a:r>
          </a:p>
          <a:p>
            <a:endParaRPr lang="en-US" dirty="0"/>
          </a:p>
          <a:p>
            <a:r>
              <a:rPr lang="en-US" dirty="0"/>
              <a:t>I had originally planned to pull data to seed the options in the UI from the database. I'd like to learn how to expose REST endpoints that query the database.</a:t>
            </a:r>
          </a:p>
          <a:p>
            <a:endParaRPr lang="en-US" dirty="0"/>
          </a:p>
          <a:p>
            <a:r>
              <a:rPr lang="en-US" dirty="0"/>
              <a:t>I would like to have had time to do an anomaly detection version of this where you give all the information including the rating and it tells you if that's an unusual rating based on the other factors.</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11</a:t>
            </a:fld>
            <a:endParaRPr lang="en-US" dirty="0"/>
          </a:p>
        </p:txBody>
      </p:sp>
    </p:spTree>
    <p:extLst>
      <p:ext uri="{BB962C8B-B14F-4D97-AF65-F5344CB8AC3E}">
        <p14:creationId xmlns:p14="http://schemas.microsoft.com/office/powerpoint/2010/main" val="79130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 </a:t>
            </a:r>
            <a:r>
              <a:rPr lang="en-US" dirty="0">
                <a:hlinkClick r:id="rId2"/>
              </a:rPr>
              <a:t>https://youtu.be/Fi_lH-p_n4M</a:t>
            </a:r>
            <a:endParaRPr lang="en-US" dirty="0"/>
          </a:p>
          <a:p>
            <a:r>
              <a:rPr lang="en-US" dirty="0"/>
              <a:t>15 minutes (long): </a:t>
            </a:r>
            <a:r>
              <a:rPr lang="en-US" dirty="0">
                <a:hlinkClick r:id="rId3"/>
              </a:rPr>
              <a:t>https://youtu.be/Y4gIIUNv0a0</a:t>
            </a:r>
            <a:endParaRPr lang="en-US" dirty="0"/>
          </a:p>
          <a:p>
            <a:r>
              <a:rPr lang="en-US" dirty="0"/>
              <a:t>GitHub Repository with all artifacts: </a:t>
            </a:r>
            <a:r>
              <a:rPr lang="en-US" dirty="0">
                <a:hlinkClick r:id="rId4"/>
              </a:rPr>
              <a:t>https://github.com/parkermay/final-project</a:t>
            </a:r>
            <a:endParaRPr lang="en-US" dirty="0"/>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Problem Statement</a:t>
            </a:r>
          </a:p>
        </p:txBody>
      </p:sp>
      <p:sp>
        <p:nvSpPr>
          <p:cNvPr id="7" name="Content Placeholder 6"/>
          <p:cNvSpPr>
            <a:spLocks noGrp="1"/>
          </p:cNvSpPr>
          <p:nvPr>
            <p:ph idx="1"/>
          </p:nvPr>
        </p:nvSpPr>
        <p:spPr/>
        <p:txBody>
          <a:bodyPr/>
          <a:lstStyle/>
          <a:p>
            <a:r>
              <a:rPr lang="en-US" dirty="0"/>
              <a:t>There are few problems facing modern society as pressing as predicting the quality of a bottle of wine. With the rising popularity of wine, prices rise as well. Finding a good bottle at a good price seems more like luck than anything else. This project will combine the Azure Machine Learning service and wine rating data to create a model for predicting wine quality based on several factors. It will use an Azure SQL Database to store the data and Azure API Management Services to make a REST API available to a browser based client.</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What Can Machine Learning Do?</a:t>
            </a:r>
          </a:p>
        </p:txBody>
      </p:sp>
      <p:sp>
        <p:nvSpPr>
          <p:cNvPr id="7" name="Content Placeholder 6"/>
          <p:cNvSpPr>
            <a:spLocks noGrp="1"/>
          </p:cNvSpPr>
          <p:nvPr>
            <p:ph idx="1"/>
          </p:nvPr>
        </p:nvSpPr>
        <p:spPr/>
        <p:txBody>
          <a:bodyPr/>
          <a:lstStyle/>
          <a:p>
            <a:r>
              <a:rPr lang="en-US" dirty="0"/>
              <a:t>Classification Algorithms</a:t>
            </a:r>
          </a:p>
          <a:p>
            <a:pPr lvl="1"/>
            <a:r>
              <a:rPr lang="en-US" dirty="0"/>
              <a:t>Answers Is this A or B?</a:t>
            </a:r>
          </a:p>
          <a:p>
            <a:pPr lvl="1"/>
            <a:endParaRPr lang="en-US" dirty="0"/>
          </a:p>
          <a:p>
            <a:r>
              <a:rPr lang="en-US" dirty="0"/>
              <a:t>Anomaly Detection</a:t>
            </a:r>
          </a:p>
          <a:p>
            <a:pPr lvl="1"/>
            <a:r>
              <a:rPr lang="en-US" dirty="0"/>
              <a:t>Answers Is this weird?</a:t>
            </a:r>
          </a:p>
          <a:p>
            <a:pPr lvl="1"/>
            <a:endParaRPr lang="en-US" dirty="0"/>
          </a:p>
          <a:p>
            <a:r>
              <a:rPr lang="en-US" dirty="0"/>
              <a:t>Regression Algorithms</a:t>
            </a:r>
          </a:p>
          <a:p>
            <a:pPr lvl="1"/>
            <a:r>
              <a:rPr lang="en-US" dirty="0"/>
              <a:t>Answers How Much? or How Many?</a:t>
            </a:r>
          </a:p>
          <a:p>
            <a:pPr lvl="1"/>
            <a:endParaRPr lang="en-US" dirty="0"/>
          </a:p>
          <a:p>
            <a:r>
              <a:rPr lang="en-US" dirty="0"/>
              <a:t>Clustering Algorithms</a:t>
            </a:r>
          </a:p>
          <a:p>
            <a:pPr lvl="1"/>
            <a:r>
              <a:rPr lang="en-US" dirty="0"/>
              <a:t>Answers How is this organized?</a:t>
            </a:r>
          </a:p>
          <a:p>
            <a:pPr lvl="1"/>
            <a:endParaRPr lang="en-US" dirty="0"/>
          </a:p>
          <a:p>
            <a:r>
              <a:rPr lang="en-US" dirty="0"/>
              <a:t>Reinforcement Algorithms</a:t>
            </a:r>
          </a:p>
          <a:p>
            <a:pPr lvl="1"/>
            <a:r>
              <a:rPr lang="en-US" dirty="0"/>
              <a:t>Answers What should I do next?</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a:t>
            </a:fld>
            <a:endParaRPr lang="en-US" dirty="0"/>
          </a:p>
        </p:txBody>
      </p:sp>
    </p:spTree>
    <p:extLst>
      <p:ext uri="{BB962C8B-B14F-4D97-AF65-F5344CB8AC3E}">
        <p14:creationId xmlns:p14="http://schemas.microsoft.com/office/powerpoint/2010/main" val="189065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Set</a:t>
            </a:r>
          </a:p>
        </p:txBody>
      </p:sp>
      <p:sp>
        <p:nvSpPr>
          <p:cNvPr id="7" name="Content Placeholder 6"/>
          <p:cNvSpPr>
            <a:spLocks noGrp="1"/>
          </p:cNvSpPr>
          <p:nvPr>
            <p:ph idx="1"/>
          </p:nvPr>
        </p:nvSpPr>
        <p:spPr/>
        <p:txBody>
          <a:bodyPr/>
          <a:lstStyle/>
          <a:p>
            <a:r>
              <a:rPr lang="en-US" dirty="0"/>
              <a:t>This dataset was obtained from Kaggle at </a:t>
            </a:r>
            <a:r>
              <a:rPr lang="en-US" dirty="0">
                <a:hlinkClick r:id="rId2"/>
              </a:rPr>
              <a:t>https://www.kaggle.com/zynicide/wine-reviews</a:t>
            </a:r>
            <a:r>
              <a:rPr lang="en-US" dirty="0"/>
              <a:t> </a:t>
            </a:r>
          </a:p>
          <a:p>
            <a:r>
              <a:rPr lang="en-US" dirty="0"/>
              <a:t>The data was accumulated from wine reviews originally published in Wine Enthusiast magazine.</a:t>
            </a:r>
          </a:p>
          <a:p>
            <a:r>
              <a:rPr lang="en-US" dirty="0"/>
              <a:t>There are 10 data points for each review. In the end, I used:</a:t>
            </a:r>
          </a:p>
          <a:p>
            <a:pPr lvl="1"/>
            <a:r>
              <a:rPr lang="en-US" dirty="0"/>
              <a:t>Province</a:t>
            </a:r>
          </a:p>
          <a:p>
            <a:pPr lvl="1"/>
            <a:r>
              <a:rPr lang="en-US" dirty="0"/>
              <a:t>Variety</a:t>
            </a:r>
          </a:p>
          <a:p>
            <a:pPr lvl="1"/>
            <a:r>
              <a:rPr lang="en-US" dirty="0"/>
              <a:t>Price</a:t>
            </a:r>
          </a:p>
          <a:p>
            <a:r>
              <a:rPr lang="en-US" dirty="0"/>
              <a:t>To determine</a:t>
            </a:r>
          </a:p>
          <a:p>
            <a:pPr lvl="1"/>
            <a:r>
              <a:rPr lang="en-US" dirty="0"/>
              <a:t>Point rating (scale 1 – 100)</a:t>
            </a:r>
          </a:p>
          <a:p>
            <a:r>
              <a:rPr lang="en-US" dirty="0"/>
              <a:t>The dataset began with 150936 rows, 48.6 MB</a:t>
            </a:r>
          </a:p>
          <a:p>
            <a:r>
              <a:rPr lang="en-US" dirty="0"/>
              <a:t>I removed troublesome columns I wasn’t using and replaced diacritics to make loading and showing the data easier.</a:t>
            </a:r>
          </a:p>
          <a:p>
            <a:r>
              <a:rPr lang="en-US" dirty="0"/>
              <a:t>The final dataset contains 149145 rows, 13.2 MB</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spTree>
    <p:extLst>
      <p:ext uri="{BB962C8B-B14F-4D97-AF65-F5344CB8AC3E}">
        <p14:creationId xmlns:p14="http://schemas.microsoft.com/office/powerpoint/2010/main" val="358205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Technology and Software</a:t>
            </a:r>
          </a:p>
        </p:txBody>
      </p:sp>
      <p:sp>
        <p:nvSpPr>
          <p:cNvPr id="7" name="Content Placeholder 6"/>
          <p:cNvSpPr>
            <a:spLocks noGrp="1"/>
          </p:cNvSpPr>
          <p:nvPr>
            <p:ph idx="1"/>
          </p:nvPr>
        </p:nvSpPr>
        <p:spPr/>
        <p:txBody>
          <a:bodyPr/>
          <a:lstStyle/>
          <a:p>
            <a:r>
              <a:rPr lang="en-US" dirty="0"/>
              <a:t>Main Azure Service:</a:t>
            </a:r>
          </a:p>
          <a:p>
            <a:pPr lvl="1"/>
            <a:r>
              <a:rPr lang="en-US" dirty="0"/>
              <a:t>Azure Machine Learning Studio</a:t>
            </a:r>
          </a:p>
          <a:p>
            <a:r>
              <a:rPr lang="en-US" dirty="0"/>
              <a:t>Support Azure Services:</a:t>
            </a:r>
          </a:p>
          <a:p>
            <a:pPr lvl="1"/>
            <a:r>
              <a:rPr lang="en-US" dirty="0"/>
              <a:t>Azure SQL Database</a:t>
            </a:r>
          </a:p>
          <a:p>
            <a:pPr lvl="1"/>
            <a:r>
              <a:rPr lang="en-US" dirty="0"/>
              <a:t>Azure API Management Services</a:t>
            </a:r>
          </a:p>
          <a:p>
            <a:pPr lvl="1"/>
            <a:endParaRPr lang="en-US" dirty="0"/>
          </a:p>
          <a:p>
            <a:r>
              <a:rPr lang="en-US" dirty="0"/>
              <a:t>Utilities to upload data to SQL Database:</a:t>
            </a:r>
          </a:p>
          <a:p>
            <a:pPr lvl="1"/>
            <a:r>
              <a:rPr lang="en-US" dirty="0" err="1"/>
              <a:t>bcp</a:t>
            </a:r>
            <a:r>
              <a:rPr lang="en-US" dirty="0"/>
              <a:t>, </a:t>
            </a:r>
            <a:r>
              <a:rPr lang="en-US" dirty="0" err="1"/>
              <a:t>sqlcmd</a:t>
            </a:r>
            <a:r>
              <a:rPr lang="en-US" dirty="0"/>
              <a:t>, ODBC driver</a:t>
            </a:r>
          </a:p>
          <a:p>
            <a:pPr lvl="1"/>
            <a:endParaRPr lang="en-US" dirty="0"/>
          </a:p>
          <a:p>
            <a:r>
              <a:rPr lang="en-US" dirty="0"/>
              <a:t>Utilities to manipulate the data file:</a:t>
            </a:r>
          </a:p>
          <a:p>
            <a:pPr lvl="1"/>
            <a:r>
              <a:rPr lang="en-US" dirty="0"/>
              <a:t>Linux shell and utilities from Cygwin</a:t>
            </a:r>
          </a:p>
          <a:p>
            <a:pPr lvl="1"/>
            <a:endParaRPr lang="en-US" dirty="0"/>
          </a:p>
          <a:p>
            <a:r>
              <a:rPr lang="en-US" dirty="0"/>
              <a:t>Browser based client application:</a:t>
            </a:r>
          </a:p>
          <a:p>
            <a:pPr lvl="1"/>
            <a:r>
              <a:rPr lang="en-US" dirty="0" err="1"/>
              <a:t>nodejs</a:t>
            </a:r>
            <a:r>
              <a:rPr lang="en-US" dirty="0"/>
              <a:t> / </a:t>
            </a:r>
            <a:r>
              <a:rPr lang="en-US" dirty="0" err="1"/>
              <a:t>npm</a:t>
            </a:r>
            <a:endParaRPr lang="en-US" dirty="0"/>
          </a:p>
          <a:p>
            <a:pPr lvl="1"/>
            <a:r>
              <a:rPr lang="en-US" dirty="0"/>
              <a:t>Angular.io</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spTree>
    <p:extLst>
      <p:ext uri="{BB962C8B-B14F-4D97-AF65-F5344CB8AC3E}">
        <p14:creationId xmlns:p14="http://schemas.microsoft.com/office/powerpoint/2010/main" val="74085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Hardware Environment</a:t>
            </a:r>
          </a:p>
        </p:txBody>
      </p:sp>
      <p:sp>
        <p:nvSpPr>
          <p:cNvPr id="7" name="Content Placeholder 6"/>
          <p:cNvSpPr>
            <a:spLocks noGrp="1"/>
          </p:cNvSpPr>
          <p:nvPr>
            <p:ph idx="1"/>
          </p:nvPr>
        </p:nvSpPr>
        <p:spPr/>
        <p:txBody>
          <a:bodyPr/>
          <a:lstStyle/>
          <a:p>
            <a:r>
              <a:rPr lang="en-US" dirty="0"/>
              <a:t>Home computer: Lenovo laptop running Windows 10</a:t>
            </a:r>
          </a:p>
          <a:p>
            <a:r>
              <a:rPr lang="en-US" dirty="0"/>
              <a:t>Work computer: Dell laptop running Windows 7</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spTree>
    <p:extLst>
      <p:ext uri="{BB962C8B-B14F-4D97-AF65-F5344CB8AC3E}">
        <p14:creationId xmlns:p14="http://schemas.microsoft.com/office/powerpoint/2010/main" val="252995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Technical Hurdles</a:t>
            </a:r>
          </a:p>
        </p:txBody>
      </p:sp>
      <p:sp>
        <p:nvSpPr>
          <p:cNvPr id="7" name="Content Placeholder 6"/>
          <p:cNvSpPr>
            <a:spLocks noGrp="1"/>
          </p:cNvSpPr>
          <p:nvPr>
            <p:ph idx="1"/>
          </p:nvPr>
        </p:nvSpPr>
        <p:spPr/>
        <p:txBody>
          <a:bodyPr/>
          <a:lstStyle/>
          <a:p>
            <a:r>
              <a:rPr lang="en-US" dirty="0"/>
              <a:t>I discovered the hard way that while it is very easy to deploy web services from the Azure Machine Learning Studio, there is no way to set CORS settings for those services.</a:t>
            </a:r>
          </a:p>
          <a:p>
            <a:r>
              <a:rPr lang="en-US" dirty="0"/>
              <a:t>This means that while standalone programs can hit the REST endpoints, a browser based application like the one I created cannot.</a:t>
            </a:r>
          </a:p>
          <a:p>
            <a:r>
              <a:rPr lang="en-US" dirty="0"/>
              <a:t>This caused a little detour into the world of Azure API Management Services to create a frontend endpoint that would allow Cross-Origin Resource Sharing.</a:t>
            </a:r>
          </a:p>
          <a:p>
            <a:endParaRPr lang="en-US" dirty="0"/>
          </a:p>
          <a:p>
            <a:r>
              <a:rPr lang="en-US" dirty="0"/>
              <a:t>I was not able to expose REST endpoints directly on queries in my SQL Database as I had originally intended. From what I read, this is possible, but I could not get this to work.</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7</a:t>
            </a:fld>
            <a:endParaRPr lang="en-US" dirty="0"/>
          </a:p>
        </p:txBody>
      </p:sp>
    </p:spTree>
    <p:extLst>
      <p:ext uri="{BB962C8B-B14F-4D97-AF65-F5344CB8AC3E}">
        <p14:creationId xmlns:p14="http://schemas.microsoft.com/office/powerpoint/2010/main" val="263739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Code Overview</a:t>
            </a:r>
          </a:p>
        </p:txBody>
      </p:sp>
      <p:sp>
        <p:nvSpPr>
          <p:cNvPr id="7" name="Content Placeholder 6"/>
          <p:cNvSpPr>
            <a:spLocks noGrp="1"/>
          </p:cNvSpPr>
          <p:nvPr>
            <p:ph idx="1"/>
          </p:nvPr>
        </p:nvSpPr>
        <p:spPr/>
        <p:txBody>
          <a:bodyPr/>
          <a:lstStyle/>
          <a:p>
            <a:r>
              <a:rPr lang="en-US" dirty="0"/>
              <a:t>The code for this project is my client application which calls the REST endpoints exposed through Azure API Management Services to Azure Machine Learning Studio web services.</a:t>
            </a:r>
          </a:p>
          <a:p>
            <a:endParaRPr lang="en-US" dirty="0"/>
          </a:p>
          <a:p>
            <a:r>
              <a:rPr lang="en-US" dirty="0"/>
              <a:t>The client application was built using the Angular.io JavaScript framework.</a:t>
            </a:r>
          </a:p>
          <a:p>
            <a:endParaRPr lang="en-US" dirty="0"/>
          </a:p>
          <a:p>
            <a:r>
              <a:rPr lang="en-US" dirty="0"/>
              <a:t>I implemented a main application component to drive the UI and the user interaction with application.</a:t>
            </a:r>
          </a:p>
          <a:p>
            <a:r>
              <a:rPr lang="en-US" dirty="0"/>
              <a:t>I implemented an estimation service that takes a province, variety and price entered by the user and calls the REST endpoint to obtain an estimated rating from the ML model.</a:t>
            </a:r>
          </a:p>
          <a:p>
            <a:r>
              <a:rPr lang="en-US" dirty="0"/>
              <a:t>I implemented an estimation model used to </a:t>
            </a:r>
            <a:r>
              <a:rPr lang="en-US" dirty="0" err="1"/>
              <a:t>deserialize</a:t>
            </a:r>
            <a:r>
              <a:rPr lang="en-US" dirty="0"/>
              <a:t> the results returned from the REST call and display the estimate on the screen.</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8</a:t>
            </a:fld>
            <a:endParaRPr lang="en-US" dirty="0"/>
          </a:p>
        </p:txBody>
      </p:sp>
    </p:spTree>
    <p:extLst>
      <p:ext uri="{BB962C8B-B14F-4D97-AF65-F5344CB8AC3E}">
        <p14:creationId xmlns:p14="http://schemas.microsoft.com/office/powerpoint/2010/main" val="131105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20650"/>
            <a:ext cx="8229600" cy="1098549"/>
          </a:xfrm>
        </p:spPr>
        <p:txBody>
          <a:bodyPr>
            <a:normAutofit/>
          </a:bodyPr>
          <a:lstStyle/>
          <a:p>
            <a:r>
              <a:rPr lang="en-US" dirty="0"/>
              <a:t>Client Application</a:t>
            </a:r>
            <a:br>
              <a:rPr lang="en-US" dirty="0"/>
            </a:br>
            <a:r>
              <a:rPr lang="en-US" sz="1800" dirty="0"/>
              <a:t>When First Loaded</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9</a:t>
            </a:fld>
            <a:endParaRPr lang="en-US" dirty="0"/>
          </a:p>
        </p:txBody>
      </p:sp>
      <p:pic>
        <p:nvPicPr>
          <p:cNvPr id="2050" name="Picture 2" descr="https://lh4.googleusercontent.com/WR99_UX1gkyPqB2FcpQQqcsR7OYy2JeAXHFebvwnjCny-Ekt2ShjniZU_1vPOEABpLraV4Pprc_i1TMCVVIk1F5ipyN6mrg63JvuHWiJskefvS9WgcqYbx5F4KSscQBweMeQBbyz">
            <a:extLst>
              <a:ext uri="{FF2B5EF4-FFF2-40B4-BE49-F238E27FC236}">
                <a16:creationId xmlns:a16="http://schemas.microsoft.com/office/drawing/2014/main" id="{C286E052-80DA-4933-A5DD-8BECF1F31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1066800"/>
            <a:ext cx="5648325"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164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0D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0D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0D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9726</TotalTime>
  <Words>810</Words>
  <Application>Microsoft Office PowerPoint</Application>
  <PresentationFormat>On-screen Show (4:3)</PresentationFormat>
  <Paragraphs>103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 Final Project  Wine Rating Predictions  with Azure Machine Learning  </vt:lpstr>
      <vt:lpstr>Problem Statement</vt:lpstr>
      <vt:lpstr>What Can Machine Learning Do?</vt:lpstr>
      <vt:lpstr>Data Set</vt:lpstr>
      <vt:lpstr>Technology and Software</vt:lpstr>
      <vt:lpstr>Hardware Environment</vt:lpstr>
      <vt:lpstr>Technical Hurdles</vt:lpstr>
      <vt:lpstr>Code Overview</vt:lpstr>
      <vt:lpstr>Client Application When First Loaded</vt:lpstr>
      <vt:lpstr>Client Application After Performing an Estimation Run</vt:lpstr>
      <vt:lpstr>Lessons Learned</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May, Parker</cp:lastModifiedBy>
  <cp:revision>891</cp:revision>
  <cp:lastPrinted>2012-11-30T20:59:45Z</cp:lastPrinted>
  <dcterms:created xsi:type="dcterms:W3CDTF">2006-08-16T00:00:00Z</dcterms:created>
  <dcterms:modified xsi:type="dcterms:W3CDTF">2018-02-10T20:49:23Z</dcterms:modified>
</cp:coreProperties>
</file>