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0" r:id="rId21"/>
    <p:sldId id="257" r:id="rId22"/>
    <p:sldId id="258" r:id="rId23"/>
    <p:sldId id="259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884475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3604588467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1/AppData/Roaming/PolarisOffice/ETemp/16360_11527480/fImage688447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2021-07-19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1/AppData/Roaming/PolarisOffice/ETemp/16360_11527480/fImage236045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615940" y="987425"/>
            <a:ext cx="573976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615305" y="987425"/>
            <a:ext cx="5740400" cy="487426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2635" cy="36830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373737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92355386334.png"></Relationship><Relationship Id="rId3" Type="http://schemas.openxmlformats.org/officeDocument/2006/relationships/image" Target="../media/fImage19234635406500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995259169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0157530572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2225431478.jpeg"></Relationship><Relationship Id="rId3" Type="http://schemas.openxmlformats.org/officeDocument/2006/relationships/image" Target="../media/fImage1015915449358.jpeg"></Relationship><Relationship Id="rId4" Type="http://schemas.openxmlformats.org/officeDocument/2006/relationships/image" Target="../media/fImage936225456962.jpeg"></Relationship><Relationship Id="rId5" Type="http://schemas.openxmlformats.org/officeDocument/2006/relationships/image" Target="../media/fImage423395474464.jpeg"></Relationship><Relationship Id="rId6" Type="http://schemas.openxmlformats.org/officeDocument/2006/relationships/image" Target="../media/fImage302225505705.jpeg"></Relationship><Relationship Id="rId7" Type="http://schemas.openxmlformats.org/officeDocument/2006/relationships/image" Target="../media/fImage1015915518145.jpeg"></Relationship><Relationship Id="rId8" Type="http://schemas.openxmlformats.org/officeDocument/2006/relationships/image" Target="../media/fImage423395523281.jpeg"></Relationship><Relationship Id="rId9" Type="http://schemas.openxmlformats.org/officeDocument/2006/relationships/image" Target="../media/fImage936225536827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35918141.png"></Relationship><Relationship Id="rId2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스마트 콘텐츠 설계 및 분석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2021-07-19 박근록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사용자 조사(트렌드 분석)</a:t>
            </a:r>
            <a:endParaRPr lang="ko-KR" altLang="en-US"/>
          </a:p>
        </p:txBody>
      </p:sp>
      <p:pic>
        <p:nvPicPr>
          <p:cNvPr id="3" name="Content Placeholder 2" descr="C:/Users/1/AppData/Roaming/PolarisOffice/ETemp/16360_11527480/fImage69235538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5470" y="1356995"/>
            <a:ext cx="2940050" cy="4640580"/>
          </a:xfrm>
          <a:prstGeom prst="rect"/>
          <a:noFill/>
        </p:spPr>
      </p:pic>
      <p:sp>
        <p:nvSpPr>
          <p:cNvPr id="4" name="텍스트 상자 2"/>
          <p:cNvSpPr txBox="1">
            <a:spLocks/>
          </p:cNvSpPr>
          <p:nvPr/>
        </p:nvSpPr>
        <p:spPr>
          <a:xfrm rot="0">
            <a:off x="6268085" y="1419225"/>
            <a:ext cx="543941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관</a:t>
            </a:r>
            <a:r>
              <a:rPr lang="ko-KR" sz="1800">
                <a:latin typeface="맑은 고딕" charset="0"/>
                <a:ea typeface="맑은 고딕" charset="0"/>
              </a:rPr>
              <a:t>련 주제 인기 best 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1.배달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2.배달의 민족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3.음식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4.광장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5.웹사이트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관련 검색어 인기 best 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1.배달의 민족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2.배달 민족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3.배달의 민족 사장님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4.배달의 민족 사장님 광장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5.배달 음식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결론:배달 관련해서 가장 인기있고 유명한 앱은 배달의 민족이 차지하고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3" descr="C:/Users/1/AppData/Roaming/PolarisOffice/ETemp/16360_11527480/fImage1923463540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72510" y="1451610"/>
            <a:ext cx="2520315" cy="4490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사용자 조사</a:t>
            </a:r>
            <a:endParaRPr lang="ko-KR" altLang="en-US"/>
          </a:p>
        </p:txBody>
      </p:sp>
      <p:pic>
        <p:nvPicPr>
          <p:cNvPr id="3" name="Content Placeholder 2" descr="C:/Users/1/AppData/Roaming/PolarisOffice/ETemp/16360_11527480/fImage276995259169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3280" y="1437005"/>
            <a:ext cx="1765935" cy="4692015"/>
          </a:xfrm>
          <a:prstGeom prst="rect"/>
          <a:noFill/>
        </p:spPr>
      </p:pic>
      <p:sp>
        <p:nvSpPr>
          <p:cNvPr id="4" name="텍스트 상자 1"/>
          <p:cNvSpPr txBox="1">
            <a:spLocks/>
          </p:cNvSpPr>
          <p:nvPr/>
        </p:nvSpPr>
        <p:spPr>
          <a:xfrm rot="0">
            <a:off x="3046095" y="1195705"/>
            <a:ext cx="819912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20</a:t>
            </a:r>
            <a:r>
              <a:rPr lang="ko-KR" sz="1800">
                <a:latin typeface="맑은 고딕" charset="0"/>
                <a:ea typeface="맑은 고딕" charset="0"/>
              </a:rPr>
              <a:t>대 배달앱 사용자 조사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주 1~2회 주문이 다수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배달의 민족,요기요 사용자가 많음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#해당 배달 앱(배민,요기요)을 사용하는 이유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1.사용하기 편해서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2.단순 깔려 있기 때문에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3.카드가 설정 돼 있어서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4.보기 편해서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#배달 어플에게 바라는 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1.빠른 배달과 배달 수수료 감소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2.배달요금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3.할인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4.배달비 감소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결론:사용자들은 배달비에 대한 불만이 가장 많으며 주 1~2회 사용하며 배달 앱의 편의성을 따진다.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사용자 분석(페르소나)</a:t>
            </a:r>
            <a:endParaRPr lang="ko-KR" altLang="en-US"/>
          </a:p>
        </p:txBody>
      </p:sp>
      <p:pic>
        <p:nvPicPr>
          <p:cNvPr id="3" name="Content Placeholder 2" descr="C:/Users/1/AppData/Roaming/PolarisOffice/ETemp/16360_11527480/fImage50157530572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1375" y="1197610"/>
            <a:ext cx="3051175" cy="4692015"/>
          </a:xfrm>
          <a:prstGeom prst="rect"/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 rot="0">
            <a:off x="4211320" y="1196340"/>
            <a:ext cx="633222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성</a:t>
            </a:r>
            <a:r>
              <a:rPr lang="ko-KR" sz="1800">
                <a:latin typeface="맑은 고딕" charset="0"/>
                <a:ea typeface="맑은 고딕" charset="0"/>
              </a:rPr>
              <a:t>명:최배달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성별:남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나이:20대 중반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지역:수도권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학력:대학생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내용:매일 8시간씩 공부를 하고 머리를 많이 써서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배가 자주 고픕니다. 공부 도중 카페인이 필요해 아메리카노를 자주 마시며 자취를 하다보니 밥을 해서 먹기 힘들어서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배달 어플을 자주 사용하다 보니 배달 할인을 자주 하거나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사용이 편하고 수수료가 싼 어플을 자주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비주얼 무드보드 1</a:t>
            </a:r>
            <a:endParaRPr lang="ko-KR" altLang="en-US"/>
          </a:p>
        </p:txBody>
      </p:sp>
      <p:sp>
        <p:nvSpPr>
          <p:cNvPr id="3" name="텍스트 상자 5"/>
          <p:cNvSpPr txBox="1">
            <a:spLocks/>
          </p:cNvSpPr>
          <p:nvPr/>
        </p:nvSpPr>
        <p:spPr>
          <a:xfrm rot="0">
            <a:off x="1228090" y="1196340"/>
            <a:ext cx="38284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배달의민족 주아" charset="0"/>
                <a:ea typeface="배달의민족 주아" charset="0"/>
              </a:rPr>
              <a:t>                        </a:t>
            </a:r>
            <a:r>
              <a:rPr lang="ko-KR" sz="2800">
                <a:latin typeface="배달의민족 주아" charset="0"/>
                <a:ea typeface="배달의민족 주아" charset="0"/>
              </a:rPr>
              <a:t>images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6" descr="C:/Users/1/AppData/Roaming/PolarisOffice/ETemp/16360_11527480/fImage30222543147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" y="2070100"/>
            <a:ext cx="2359660" cy="1582420"/>
          </a:xfrm>
          <a:prstGeom prst="rect"/>
          <a:noFill/>
        </p:spPr>
      </p:pic>
      <p:pic>
        <p:nvPicPr>
          <p:cNvPr id="5" name="그림 7" descr="C:/Users/1/AppData/Roaming/PolarisOffice/ETemp/16360_11527480/fImage1015915449358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1520" y="2379345"/>
            <a:ext cx="3731260" cy="2103120"/>
          </a:xfrm>
          <a:prstGeom prst="rect"/>
          <a:noFill/>
        </p:spPr>
      </p:pic>
      <p:pic>
        <p:nvPicPr>
          <p:cNvPr id="6" name="그림 8" descr="C:/Users/1/AppData/Roaming/PolarisOffice/ETemp/16360_11527480/fImage936225456962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425" y="4226560"/>
            <a:ext cx="2694940" cy="2028825"/>
          </a:xfrm>
          <a:prstGeom prst="rect"/>
          <a:noFill/>
        </p:spPr>
      </p:pic>
      <p:pic>
        <p:nvPicPr>
          <p:cNvPr id="7" name="그림 10" descr="C:/Users/1/AppData/Roaming/PolarisOffice/ETemp/16360_11527480/fImage423395474464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93135" y="5007610"/>
            <a:ext cx="1993900" cy="1247775"/>
          </a:xfrm>
          <a:prstGeom prst="rect"/>
          <a:noFill/>
        </p:spPr>
      </p:pic>
      <p:sp>
        <p:nvSpPr>
          <p:cNvPr id="8" name="도형 11"/>
          <p:cNvSpPr>
            <a:spLocks/>
          </p:cNvSpPr>
          <p:nvPr/>
        </p:nvSpPr>
        <p:spPr>
          <a:xfrm rot="0">
            <a:off x="111760" y="1722755"/>
            <a:ext cx="6986270" cy="50565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3" descr="C:/Users/1/AppData/Roaming/PolarisOffice/ETemp/16360_11527480/fImage302225505705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425" y="1910715"/>
            <a:ext cx="2312035" cy="1550670"/>
          </a:xfrm>
          <a:prstGeom prst="rect"/>
          <a:noFill/>
        </p:spPr>
      </p:pic>
      <p:pic>
        <p:nvPicPr>
          <p:cNvPr id="10" name="그림 14" descr="C:/Users/1/AppData/Roaming/PolarisOffice/ETemp/16360_11527480/fImage1015915518145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9135" y="2108200"/>
            <a:ext cx="3635375" cy="2055495"/>
          </a:xfrm>
          <a:prstGeom prst="rect"/>
          <a:noFill/>
        </p:spPr>
      </p:pic>
      <p:pic>
        <p:nvPicPr>
          <p:cNvPr id="11" name="그림 15" descr="C:/Users/1/AppData/Roaming/PolarisOffice/ETemp/16360_11527480/fImage423395523281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" y="4258310"/>
            <a:ext cx="1880870" cy="1614805"/>
          </a:xfrm>
          <a:prstGeom prst="rect"/>
          <a:noFill/>
        </p:spPr>
      </p:pic>
      <p:pic>
        <p:nvPicPr>
          <p:cNvPr id="12" name="그림 16" descr="C:/Users/1/AppData/Roaming/PolarisOffice/ETemp/16360_11527480/fImage936225536827.jpe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94405" y="4672965"/>
            <a:ext cx="2344420" cy="1487170"/>
          </a:xfrm>
          <a:prstGeom prst="rect"/>
          <a:noFill/>
        </p:spPr>
      </p:pic>
      <p:sp>
        <p:nvSpPr>
          <p:cNvPr id="13" name="텍스트 상자 17"/>
          <p:cNvSpPr txBox="1">
            <a:spLocks/>
          </p:cNvSpPr>
          <p:nvPr/>
        </p:nvSpPr>
        <p:spPr>
          <a:xfrm rot="0">
            <a:off x="8389620" y="1196340"/>
            <a:ext cx="3062605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>
                <a:latin typeface="배달의민족 주아" charset="0"/>
                <a:ea typeface="배달의민족 주아" charset="0"/>
              </a:rPr>
              <a:t>           </a:t>
            </a:r>
            <a:r>
              <a:rPr sz="3200">
                <a:latin typeface="배달의민족 주아" charset="0"/>
                <a:ea typeface="배달의민족 주아" charset="0"/>
              </a:rPr>
              <a:t>color</a:t>
            </a:r>
            <a:endParaRPr lang="ko-KR" altLang="en-US" sz="32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텍스트 상자 18"/>
          <p:cNvSpPr txBox="1">
            <a:spLocks/>
          </p:cNvSpPr>
          <p:nvPr/>
        </p:nvSpPr>
        <p:spPr>
          <a:xfrm rot="0">
            <a:off x="8197850" y="2073275"/>
            <a:ext cx="3397885" cy="4398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800">
                <a:latin typeface="배달의민족 주아" charset="0"/>
                <a:ea typeface="배달의민족 주아" charset="0"/>
              </a:rPr>
              <a:t>#377</a:t>
            </a:r>
            <a:r>
              <a:rPr lang="ko-KR" sz="2800">
                <a:latin typeface="배달의민족 주아" charset="0"/>
                <a:ea typeface="배달의민족 주아" charset="0"/>
              </a:rPr>
              <a:t>BA6</a:t>
            </a:r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r>
              <a:rPr lang="ko-KR" sz="2800">
                <a:latin typeface="배달의민족 주아" charset="0"/>
                <a:ea typeface="배달의민족 주아" charset="0"/>
              </a:rPr>
              <a:t>#49668C</a:t>
            </a:r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r>
              <a:rPr lang="ko-KR" sz="2800">
                <a:latin typeface="배달의민족 주아" charset="0"/>
                <a:ea typeface="배달의민족 주아" charset="0"/>
              </a:rPr>
              <a:t>#354658</a:t>
            </a:r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r>
              <a:rPr lang="ko-KR" sz="2800">
                <a:latin typeface="배달의민족 주아" charset="0"/>
                <a:ea typeface="배달의민족 주아" charset="0"/>
              </a:rPr>
              <a:t>#024059</a:t>
            </a:r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r>
              <a:rPr lang="ko-KR" sz="2800">
                <a:latin typeface="배달의민족 주아" charset="0"/>
                <a:ea typeface="배달의민족 주아" charset="0"/>
              </a:rPr>
              <a:t>#B6E7F2</a:t>
            </a:r>
            <a:endParaRPr lang="ko-KR" altLang="en-US" sz="2800">
              <a:latin typeface="배달의민족 주아" charset="0"/>
              <a:ea typeface="배달의민족 주아" charset="0"/>
            </a:endParaRPr>
          </a:p>
          <a:p>
            <a:pPr marL="0" indent="0" algn="l" hangingPunct="1"/>
            <a:endParaRPr lang="ko-KR" altLang="en-US" sz="2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19"/>
          <p:cNvSpPr>
            <a:spLocks/>
          </p:cNvSpPr>
          <p:nvPr/>
        </p:nvSpPr>
        <p:spPr>
          <a:xfrm rot="0">
            <a:off x="10176510" y="2073275"/>
            <a:ext cx="749935" cy="686435"/>
          </a:xfrm>
          <a:prstGeom prst="ellipse"/>
          <a:solidFill>
            <a:srgbClr val="377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0"/>
          <p:cNvSpPr>
            <a:spLocks/>
          </p:cNvSpPr>
          <p:nvPr/>
        </p:nvSpPr>
        <p:spPr>
          <a:xfrm rot="0">
            <a:off x="10175240" y="2950845"/>
            <a:ext cx="750570" cy="702310"/>
          </a:xfrm>
          <a:prstGeom prst="ellipse"/>
          <a:solidFill>
            <a:srgbClr val="4966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1"/>
          <p:cNvSpPr>
            <a:spLocks/>
          </p:cNvSpPr>
          <p:nvPr/>
        </p:nvSpPr>
        <p:spPr>
          <a:xfrm rot="0">
            <a:off x="10199370" y="3787775"/>
            <a:ext cx="750570" cy="702310"/>
          </a:xfrm>
          <a:prstGeom prst="ellipse"/>
          <a:solidFill>
            <a:srgbClr val="354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2"/>
          <p:cNvSpPr>
            <a:spLocks/>
          </p:cNvSpPr>
          <p:nvPr/>
        </p:nvSpPr>
        <p:spPr>
          <a:xfrm rot="0">
            <a:off x="10215245" y="4649470"/>
            <a:ext cx="750570" cy="702310"/>
          </a:xfrm>
          <a:prstGeom prst="ellipse"/>
          <a:solidFill>
            <a:srgbClr val="024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3"/>
          <p:cNvSpPr>
            <a:spLocks/>
          </p:cNvSpPr>
          <p:nvPr/>
        </p:nvSpPr>
        <p:spPr>
          <a:xfrm rot="0">
            <a:off x="10199370" y="5526405"/>
            <a:ext cx="750570" cy="702310"/>
          </a:xfrm>
          <a:prstGeom prst="ellipse"/>
          <a:solidFill>
            <a:srgbClr val="B6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비주얼 무드보드 2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>
            <a:off x="838200" y="1484630"/>
            <a:ext cx="5182870" cy="46939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FontTx/>
              <a:buNone/>
            </a:pPr>
            <a:r>
              <a:rPr lang="ko-KR" altLang="en-US"/>
              <a:t>                               </a:t>
            </a:r>
            <a:r>
              <a:rPr lang="ko-KR" altLang="en-US">
                <a:latin typeface="배달의민족 주아" charset="0"/>
                <a:ea typeface="배달의민족 주아" charset="0"/>
              </a:rPr>
              <a:t>Fonts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문체부 제목 돋음체" charset="0"/>
                <a:ea typeface="문체부 제목 돋음체" charset="0"/>
              </a:rPr>
              <a:t>        </a:t>
            </a:r>
            <a:r>
              <a:rPr lang="ko-KR" altLang="en-US">
                <a:latin typeface="문체부 제목 돋음체" charset="0"/>
                <a:ea typeface="문체부 제목 돋음체" charset="0"/>
              </a:rPr>
              <a:t>배달</a:t>
            </a:r>
            <a:endParaRPr lang="ko-KR" altLang="en-US">
              <a:latin typeface="문체부 제목 돋음체" charset="0"/>
              <a:ea typeface="문체부 제목 돋음체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Rix모던고딕 B" charset="0"/>
                <a:ea typeface="Rix모던고딕 B" charset="0"/>
              </a:rPr>
              <a:t>     </a:t>
            </a:r>
            <a:r>
              <a:rPr lang="ko-KR" altLang="en-US">
                <a:latin typeface="Rix모던고딕 B" charset="0"/>
                <a:ea typeface="Rix모던고딕 B" charset="0"/>
              </a:rPr>
              <a:t>여름</a:t>
            </a:r>
            <a:r>
              <a:rPr lang="ko-KR" altLang="en-US">
                <a:latin typeface="Rix모던고딕 B" charset="0"/>
                <a:ea typeface="Rix모던고딕 B" charset="0"/>
              </a:rPr>
              <a:t> </a:t>
            </a:r>
            <a:r>
              <a:rPr lang="ko-KR" altLang="en-US"/>
              <a:t>                       </a:t>
            </a:r>
            <a:r>
              <a:rPr lang="ko-KR" altLang="en-US">
                <a:latin typeface="휴먼둥근헤드라인" charset="0"/>
                <a:ea typeface="휴먼둥근헤드라인" charset="0"/>
              </a:rPr>
              <a:t>배달</a:t>
            </a:r>
            <a:r>
              <a:rPr lang="ko-KR" altLang="en-US">
                <a:latin typeface="휴먼둥근헤드라인" charset="0"/>
                <a:ea typeface="휴먼둥근헤드라인" charset="0"/>
              </a:rPr>
              <a:t>의 </a:t>
            </a:r>
            <a:r>
              <a:rPr lang="ko-KR" altLang="en-US">
                <a:latin typeface="휴먼둥근헤드라인" charset="0"/>
                <a:ea typeface="휴먼둥근헤드라인" charset="0"/>
              </a:rPr>
              <a:t>민족</a:t>
            </a:r>
            <a:endParaRPr lang="ko-KR" altLang="en-US">
              <a:latin typeface="휴먼둥근헤드라인" charset="0"/>
              <a:ea typeface="휴먼둥근헤드라인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배달의민족 한나는 열한살" charset="0"/>
              <a:ea typeface="배달의민족 한나는 열한살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>               Delivery</a:t>
            </a:r>
            <a:r>
              <a:rPr lang="ko-KR" altLang="en-US"/>
              <a:t>               </a:t>
            </a:r>
            <a:r>
              <a:rPr lang="ko-KR" altLang="en-US">
                <a:latin typeface="제주고딕" charset="0"/>
                <a:ea typeface="제주고딕" charset="0"/>
              </a:rPr>
              <a:t>요기요</a:t>
            </a:r>
            <a:endParaRPr lang="ko-KR" altLang="en-US">
              <a:latin typeface="제주고딕" charset="0"/>
              <a:ea typeface="제주고딕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쿠팡이츠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</a:t>
            </a:r>
            <a:r>
              <a:rPr lang="ko-KR" altLang="en-US">
                <a:latin typeface="배달의민족 주아" charset="0"/>
                <a:ea typeface="배달의민족 주아" charset="0"/>
              </a:rPr>
              <a:t> Logo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5" name="그림 2" descr="C:/Users/1/AppData/Roaming/PolarisOffice/ETemp/21244_12839480/fImage359181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6915" y="2235835"/>
            <a:ext cx="2086610" cy="3181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 근록</dc:creator>
  <cp:lastModifiedBy>박 근록</cp:lastModifiedBy>
  <dc:title>PowerPoint 프레젠테이션</dc:title>
  <cp:version>9.103.88.44548</cp:version>
</cp:coreProperties>
</file>