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3" r:id="rId3"/>
    <p:sldId id="265" r:id="rId4"/>
    <p:sldId id="266" r:id="rId5"/>
    <p:sldId id="267" r:id="rId6"/>
    <p:sldId id="268" r:id="rId7"/>
    <p:sldId id="269" r:id="rId8"/>
    <p:sldId id="264" r:id="rId9"/>
    <p:sldId id="262" r:id="rId10"/>
    <p:sldId id="271" r:id="rId11"/>
    <p:sldId id="272" r:id="rId12"/>
  </p:sldIdLst>
  <p:sldSz cx="12192000" cy="6858000"/>
  <p:notesSz cx="6858000" cy="9144000"/>
  <p:embeddedFontLst>
    <p:embeddedFont>
      <p:font typeface="HY동녘M" pitchFamily="18" charset="-127"/>
      <p:regular r:id="rId13"/>
    </p:embeddedFont>
    <p:embeddedFont>
      <p:font typeface="HY동녘B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>
        <p:scale>
          <a:sx n="75" d="100"/>
          <a:sy n="75" d="100"/>
        </p:scale>
        <p:origin x="-93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252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252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45113" y="2538581"/>
            <a:ext cx="8313964" cy="966619"/>
          </a:xfrm>
        </p:spPr>
        <p:txBody>
          <a:bodyPr/>
          <a:lstStyle/>
          <a:p>
            <a:r>
              <a:rPr lang="en-US" altLang="ko-KR" sz="9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PROFILING</a:t>
            </a:r>
            <a:endParaRPr lang="ko-KR" altLang="en-US" sz="96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 </a:t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23542" y="388896"/>
            <a:ext cx="7912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10</a:t>
            </a: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다양한 분석</a:t>
            </a: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통계</a:t>
            </a: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(Reporting)</a:t>
            </a:r>
            <a:endParaRPr lang="ko-KR" altLang="en-US" sz="48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146" name="Picture 2" descr="C:\Users\goe eun park\Desktop\urop\perf_code\리포트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" y="1885675"/>
            <a:ext cx="6077655" cy="4756425"/>
          </a:xfrm>
          <a:prstGeom prst="rect">
            <a:avLst/>
          </a:prstGeom>
          <a:noFill/>
        </p:spPr>
      </p:pic>
      <p:pic>
        <p:nvPicPr>
          <p:cNvPr id="6147" name="Picture 3" descr="C:\Users\goe eun park\Desktop\urop\perf_code\코드별 분석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7482" y="1983294"/>
            <a:ext cx="5854518" cy="4595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23542" y="388896"/>
            <a:ext cx="7912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11</a:t>
            </a: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. Benchmarking</a:t>
            </a:r>
            <a:endParaRPr lang="ko-KR" altLang="en-US" sz="48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170" name="Picture 2" descr="C:\Users\goe eun park\Desktop\urop\perf_code\퍼프 벤치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829" y="2184400"/>
            <a:ext cx="9466621" cy="300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907080" y="370920"/>
            <a:ext cx="668653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1. </a:t>
            </a:r>
            <a:r>
              <a:rPr lang="en-US" altLang="ko-KR" sz="6600" b="1" dirty="0" err="1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perf</a:t>
            </a:r>
            <a:r>
              <a:rPr lang="en-US" altLang="ko-KR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66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5000" y="19120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Linux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명령어 중에 하나이며 성능측정도구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(profiler tool)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2483535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리눅스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내의 특정 프로그램이나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시스템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전체를 분석할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수 있음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3100" y="3671838"/>
            <a:ext cx="7099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HY동녘B" pitchFamily="18" charset="-127"/>
                <a:ea typeface="HY동녘B" pitchFamily="18" charset="-127"/>
              </a:rPr>
              <a:t>perf</a:t>
            </a:r>
            <a:r>
              <a:rPr lang="en-US" altLang="ko-KR" b="1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로 알 수 </a:t>
            </a:r>
            <a:r>
              <a:rPr lang="ko-KR" altLang="en-US" b="1" dirty="0" err="1" smtClean="0">
                <a:latin typeface="HY동녘B" pitchFamily="18" charset="-127"/>
                <a:ea typeface="HY동녘B" pitchFamily="18" charset="-127"/>
              </a:rPr>
              <a:t>있는것들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b="1" dirty="0" smtClean="0">
                <a:latin typeface="HY동녘B" pitchFamily="18" charset="-127"/>
                <a:ea typeface="HY동녘B" pitchFamily="18" charset="-127"/>
              </a:rPr>
              <a:t>?</a:t>
            </a:r>
          </a:p>
          <a:p>
            <a:endParaRPr lang="en-US" altLang="ko-KR" b="1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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-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어느 함수가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CPU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를 많이 잡아 먹는지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?</a:t>
            </a: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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-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어느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코드부분이 메모리 할당을 얼마나 하는지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?</a:t>
            </a: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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-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특정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커널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함수가 불려지는지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?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혹은 얼마나 호출되는지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?</a:t>
            </a: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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-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Cache misses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가 어느 코드부분 때문에 발생하는지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?</a:t>
            </a: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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-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대상 프로그램이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시스템콜을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어떤것을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얼마나 호출했는지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8280" y="370920"/>
            <a:ext cx="668653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b="1" dirty="0" smtClean="0">
                <a:latin typeface="HY동녘B" pitchFamily="18" charset="-127"/>
                <a:ea typeface="HY동녘B" pitchFamily="18" charset="-127"/>
              </a:rPr>
              <a:t>2. </a:t>
            </a:r>
            <a:r>
              <a:rPr lang="en-US" altLang="ko-KR" sz="6600" b="1" dirty="0" smtClean="0">
                <a:latin typeface="HY동녘B" pitchFamily="18" charset="-127"/>
                <a:ea typeface="HY동녘B" pitchFamily="18" charset="-127"/>
              </a:rPr>
              <a:t>Event </a:t>
            </a:r>
            <a:r>
              <a:rPr lang="ko-KR" altLang="en-US" sz="6600" b="1" dirty="0" smtClean="0">
                <a:latin typeface="HY동녘B" pitchFamily="18" charset="-127"/>
                <a:ea typeface="HY동녘B" pitchFamily="18" charset="-127"/>
              </a:rPr>
              <a:t>란 </a:t>
            </a:r>
            <a:r>
              <a:rPr lang="en-US" altLang="ko-KR" sz="6600" b="1" dirty="0" smtClean="0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6600" b="1" dirty="0">
              <a:solidFill>
                <a:srgbClr val="496F74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4500" y="1811635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Kernel/App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실행됨에 따라 하드웨어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/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소프트웨어적으로 발생하는 모든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action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들을 </a:t>
            </a:r>
            <a:r>
              <a:rPr lang="en-US" altLang="ko-KR" b="1" dirty="0" smtClean="0">
                <a:latin typeface="HY동녘B" pitchFamily="18" charset="-127"/>
                <a:ea typeface="HY동녘B" pitchFamily="18" charset="-127"/>
              </a:rPr>
              <a:t>Event 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라고 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통칭</a:t>
            </a:r>
            <a:endParaRPr lang="en-US" altLang="ko-KR" b="1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b="1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perf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에서 가장 중요한것이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Event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3463925"/>
            <a:ext cx="94964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56280" y="383620"/>
            <a:ext cx="668653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3. Profiling </a:t>
            </a:r>
            <a:r>
              <a:rPr lang="ko-KR" altLang="en-US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목적</a:t>
            </a:r>
            <a:endParaRPr lang="ko-KR" altLang="en-US" sz="66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0500" y="1879599"/>
            <a:ext cx="862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sampling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을 통해서 각각의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Event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의 정보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언제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/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어디서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/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얼마나 등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)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을 수집하고</a:t>
            </a: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그 데이터를 분석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통계내는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기능을 의미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175000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Hardware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목적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pPr marL="342900" indent="-342900"/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perf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list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명령에 인자를 주면 하드웨어 이벤트들을 확인할 수 있다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 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하지만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모든 환경에서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다음과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같은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결과가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출력되진 않는다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 CPU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의 종류가 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어떤것이냐에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따라 지원되는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HW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이벤트는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달라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질 수 있다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0" y="3276600"/>
            <a:ext cx="369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2. Software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목적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소프트웨어 이벤트도 마찬가지로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커널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버전에 따라서 지원하는 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이벤트가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달라질 수 있다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907080" y="370920"/>
            <a:ext cx="668653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4. Tracing </a:t>
            </a:r>
            <a:r>
              <a:rPr lang="ko-KR" altLang="en-US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목적</a:t>
            </a:r>
            <a:endParaRPr lang="ko-KR" altLang="en-US" sz="66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800" y="2040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각 </a:t>
            </a:r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tracepoint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가 될 수 있는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Event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들의 정보를 수집하여 특정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Event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들의 발자취 즉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Event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발생과정을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추적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4200" y="3187700"/>
            <a:ext cx="443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Tracepoint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Event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추적가능한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이벤트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. 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block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이라고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하면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Block Device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레벨에서 벌어지는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I/O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등을 각각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이벤트라 하고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그와 관련된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모든 과정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호출과정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언제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어떻게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얼마나 등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)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을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추적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할 수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있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음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5300" y="3263900"/>
            <a:ext cx="490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2. </a:t>
            </a:r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Probepoint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Event</a:t>
            </a:r>
          </a:p>
          <a:p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사용자 정의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Event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로써 특정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함수명을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dynamic </a:t>
            </a:r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tracepoint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로써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정의내릴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수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있음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다만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커널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debug info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를 가지고 있는 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상태여야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함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907080" y="370920"/>
            <a:ext cx="9688020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5. Event sampling</a:t>
            </a:r>
            <a:r>
              <a:rPr lang="ko-KR" altLang="en-US" sz="66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과정</a:t>
            </a:r>
            <a:endParaRPr lang="ko-KR" altLang="en-US" sz="66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84388"/>
            <a:ext cx="8991560" cy="33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373680" y="510620"/>
            <a:ext cx="11542220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>
                <a:solidFill>
                  <a:srgbClr val="496F74"/>
                </a:solidFill>
                <a:latin typeface="HY동녘B" pitchFamily="18" charset="-127"/>
                <a:ea typeface="HY동녘B" pitchFamily="18" charset="-127"/>
              </a:rPr>
              <a:t>6. </a:t>
            </a:r>
            <a:r>
              <a:rPr lang="en-US" altLang="ko-KR" sz="4800" b="1" dirty="0" smtClean="0">
                <a:latin typeface="HY동녘B" pitchFamily="18" charset="-127"/>
                <a:ea typeface="HY동녘B" pitchFamily="18" charset="-127"/>
              </a:rPr>
              <a:t>System Layer </a:t>
            </a:r>
            <a:r>
              <a:rPr lang="ko-KR" altLang="en-US" sz="4800" b="1" dirty="0" smtClean="0">
                <a:latin typeface="HY동녘B" pitchFamily="18" charset="-127"/>
                <a:ea typeface="HY동녘B" pitchFamily="18" charset="-127"/>
              </a:rPr>
              <a:t>기반에서 본 </a:t>
            </a:r>
            <a:r>
              <a:rPr lang="en-US" altLang="ko-KR" sz="4800" b="1" dirty="0" smtClean="0">
                <a:latin typeface="HY동녘B" pitchFamily="18" charset="-127"/>
                <a:ea typeface="HY동녘B" pitchFamily="18" charset="-127"/>
              </a:rPr>
              <a:t>Event</a:t>
            </a:r>
            <a:endParaRPr lang="ko-KR" altLang="en-US" sz="4800" b="1" dirty="0">
              <a:solidFill>
                <a:srgbClr val="496F74"/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399" y="1697086"/>
            <a:ext cx="9020175" cy="45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485341" y="420896"/>
            <a:ext cx="1063045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7. Counting </a:t>
            </a:r>
            <a:r>
              <a:rPr lang="ko-KR" altLang="en-US" sz="54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이벤트발생횟수 세기</a:t>
            </a:r>
            <a:endParaRPr lang="ko-KR" altLang="en-US" sz="54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xmlns="" val="1786839271"/>
              </p:ext>
            </p:extLst>
          </p:nvPr>
        </p:nvGraphicFramePr>
        <p:xfrm>
          <a:off x="7702263" y="2011947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82800" y="14986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특정 이벤트들의 발생 횟수가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몇 개인지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측정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4098" name="Picture 2" descr="C:\Users\goe eun park\Desktop\urop\perf_code\퍼프스테엣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600" y="2533650"/>
            <a:ext cx="9600598" cy="292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23542" y="388896"/>
            <a:ext cx="7912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8. </a:t>
            </a:r>
            <a:r>
              <a:rPr lang="ko-KR" altLang="en-US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성능 분석하기 </a:t>
            </a:r>
            <a:r>
              <a:rPr lang="en-US" altLang="ko-KR" sz="4800" b="1" dirty="0" smtClean="0">
                <a:solidFill>
                  <a:srgbClr val="496F74"/>
                </a:solidFill>
                <a:latin typeface="HY동녘M" pitchFamily="18" charset="-127"/>
                <a:ea typeface="HY동녘M" pitchFamily="18" charset="-127"/>
              </a:rPr>
              <a:t>(Profiling)</a:t>
            </a:r>
            <a:endParaRPr lang="ko-KR" altLang="en-US" sz="4800" b="1" dirty="0">
              <a:solidFill>
                <a:srgbClr val="496F74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xmlns="" val="1786839271"/>
              </p:ext>
            </p:extLst>
          </p:nvPr>
        </p:nvGraphicFramePr>
        <p:xfrm>
          <a:off x="7702263" y="1796047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8600" y="1168400"/>
            <a:ext cx="618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Hardware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또는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Software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이벤트 정보수집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(sampling)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을 통해서 분석하고 통계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view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를 통해서 성능을</a:t>
            </a:r>
          </a:p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분석할 수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있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음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5122" name="Picture 2" descr="C:\Users\goe eun park\Desktop\urop\perf_code\레코드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0600" y="2262680"/>
            <a:ext cx="7270750" cy="4366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966</TotalTime>
  <Words>326</Words>
  <Application>Microsoft Office PowerPoint</Application>
  <PresentationFormat>사용자 지정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HY동녘M</vt:lpstr>
      <vt:lpstr>KoPub돋움체 Medium</vt:lpstr>
      <vt:lpstr>HY동녘B</vt:lpstr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goe eun park</cp:lastModifiedBy>
  <cp:revision>19</cp:revision>
  <dcterms:created xsi:type="dcterms:W3CDTF">2015-04-03T04:33:23Z</dcterms:created>
  <dcterms:modified xsi:type="dcterms:W3CDTF">2017-03-13T09:54:31Z</dcterms:modified>
</cp:coreProperties>
</file>