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3" r:id="rId3"/>
  </p:sldMasterIdLst>
  <p:notesMasterIdLst>
    <p:notesMasterId r:id="rId22"/>
  </p:notesMasterIdLst>
  <p:sldIdLst>
    <p:sldId id="278" r:id="rId4"/>
    <p:sldId id="280" r:id="rId5"/>
    <p:sldId id="281" r:id="rId6"/>
    <p:sldId id="257" r:id="rId7"/>
    <p:sldId id="258" r:id="rId8"/>
    <p:sldId id="295" r:id="rId9"/>
    <p:sldId id="293" r:id="rId10"/>
    <p:sldId id="296" r:id="rId11"/>
    <p:sldId id="283" r:id="rId12"/>
    <p:sldId id="294" r:id="rId13"/>
    <p:sldId id="297" r:id="rId14"/>
    <p:sldId id="298" r:id="rId15"/>
    <p:sldId id="299" r:id="rId16"/>
    <p:sldId id="300" r:id="rId17"/>
    <p:sldId id="302" r:id="rId18"/>
    <p:sldId id="301" r:id="rId19"/>
    <p:sldId id="282" r:id="rId20"/>
    <p:sldId id="279"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6D7B9C-A6D5-423B-BA3B-2516C0A2A52A}" type="datetimeFigureOut">
              <a:rPr lang="en-US" smtClean="0"/>
              <a:pPr/>
              <a:t>12/26/2022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12DE05-89F1-4008-A5D7-D89B94E4288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60732FBC-CC67-4B17-8935-02F23E3364AC}"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65C40EC-D9BB-4151-8EC4-7F95D55A4194}" type="datetimeFigureOut">
              <a:rPr lang="en-US" smtClean="0"/>
              <a:pPr/>
              <a:t>12/26/2022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88274A-DB43-4DB4-8D63-B3570B4FDF7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65C40EC-D9BB-4151-8EC4-7F95D55A4194}" type="datetimeFigureOut">
              <a:rPr lang="en-US" smtClean="0"/>
              <a:pPr/>
              <a:t>12/26/2022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88274A-DB43-4DB4-8D63-B3570B4FDF7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65C40EC-D9BB-4151-8EC4-7F95D55A4194}" type="datetimeFigureOut">
              <a:rPr lang="en-US" smtClean="0"/>
              <a:pPr/>
              <a:t>12/26/2022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88274A-DB43-4DB4-8D63-B3570B4FDF7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65C40EC-D9BB-4151-8EC4-7F95D55A4194}" type="datetimeFigureOut">
              <a:rPr lang="en-US" smtClean="0"/>
              <a:pPr/>
              <a:t>12/26/2022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88274A-DB43-4DB4-8D63-B3570B4FDF7E}"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65C40EC-D9BB-4151-8EC4-7F95D55A4194}" type="datetimeFigureOut">
              <a:rPr lang="en-US" smtClean="0"/>
              <a:pPr/>
              <a:t>12/26/2022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88274A-DB43-4DB4-8D63-B3570B4FDF7E}"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5C40EC-D9BB-4151-8EC4-7F95D55A4194}" type="datetimeFigureOut">
              <a:rPr lang="en-US" smtClean="0"/>
              <a:pPr/>
              <a:t>12/26/2022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88274A-DB43-4DB4-8D63-B3570B4FDF7E}"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65C40EC-D9BB-4151-8EC4-7F95D55A4194}" type="datetimeFigureOut">
              <a:rPr lang="en-US" smtClean="0"/>
              <a:pPr/>
              <a:t>12/26/2022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88274A-DB43-4DB4-8D63-B3570B4FDF7E}"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65C40EC-D9BB-4151-8EC4-7F95D55A4194}" type="datetimeFigureOut">
              <a:rPr lang="en-US" smtClean="0"/>
              <a:pPr/>
              <a:t>12/26/2022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88274A-DB43-4DB4-8D63-B3570B4FDF7E}"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65C40EC-D9BB-4151-8EC4-7F95D55A4194}" type="datetimeFigureOut">
              <a:rPr lang="en-US" smtClean="0"/>
              <a:pPr/>
              <a:t>12/26/2022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88274A-DB43-4DB4-8D63-B3570B4FDF7E}"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5C40EC-D9BB-4151-8EC4-7F95D55A4194}" type="datetimeFigureOut">
              <a:rPr lang="en-US" smtClean="0"/>
              <a:pPr/>
              <a:t>12/26/2022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88274A-DB43-4DB4-8D63-B3570B4FDF7E}"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5C40EC-D9BB-4151-8EC4-7F95D55A4194}" type="datetimeFigureOut">
              <a:rPr lang="en-US" smtClean="0"/>
              <a:pPr/>
              <a:t>12/26/2022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88274A-DB43-4DB4-8D63-B3570B4FDF7E}"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65C40EC-D9BB-4151-8EC4-7F95D55A4194}" type="datetimeFigureOut">
              <a:rPr lang="en-US" smtClean="0"/>
              <a:pPr/>
              <a:t>12/26/2022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88274A-DB43-4DB4-8D63-B3570B4FDF7E}"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5C40EC-D9BB-4151-8EC4-7F95D55A4194}" type="datetimeFigureOut">
              <a:rPr lang="en-US" smtClean="0"/>
              <a:pPr/>
              <a:t>12/26/2022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88274A-DB43-4DB4-8D63-B3570B4FDF7E}"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65C40EC-D9BB-4151-8EC4-7F95D55A4194}" type="datetimeFigureOut">
              <a:rPr lang="en-US" smtClean="0"/>
              <a:pPr/>
              <a:t>12/26/2022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88274A-DB43-4DB4-8D63-B3570B4FDF7E}"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65C40EC-D9BB-4151-8EC4-7F95D55A4194}" type="datetimeFigureOut">
              <a:rPr lang="en-US" smtClean="0"/>
              <a:pPr/>
              <a:t>12/26/2022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88274A-DB43-4DB4-8D63-B3570B4FDF7E}"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1_Титульный слайд">
    <p:spTree>
      <p:nvGrpSpPr>
        <p:cNvPr id="1" name=""/>
        <p:cNvGrpSpPr/>
        <p:nvPr/>
      </p:nvGrpSpPr>
      <p:grpSpPr>
        <a:xfrm>
          <a:off x="0" y="0"/>
          <a:ext cx="0" cy="0"/>
          <a:chOff x="0" y="0"/>
          <a:chExt cx="0" cy="0"/>
        </a:xfrm>
      </p:grpSpPr>
      <p:sp>
        <p:nvSpPr>
          <p:cNvPr id="3" name="Прямоугольник 1"/>
          <p:cNvSpPr/>
          <p:nvPr/>
        </p:nvSpPr>
        <p:spPr>
          <a:xfrm>
            <a:off x="-14288" y="1905000"/>
            <a:ext cx="9158288"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p:nvSpPr>
        <p:spPr>
          <a:xfrm>
            <a:off x="-14288" y="0"/>
            <a:ext cx="9158288"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p:nvSpPr>
        <p:spPr>
          <a:xfrm>
            <a:off x="814388" y="1009650"/>
            <a:ext cx="7515225"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385888" y="2819400"/>
            <a:ext cx="6372225" cy="2800350"/>
          </a:xfrm>
          <a:prstGeom prst="rect">
            <a:avLst/>
          </a:prstGeom>
        </p:spPr>
        <p:txBody>
          <a:bodyPr/>
          <a:lstStyle/>
          <a:p>
            <a:pPr lvl="0"/>
            <a:r>
              <a:rPr lang="en-US" noProof="0"/>
              <a:t>Click icon to add picture</a:t>
            </a:r>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CBB4D36D-60F8-0547-9CD4-56091D03A888}" type="slidenum">
              <a:rPr lang="en-US" altLang="en-US"/>
              <a:pPr/>
              <a:t>‹#›</a:t>
            </a:fld>
            <a:endParaRPr lang="en-US" altLang="en-US"/>
          </a:p>
        </p:txBody>
      </p:sp>
    </p:spTree>
    <p:extLst>
      <p:ext uri="{BB962C8B-B14F-4D97-AF65-F5344CB8AC3E}">
        <p14:creationId xmlns:p14="http://schemas.microsoft.com/office/powerpoint/2010/main" val="131009705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43"/>
            <a:ext cx="9144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8"/>
            <a:ext cx="9144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3028030" y="6"/>
            <a:ext cx="3096344"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13"/>
            <a:ext cx="9144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43"/>
            <a:ext cx="9144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8"/>
            <a:ext cx="9144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3028030" y="6"/>
            <a:ext cx="3096344"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13"/>
            <a:ext cx="9144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051721" y="164643"/>
            <a:ext cx="7092280"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051721" y="932728"/>
            <a:ext cx="7092280"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1907704"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81"/>
            <a:ext cx="9144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6"/>
            <a:ext cx="9144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6"/>
            <a:ext cx="9144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187545" y="4677514"/>
            <a:ext cx="288032"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3347785" y="4677514"/>
            <a:ext cx="288032"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5508025" y="4677514"/>
            <a:ext cx="288032"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7668262" y="4677514"/>
            <a:ext cx="288032"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3028030" y="6"/>
            <a:ext cx="3096344"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13"/>
            <a:ext cx="9144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611560" y="2517005"/>
            <a:ext cx="144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2771799" y="2517005"/>
            <a:ext cx="144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4932038" y="2517005"/>
            <a:ext cx="144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7092277" y="2517005"/>
            <a:ext cx="144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5C40EC-D9BB-4151-8EC4-7F95D55A4194}" type="datetimeFigureOut">
              <a:rPr lang="en-US" smtClean="0"/>
              <a:pPr/>
              <a:t>12/26/2022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88274A-DB43-4DB4-8D63-B3570B4FDF7E}"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3923928" y="2276877"/>
            <a:ext cx="4283968"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827584" y="1412776"/>
            <a:ext cx="342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1" y="990600"/>
            <a:ext cx="2915816"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3059832" y="4"/>
            <a:ext cx="6084168"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1" y="1013496"/>
            <a:ext cx="2915816"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6228184" y="0"/>
            <a:ext cx="2915816"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54"/>
            <a:ext cx="4572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81"/>
            <a:ext cx="9144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6"/>
            <a:ext cx="9144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46270" y="4101331"/>
            <a:ext cx="18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6897730" y="1700808"/>
            <a:ext cx="18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446270" y="1700808"/>
            <a:ext cx="18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6897730" y="4101331"/>
            <a:ext cx="18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2339754" y="4101331"/>
            <a:ext cx="4464497"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2339754" y="1700808"/>
            <a:ext cx="4464497"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532239" y="480060"/>
            <a:ext cx="3168352"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3844605" y="480061"/>
            <a:ext cx="4752528"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3844605" y="2948948"/>
            <a:ext cx="1476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5482869" y="2948948"/>
            <a:ext cx="1476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7121133" y="2948948"/>
            <a:ext cx="1476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81"/>
            <a:ext cx="9144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6"/>
            <a:ext cx="9144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410075" y="2276878"/>
            <a:ext cx="5428593" cy="3966041"/>
          </a:xfrm>
          <a:prstGeom prst="rect">
            <a:avLst/>
          </a:prstGeom>
        </p:spPr>
      </p:pic>
      <p:sp>
        <p:nvSpPr>
          <p:cNvPr id="7" name="Picture Placeholder 2"/>
          <p:cNvSpPr>
            <a:spLocks noGrp="1"/>
          </p:cNvSpPr>
          <p:nvPr>
            <p:ph type="pic" idx="1" hasCustomPrompt="1"/>
          </p:nvPr>
        </p:nvSpPr>
        <p:spPr>
          <a:xfrm>
            <a:off x="4279407" y="2485912"/>
            <a:ext cx="3624668"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3028030" y="6"/>
            <a:ext cx="3096344"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13"/>
            <a:ext cx="9144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81"/>
            <a:ext cx="9144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6"/>
            <a:ext cx="9144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82300" y="1815750"/>
            <a:ext cx="2520280"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05121" y="1815750"/>
            <a:ext cx="2520280"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27939" y="1815750"/>
            <a:ext cx="2520280"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682426" y="1957962"/>
            <a:ext cx="2305398"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3404671" y="1957962"/>
            <a:ext cx="2305398"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6126916" y="1957962"/>
            <a:ext cx="2305398"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3028030" y="6"/>
            <a:ext cx="3096344"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13"/>
            <a:ext cx="9144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9144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43"/>
            <a:ext cx="9144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2" name="Group 4"/>
          <p:cNvGrpSpPr/>
          <p:nvPr userDrawn="1"/>
        </p:nvGrpSpPr>
        <p:grpSpPr>
          <a:xfrm>
            <a:off x="354010" y="1508788"/>
            <a:ext cx="2849840"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65C40EC-D9BB-4151-8EC4-7F95D55A4194}" type="datetimeFigureOut">
              <a:rPr lang="en-US" smtClean="0"/>
              <a:pPr/>
              <a:t>12/26/2022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88274A-DB43-4DB4-8D63-B3570B4FDF7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65C40EC-D9BB-4151-8EC4-7F95D55A4194}" type="datetimeFigureOut">
              <a:rPr lang="en-US" smtClean="0"/>
              <a:pPr/>
              <a:t>12/26/2022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88274A-DB43-4DB4-8D63-B3570B4FDF7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65C40EC-D9BB-4151-8EC4-7F95D55A4194}" type="datetimeFigureOut">
              <a:rPr lang="en-US" smtClean="0"/>
              <a:pPr/>
              <a:t>12/26/2022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88274A-DB43-4DB4-8D63-B3570B4FDF7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5C40EC-D9BB-4151-8EC4-7F95D55A4194}" type="datetimeFigureOut">
              <a:rPr lang="en-US" smtClean="0"/>
              <a:pPr/>
              <a:t>12/26/2022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88274A-DB43-4DB4-8D63-B3570B4FDF7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5C40EC-D9BB-4151-8EC4-7F95D55A4194}" type="datetimeFigureOut">
              <a:rPr lang="en-US" smtClean="0"/>
              <a:pPr/>
              <a:t>12/26/2022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88274A-DB43-4DB4-8D63-B3570B4FDF7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5C40EC-D9BB-4151-8EC4-7F95D55A4194}" type="datetimeFigureOut">
              <a:rPr lang="en-US" smtClean="0"/>
              <a:pPr/>
              <a:t>12/26/2022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88274A-DB43-4DB4-8D63-B3570B4FDF7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theme" Target="../theme/theme3.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5C40EC-D9BB-4151-8EC4-7F95D55A4194}" type="datetimeFigureOut">
              <a:rPr lang="en-US" smtClean="0"/>
              <a:pPr/>
              <a:t>12/26/2022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88274A-DB43-4DB4-8D63-B3570B4FDF7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5C40EC-D9BB-4151-8EC4-7F95D55A4194}" type="datetimeFigureOut">
              <a:rPr lang="en-US" smtClean="0"/>
              <a:pPr/>
              <a:t>12/26/2022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88274A-DB43-4DB4-8D63-B3570B4FDF7E}"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88"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hyperlink" Target="https://www.postgresql.org/about/" TargetMode="Externa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2.bin"/><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0" y="5757542"/>
            <a:ext cx="9147315" cy="11004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226648" y="5901986"/>
            <a:ext cx="3428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6572250" y="6508751"/>
            <a:ext cx="20574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7130143" y="5939880"/>
            <a:ext cx="968829"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a16="http://schemas.microsoft.com/office/drawing/2014/main" id="{CAD0D7B8-E462-453C-B296-CA0154FA54AE}"/>
              </a:ext>
            </a:extLst>
          </p:cNvPr>
          <p:cNvGraphicFramePr>
            <a:graphicFrameLocks noChangeAspect="1"/>
          </p:cNvGraphicFramePr>
          <p:nvPr>
            <p:extLst>
              <p:ext uri="{D42A27DB-BD31-4B8C-83A1-F6EECF244321}">
                <p14:modId xmlns:p14="http://schemas.microsoft.com/office/powerpoint/2010/main" val="689304721"/>
              </p:ext>
            </p:extLst>
          </p:nvPr>
        </p:nvGraphicFramePr>
        <p:xfrm>
          <a:off x="57591" y="3121721"/>
          <a:ext cx="2477292" cy="3148059"/>
        </p:xfrm>
        <a:graphic>
          <a:graphicData uri="http://schemas.openxmlformats.org/presentationml/2006/ole">
            <mc:AlternateContent xmlns:mc="http://schemas.openxmlformats.org/markup-compatibility/2006">
              <mc:Choice xmlns:v="urn:schemas-microsoft-com:vml" Requires="v">
                <p:oleObj name="CorelDRAW" r:id="rId3" imgW="2169000" imgH="2169360" progId="">
                  <p:embed/>
                </p:oleObj>
              </mc:Choice>
              <mc:Fallback>
                <p:oleObj name="CorelDRAW" r:id="rId3" imgW="2169000" imgH="2169360" progId="">
                  <p:embed/>
                  <p:pic>
                    <p:nvPicPr>
                      <p:cNvPr id="0" name="Picture 2"/>
                      <p:cNvPicPr>
                        <a:picLocks noChangeAspect="1" noChangeArrowheads="1"/>
                      </p:cNvPicPr>
                      <p:nvPr/>
                    </p:nvPicPr>
                    <p:blipFill>
                      <a:blip r:embed="rId4">
                        <a:lum bright="76000"/>
                        <a:extLst>
                          <a:ext uri="{28A0092B-C50C-407E-A947-70E740481C1C}">
                            <a14:useLocalDpi xmlns:a14="http://schemas.microsoft.com/office/drawing/2010/main" val="0"/>
                          </a:ext>
                        </a:extLst>
                      </a:blip>
                      <a:srcRect/>
                      <a:stretch>
                        <a:fillRect/>
                      </a:stretch>
                    </p:blipFill>
                    <p:spPr bwMode="auto">
                      <a:xfrm>
                        <a:off x="57591" y="3121721"/>
                        <a:ext cx="2477292"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 name="Rectangle 44"/>
          <p:cNvSpPr/>
          <p:nvPr/>
        </p:nvSpPr>
        <p:spPr>
          <a:xfrm>
            <a:off x="1593056" y="2025526"/>
            <a:ext cx="5122069"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5">
            <a:extLst>
              <a:ext uri="{BEBA8EAE-BF5A-486C-A8C5-ECC9F3942E4B}">
                <a14:imgProps xmlns:a14="http://schemas.microsoft.com/office/drawing/2010/main">
                  <a14:imgLayer>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9078" y="24501"/>
            <a:ext cx="2894815" cy="1538254"/>
          </a:xfrm>
          <a:prstGeom prst="rect">
            <a:avLst/>
          </a:prstGeom>
        </p:spPr>
      </p:pic>
      <p:sp>
        <p:nvSpPr>
          <p:cNvPr id="43" name="Right Triangle 42"/>
          <p:cNvSpPr/>
          <p:nvPr/>
        </p:nvSpPr>
        <p:spPr>
          <a:xfrm rot="10800000" flipV="1">
            <a:off x="7372348" y="5334000"/>
            <a:ext cx="1774967"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5143504" y="6043646"/>
            <a:ext cx="400049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5164336" y="6043646"/>
            <a:ext cx="3428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274716" y="6057781"/>
            <a:ext cx="482403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just" defTabSz="622300">
              <a:lnSpc>
                <a:spcPct val="90000"/>
              </a:lnSpc>
              <a:spcBef>
                <a:spcPct val="0"/>
              </a:spcBef>
              <a:spcAft>
                <a:spcPct val="35000"/>
              </a:spcAft>
            </a:pPr>
            <a:r>
              <a:rPr lang="en-US" sz="2400" b="1" dirty="0">
                <a:latin typeface="Times New Roman" panose="02020603050405020304" pitchFamily="18" charset="0"/>
                <a:ea typeface="Calibri" panose="020F0502020204030204" pitchFamily="34" charset="0"/>
                <a:cs typeface="Times New Roman" panose="02020603050405020304" pitchFamily="18" charset="0"/>
              </a:rPr>
              <a:t>Introduction to PostgreSQL</a:t>
            </a:r>
            <a:endParaRPr lang="en-US" sz="24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r" defTabSz="622300">
              <a:lnSpc>
                <a:spcPct val="90000"/>
              </a:lnSpc>
              <a:spcBef>
                <a:spcPct val="0"/>
              </a:spcBef>
              <a:spcAft>
                <a:spcPct val="35000"/>
              </a:spcAft>
            </a:pPr>
            <a:r>
              <a:rPr lang="en-US" sz="2000" b="1" dirty="0">
                <a:solidFill>
                  <a:prstClr val="black">
                    <a:lumMod val="85000"/>
                    <a:lumOff val="15000"/>
                  </a:prstClr>
                </a:solidFill>
                <a:latin typeface="Times New Roman" panose="02020603050405020304" pitchFamily="18" charset="0"/>
                <a:cs typeface="Times New Roman" panose="02020603050405020304" pitchFamily="18" charset="0"/>
              </a:rPr>
              <a:t>Lecture No. 1</a:t>
            </a:r>
            <a:endParaRPr lang="en-US" sz="1600" dirty="0">
              <a:latin typeface="Raleway ExtraBold" pitchFamily="34" charset="-52"/>
            </a:endParaRPr>
          </a:p>
        </p:txBody>
      </p:sp>
      <p:sp>
        <p:nvSpPr>
          <p:cNvPr id="26" name="TextBox 25"/>
          <p:cNvSpPr txBox="1">
            <a:spLocks noChangeArrowheads="1"/>
          </p:cNvSpPr>
          <p:nvPr/>
        </p:nvSpPr>
        <p:spPr bwMode="auto">
          <a:xfrm>
            <a:off x="276225" y="1485901"/>
            <a:ext cx="8420100" cy="5373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latin typeface="Arial Black" panose="020B0A04020102020204" pitchFamily="34" charset="0"/>
                <a:ea typeface="Karla" pitchFamily="2" charset="0"/>
                <a:cs typeface="Karla" pitchFamily="2" charset="0"/>
              </a:rPr>
              <a:t>APEX INSTITUTE OF TECHNOLOGY</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lvl="0" algn="ctr" defTabSz="622300">
              <a:lnSpc>
                <a:spcPct val="90000"/>
              </a:lnSpc>
              <a:spcBef>
                <a:spcPct val="0"/>
              </a:spcBef>
              <a:spcAft>
                <a:spcPct val="35000"/>
              </a:spcAft>
            </a:pPr>
            <a:endParaRPr lang="en-US" sz="2800" b="1" dirty="0">
              <a:latin typeface="Times New Roman" panose="02020603050405020304" pitchFamily="18" charset="0"/>
              <a:ea typeface="Calibri" panose="020F0502020204030204" pitchFamily="34" charset="0"/>
              <a:cs typeface="Times New Roman" panose="02020603050405020304" pitchFamily="18" charset="0"/>
            </a:endParaRPr>
          </a:p>
          <a:p>
            <a:pPr algn="ctr"/>
            <a:r>
              <a:rPr lang="en-US" sz="2800" b="1" dirty="0">
                <a:latin typeface="Times New Roman" panose="02020603050405020304" pitchFamily="18" charset="0"/>
                <a:ea typeface="Calibri" panose="020F0502020204030204" pitchFamily="34" charset="0"/>
                <a:cs typeface="Times New Roman" panose="02020603050405020304" pitchFamily="18" charset="0"/>
              </a:rPr>
              <a:t>Subject: </a:t>
            </a:r>
            <a:r>
              <a:rPr lang="en-IN" sz="2800" b="1" dirty="0">
                <a:latin typeface="Times New Roman" panose="02020603050405020304" pitchFamily="18" charset="0"/>
                <a:ea typeface="Calibri" panose="020F0502020204030204" pitchFamily="34" charset="0"/>
                <a:cs typeface="Times New Roman" panose="02020603050405020304" pitchFamily="18" charset="0"/>
              </a:rPr>
              <a:t>PostgreSQL (Winter Term)</a:t>
            </a:r>
            <a:endParaRPr lang="en-US" sz="2800" b="1" dirty="0">
              <a:latin typeface="Times New Roman" panose="02020603050405020304" pitchFamily="18" charset="0"/>
              <a:ea typeface="Calibri" panose="020F0502020204030204" pitchFamily="34" charset="0"/>
              <a:cs typeface="Times New Roman" panose="02020603050405020304" pitchFamily="18" charset="0"/>
            </a:endParaRPr>
          </a:p>
          <a:p>
            <a:pPr algn="ctr" defTabSz="622300">
              <a:lnSpc>
                <a:spcPct val="90000"/>
              </a:lnSpc>
              <a:spcBef>
                <a:spcPct val="0"/>
              </a:spcBef>
              <a:spcAft>
                <a:spcPct val="35000"/>
              </a:spcAft>
            </a:pPr>
            <a:endParaRPr lang="en-US" sz="2800" b="1" dirty="0">
              <a:latin typeface="Times New Roman" panose="02020603050405020304" pitchFamily="18" charset="0"/>
              <a:ea typeface="Calibri" panose="020F0502020204030204" pitchFamily="34" charset="0"/>
              <a:cs typeface="Times New Roman" panose="02020603050405020304" pitchFamily="18" charset="0"/>
            </a:endParaRPr>
          </a:p>
          <a:p>
            <a:pPr algn="ctr"/>
            <a:endParaRPr lang="en-US" sz="2800" b="1" dirty="0">
              <a:latin typeface="Times New Roman" panose="02020603050405020304" pitchFamily="18" charset="0"/>
              <a:ea typeface="Calibri" panose="020F0502020204030204" pitchFamily="34" charset="0"/>
              <a:cs typeface="Times New Roman" panose="02020603050405020304" pitchFamily="18" charset="0"/>
            </a:endParaRPr>
          </a:p>
          <a:p>
            <a:pPr algn="ctr"/>
            <a:endParaRPr lang="en-US" sz="2800" b="1" dirty="0">
              <a:latin typeface="Times New Roman" panose="02020603050405020304" pitchFamily="18" charset="0"/>
              <a:ea typeface="Calibri" panose="020F0502020204030204" pitchFamily="34" charset="0"/>
              <a:cs typeface="Times New Roman" panose="02020603050405020304" pitchFamily="18" charset="0"/>
            </a:endParaRPr>
          </a:p>
          <a:p>
            <a:pPr algn="ctr"/>
            <a:r>
              <a:rPr lang="en-US" sz="2800" b="1" dirty="0">
                <a:latin typeface="Times New Roman" panose="02020603050405020304" pitchFamily="18" charset="0"/>
                <a:ea typeface="Calibri" panose="020F0502020204030204" pitchFamily="34" charset="0"/>
                <a:cs typeface="Times New Roman" panose="02020603050405020304" pitchFamily="18" charset="0"/>
              </a:rPr>
              <a:t>Lecture No. -1: Introduction to PostgreSQL	</a:t>
            </a:r>
          </a:p>
          <a:p>
            <a:pPr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By: Prof.(Dr.) Ranjan Walia</a:t>
            </a:r>
          </a:p>
          <a:p>
            <a:pPr lvl="0" algn="r" defTabSz="622300">
              <a:lnSpc>
                <a:spcPct val="90000"/>
              </a:lnSpc>
              <a:spcBef>
                <a:spcPct val="0"/>
              </a:spcBef>
              <a:spcAft>
                <a:spcPct val="35000"/>
              </a:spcAft>
            </a:pP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eaLnBrk="1" hangingPunct="1"/>
            <a:endParaRPr lang="en-US" sz="1600" dirty="0">
              <a:latin typeface="Raleway ExtraBold" pitchFamily="34" charset="-52"/>
            </a:endParaRPr>
          </a:p>
        </p:txBody>
      </p:sp>
      <p:pic>
        <p:nvPicPr>
          <p:cNvPr id="1033" name="Picture 9" descr="Introduction to PostgreSQL">
            <a:extLst>
              <a:ext uri="{FF2B5EF4-FFF2-40B4-BE49-F238E27FC236}">
                <a16:creationId xmlns:a16="http://schemas.microsoft.com/office/drawing/2014/main" id="{389B1DD8-074B-5560-3270-84E7665C24F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98370" y="3889402"/>
            <a:ext cx="1600255" cy="12994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use PostgreSQL? </a:t>
            </a:r>
          </a:p>
        </p:txBody>
      </p:sp>
      <p:sp>
        <p:nvSpPr>
          <p:cNvPr id="3" name="Content Placeholder 2"/>
          <p:cNvSpPr>
            <a:spLocks noGrp="1"/>
          </p:cNvSpPr>
          <p:nvPr>
            <p:ph idx="1"/>
          </p:nvPr>
        </p:nvSpPr>
        <p:spPr/>
        <p:txBody>
          <a:bodyPr>
            <a:normAutofit/>
          </a:bodyPr>
          <a:lstStyle/>
          <a:p>
            <a:pPr algn="just"/>
            <a:r>
              <a:rPr lang="en-US" sz="2400" dirty="0"/>
              <a:t>PostgreSQL tries to conform with the SQL standard where such conformance does not contradict traditional features or could lead to poor architectural decisions. Many of the features required by the SQL standard are supported, though sometimes with slightly differing syntax or function. Further moves towards conformance can be expected over time. As of the version 15 release in October 2022, PostgreSQL conforms to at least 170 of the 179 mandatory features for SQL:2016 Core conformance. As of this writing, no relational database meets full conformance with this standard.</a:t>
            </a:r>
          </a:p>
        </p:txBody>
      </p:sp>
    </p:spTree>
    <p:extLst>
      <p:ext uri="{BB962C8B-B14F-4D97-AF65-F5344CB8AC3E}">
        <p14:creationId xmlns:p14="http://schemas.microsoft.com/office/powerpoint/2010/main" val="39568448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903634"/>
          </a:xfrm>
        </p:spPr>
        <p:txBody>
          <a:bodyPr/>
          <a:lstStyle/>
          <a:p>
            <a:r>
              <a:rPr lang="en-IN" dirty="0"/>
              <a:t>Features of </a:t>
            </a:r>
            <a:r>
              <a:rPr lang="en-US" dirty="0"/>
              <a:t>PostgreSQL</a:t>
            </a:r>
          </a:p>
        </p:txBody>
      </p:sp>
      <p:sp>
        <p:nvSpPr>
          <p:cNvPr id="3" name="Content Placeholder 2"/>
          <p:cNvSpPr>
            <a:spLocks noGrp="1"/>
          </p:cNvSpPr>
          <p:nvPr>
            <p:ph idx="1"/>
          </p:nvPr>
        </p:nvSpPr>
        <p:spPr>
          <a:xfrm>
            <a:off x="628650" y="1340768"/>
            <a:ext cx="7886700" cy="5400599"/>
          </a:xfrm>
        </p:spPr>
        <p:txBody>
          <a:bodyPr>
            <a:normAutofit fontScale="85000" lnSpcReduction="20000"/>
          </a:bodyPr>
          <a:lstStyle/>
          <a:p>
            <a:pPr algn="just">
              <a:buFont typeface="Arial" panose="020B0604020202020204" pitchFamily="34" charset="0"/>
              <a:buChar char="•"/>
            </a:pPr>
            <a:r>
              <a:rPr lang="en-US" sz="2600" dirty="0"/>
              <a:t>Helps developers to build applications.</a:t>
            </a:r>
          </a:p>
          <a:p>
            <a:pPr algn="just">
              <a:buFont typeface="Arial" panose="020B0604020202020204" pitchFamily="34" charset="0"/>
              <a:buChar char="•"/>
            </a:pPr>
            <a:r>
              <a:rPr lang="en-US" sz="2600" dirty="0"/>
              <a:t>It allows administrators to build fault-tolerant environment by protecting data integrity.</a:t>
            </a:r>
          </a:p>
          <a:p>
            <a:pPr algn="just">
              <a:buFont typeface="Arial" panose="020B0604020202020204" pitchFamily="34" charset="0"/>
              <a:buChar char="•"/>
            </a:pPr>
            <a:r>
              <a:rPr lang="en-US" sz="2600" dirty="0"/>
              <a:t>Compatible with various platforms using all major languages and middleware.</a:t>
            </a:r>
          </a:p>
          <a:p>
            <a:pPr algn="just">
              <a:buFont typeface="Arial" panose="020B0604020202020204" pitchFamily="34" charset="0"/>
              <a:buChar char="•"/>
            </a:pPr>
            <a:r>
              <a:rPr lang="en-US" sz="2600" dirty="0"/>
              <a:t>It offers a most sophisticated locking mechanism.</a:t>
            </a:r>
          </a:p>
          <a:p>
            <a:pPr algn="just">
              <a:buFont typeface="Arial" panose="020B0604020202020204" pitchFamily="34" charset="0"/>
              <a:buChar char="•"/>
            </a:pPr>
            <a:r>
              <a:rPr lang="en-US" sz="2600" dirty="0"/>
              <a:t>Support for multi-version concurrency control.</a:t>
            </a:r>
          </a:p>
          <a:p>
            <a:pPr algn="just">
              <a:buFont typeface="Arial" panose="020B0604020202020204" pitchFamily="34" charset="0"/>
              <a:buChar char="•"/>
            </a:pPr>
            <a:r>
              <a:rPr lang="en-US" sz="2600" dirty="0"/>
              <a:t>Mature Server-Side Programming Functionality.</a:t>
            </a:r>
          </a:p>
          <a:p>
            <a:pPr algn="just">
              <a:buFont typeface="Arial" panose="020B0604020202020204" pitchFamily="34" charset="0"/>
              <a:buChar char="•"/>
            </a:pPr>
            <a:r>
              <a:rPr lang="en-US" sz="2600" dirty="0"/>
              <a:t>Compliant with the ANSI SQL standard.</a:t>
            </a:r>
          </a:p>
          <a:p>
            <a:pPr algn="just">
              <a:buFont typeface="Arial" panose="020B0604020202020204" pitchFamily="34" charset="0"/>
              <a:buChar char="•"/>
            </a:pPr>
            <a:r>
              <a:rPr lang="en-US" sz="2600" dirty="0"/>
              <a:t>Full support for client-server network architecture.</a:t>
            </a:r>
          </a:p>
          <a:p>
            <a:pPr algn="just">
              <a:buFont typeface="Arial" panose="020B0604020202020204" pitchFamily="34" charset="0"/>
              <a:buChar char="•"/>
            </a:pPr>
            <a:r>
              <a:rPr lang="en-US" sz="2600" dirty="0"/>
              <a:t>Log-based and trigger-based replication SSL.</a:t>
            </a:r>
          </a:p>
          <a:p>
            <a:pPr algn="just">
              <a:buFont typeface="Arial" panose="020B0604020202020204" pitchFamily="34" charset="0"/>
              <a:buChar char="•"/>
            </a:pPr>
            <a:r>
              <a:rPr lang="en-US" sz="2600" dirty="0"/>
              <a:t>Standby server and high availability.</a:t>
            </a:r>
          </a:p>
          <a:p>
            <a:pPr algn="just">
              <a:buFont typeface="Arial" panose="020B0604020202020204" pitchFamily="34" charset="0"/>
              <a:buChar char="•"/>
            </a:pPr>
            <a:r>
              <a:rPr lang="en-US" sz="2600" dirty="0"/>
              <a:t>Object-oriented and ANSI-SQL2008 compatible.</a:t>
            </a:r>
          </a:p>
          <a:p>
            <a:pPr algn="just">
              <a:buFont typeface="Arial" panose="020B0604020202020204" pitchFamily="34" charset="0"/>
              <a:buChar char="•"/>
            </a:pPr>
            <a:r>
              <a:rPr lang="en-US" sz="2600" dirty="0"/>
              <a:t>Support for JSON allows linking with other data stores like NoSQL which act as a federated hub for polyglot databases.</a:t>
            </a:r>
            <a:endParaRPr lang="en-US" sz="2400" dirty="0"/>
          </a:p>
        </p:txBody>
      </p:sp>
    </p:spTree>
    <p:extLst>
      <p:ext uri="{BB962C8B-B14F-4D97-AF65-F5344CB8AC3E}">
        <p14:creationId xmlns:p14="http://schemas.microsoft.com/office/powerpoint/2010/main" val="41776859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903634"/>
          </a:xfrm>
        </p:spPr>
        <p:txBody>
          <a:bodyPr/>
          <a:lstStyle/>
          <a:p>
            <a:r>
              <a:rPr lang="en-IN" dirty="0"/>
              <a:t>Advantages of </a:t>
            </a:r>
            <a:r>
              <a:rPr lang="en-US" dirty="0"/>
              <a:t>PostgreSQL</a:t>
            </a:r>
          </a:p>
        </p:txBody>
      </p:sp>
      <p:sp>
        <p:nvSpPr>
          <p:cNvPr id="3" name="Content Placeholder 2"/>
          <p:cNvSpPr>
            <a:spLocks noGrp="1"/>
          </p:cNvSpPr>
          <p:nvPr>
            <p:ph idx="1"/>
          </p:nvPr>
        </p:nvSpPr>
        <p:spPr>
          <a:xfrm>
            <a:off x="628650" y="1340768"/>
            <a:ext cx="7886700" cy="5400599"/>
          </a:xfrm>
        </p:spPr>
        <p:txBody>
          <a:bodyPr>
            <a:normAutofit fontScale="85000" lnSpcReduction="10000"/>
          </a:bodyPr>
          <a:lstStyle/>
          <a:p>
            <a:pPr marL="0" indent="0" algn="l">
              <a:buNone/>
            </a:pPr>
            <a:r>
              <a:rPr lang="en-US" sz="2600" b="1" dirty="0"/>
              <a:t>Below are the main advantages/benefits of PostgreSQL:</a:t>
            </a:r>
          </a:p>
          <a:p>
            <a:pPr algn="l">
              <a:buFont typeface="Arial" panose="020B0604020202020204" pitchFamily="34" charset="0"/>
              <a:buChar char="•"/>
            </a:pPr>
            <a:r>
              <a:rPr lang="en-US" sz="2600" dirty="0"/>
              <a:t>PostgreSQL can run dynamic websites and web apps as a LAMP stack option.</a:t>
            </a:r>
          </a:p>
          <a:p>
            <a:pPr algn="l">
              <a:buFont typeface="Arial" panose="020B0604020202020204" pitchFamily="34" charset="0"/>
              <a:buChar char="•"/>
            </a:pPr>
            <a:r>
              <a:rPr lang="en-US" sz="2600" dirty="0"/>
              <a:t>PostgreSQL’s write-ahead logging makes it a highly fault-tolerant database.</a:t>
            </a:r>
          </a:p>
          <a:p>
            <a:pPr algn="l">
              <a:buFont typeface="Arial" panose="020B0604020202020204" pitchFamily="34" charset="0"/>
              <a:buChar char="•"/>
            </a:pPr>
            <a:r>
              <a:rPr lang="en-US" sz="2600" dirty="0"/>
              <a:t>PostgreSQL source code is freely available under an open source license. This allows you the freedom to use, modify, and implement it as per your business needs.</a:t>
            </a:r>
          </a:p>
          <a:p>
            <a:pPr algn="l">
              <a:buFont typeface="Arial" panose="020B0604020202020204" pitchFamily="34" charset="0"/>
              <a:buChar char="•"/>
            </a:pPr>
            <a:r>
              <a:rPr lang="en-US" sz="2600" dirty="0"/>
              <a:t>PostgreSQL supports geographic objects so you can use it for location-based services and geographic information systems.</a:t>
            </a:r>
          </a:p>
          <a:p>
            <a:pPr algn="l">
              <a:buFont typeface="Arial" panose="020B0604020202020204" pitchFamily="34" charset="0"/>
              <a:buChar char="•"/>
            </a:pPr>
            <a:r>
              <a:rPr lang="en-US" sz="2600" dirty="0"/>
              <a:t>PostgreSQL supports geographic objects so it can be used as a geospatial data store for location-based services and geographic information systems.</a:t>
            </a:r>
          </a:p>
          <a:p>
            <a:pPr algn="l">
              <a:buFont typeface="Arial" panose="020B0604020202020204" pitchFamily="34" charset="0"/>
              <a:buChar char="•"/>
            </a:pPr>
            <a:r>
              <a:rPr lang="en-US" sz="2600" dirty="0"/>
              <a:t>To learn Postgres, you don’t need much training as its easy to use.</a:t>
            </a:r>
          </a:p>
          <a:p>
            <a:pPr algn="l">
              <a:buFont typeface="Arial" panose="020B0604020202020204" pitchFamily="34" charset="0"/>
              <a:buChar char="•"/>
            </a:pPr>
            <a:r>
              <a:rPr lang="en-US" sz="2600" dirty="0"/>
              <a:t>Low maintenance and administration for both embedded and enterprise use of PostgreSQL</a:t>
            </a:r>
            <a:r>
              <a:rPr lang="en-US" sz="1600" b="0" i="0" dirty="0">
                <a:solidFill>
                  <a:srgbClr val="222222"/>
                </a:solidFill>
                <a:effectLst/>
                <a:latin typeface="Source Sans Pro" panose="020B0503030403020204" pitchFamily="34" charset="0"/>
              </a:rPr>
              <a:t>.</a:t>
            </a:r>
          </a:p>
        </p:txBody>
      </p:sp>
    </p:spTree>
    <p:extLst>
      <p:ext uri="{BB962C8B-B14F-4D97-AF65-F5344CB8AC3E}">
        <p14:creationId xmlns:p14="http://schemas.microsoft.com/office/powerpoint/2010/main" val="3460319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903634"/>
          </a:xfrm>
        </p:spPr>
        <p:txBody>
          <a:bodyPr/>
          <a:lstStyle/>
          <a:p>
            <a:r>
              <a:rPr lang="en-IN" dirty="0"/>
              <a:t>Disadvantages of </a:t>
            </a:r>
            <a:r>
              <a:rPr lang="en-US" dirty="0"/>
              <a:t>PostgreSQL</a:t>
            </a:r>
          </a:p>
        </p:txBody>
      </p:sp>
      <p:sp>
        <p:nvSpPr>
          <p:cNvPr id="3" name="Content Placeholder 2"/>
          <p:cNvSpPr>
            <a:spLocks noGrp="1"/>
          </p:cNvSpPr>
          <p:nvPr>
            <p:ph idx="1"/>
          </p:nvPr>
        </p:nvSpPr>
        <p:spPr>
          <a:xfrm>
            <a:off x="628650" y="1340768"/>
            <a:ext cx="7886700" cy="5400599"/>
          </a:xfrm>
        </p:spPr>
        <p:txBody>
          <a:bodyPr>
            <a:normAutofit/>
          </a:bodyPr>
          <a:lstStyle/>
          <a:p>
            <a:pPr marL="0" indent="0" algn="just">
              <a:buNone/>
            </a:pPr>
            <a:r>
              <a:rPr lang="en-US" sz="2600" b="1" dirty="0"/>
              <a:t>Below are the disadvantages/limitations of PostgreSQL:</a:t>
            </a:r>
          </a:p>
          <a:p>
            <a:pPr algn="just">
              <a:buFont typeface="Arial" panose="020B0604020202020204" pitchFamily="34" charset="0"/>
              <a:buChar char="•"/>
            </a:pPr>
            <a:r>
              <a:rPr lang="en-US" sz="2600" dirty="0"/>
              <a:t>Postgres is not owned by one organization. So, it has had trouble getting its name out there despite being fully featured and comparable to other DBMS systems</a:t>
            </a:r>
          </a:p>
          <a:p>
            <a:pPr algn="just">
              <a:buFont typeface="Arial" panose="020B0604020202020204" pitchFamily="34" charset="0"/>
              <a:buChar char="•"/>
            </a:pPr>
            <a:r>
              <a:rPr lang="en-US" sz="2600" dirty="0"/>
              <a:t>Changes made for speed improvement requires more work than MySQL as PostgreSQL focuses on compatibility</a:t>
            </a:r>
          </a:p>
          <a:p>
            <a:pPr algn="just">
              <a:buFont typeface="Arial" panose="020B0604020202020204" pitchFamily="34" charset="0"/>
              <a:buChar char="•"/>
            </a:pPr>
            <a:r>
              <a:rPr lang="en-US" sz="2600" dirty="0"/>
              <a:t>Many open source apps support MySQL, but may not support PostgreSQL</a:t>
            </a:r>
          </a:p>
          <a:p>
            <a:pPr algn="just">
              <a:buFont typeface="Arial" panose="020B0604020202020204" pitchFamily="34" charset="0"/>
              <a:buChar char="•"/>
            </a:pPr>
            <a:r>
              <a:rPr lang="en-US" sz="2600" dirty="0"/>
              <a:t>On performance metrics, it is slower than </a:t>
            </a:r>
            <a:r>
              <a:rPr lang="en-US" sz="1600" b="0" i="0" dirty="0">
                <a:solidFill>
                  <a:srgbClr val="222222"/>
                </a:solidFill>
                <a:effectLst/>
                <a:latin typeface="Source Sans Pro" panose="020B0503030403020204" pitchFamily="34" charset="0"/>
              </a:rPr>
              <a:t>MySQL.</a:t>
            </a:r>
          </a:p>
        </p:txBody>
      </p:sp>
    </p:spTree>
    <p:extLst>
      <p:ext uri="{BB962C8B-B14F-4D97-AF65-F5344CB8AC3E}">
        <p14:creationId xmlns:p14="http://schemas.microsoft.com/office/powerpoint/2010/main" val="1388991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903634"/>
          </a:xfrm>
        </p:spPr>
        <p:txBody>
          <a:bodyPr/>
          <a:lstStyle/>
          <a:p>
            <a:r>
              <a:rPr lang="en-IN" dirty="0"/>
              <a:t>Applications of </a:t>
            </a:r>
            <a:r>
              <a:rPr lang="en-US" dirty="0"/>
              <a:t>PostgreSQL</a:t>
            </a:r>
          </a:p>
        </p:txBody>
      </p:sp>
      <p:sp>
        <p:nvSpPr>
          <p:cNvPr id="3" name="Content Placeholder 2"/>
          <p:cNvSpPr>
            <a:spLocks noGrp="1"/>
          </p:cNvSpPr>
          <p:nvPr>
            <p:ph idx="1"/>
          </p:nvPr>
        </p:nvSpPr>
        <p:spPr>
          <a:xfrm>
            <a:off x="628650" y="1340768"/>
            <a:ext cx="7886700" cy="5400599"/>
          </a:xfrm>
        </p:spPr>
        <p:txBody>
          <a:bodyPr>
            <a:normAutofit/>
          </a:bodyPr>
          <a:lstStyle/>
          <a:p>
            <a:pPr marL="0" indent="0" algn="l">
              <a:buNone/>
            </a:pPr>
            <a:r>
              <a:rPr lang="en-US" sz="2600" b="1" dirty="0"/>
              <a:t>Following are the popular applications of PostgreSQL:</a:t>
            </a:r>
          </a:p>
          <a:p>
            <a:pPr algn="l"/>
            <a:r>
              <a:rPr lang="en-US" sz="2600" b="1" dirty="0"/>
              <a:t>Financial Industry</a:t>
            </a:r>
          </a:p>
          <a:p>
            <a:pPr marL="0" indent="0" algn="just">
              <a:buNone/>
            </a:pPr>
            <a:r>
              <a:rPr lang="en-US" sz="2000" dirty="0"/>
              <a:t>PostgreSQL is an ideal DBMS system for the financial industry. Moreover, It is fully ACID compliant which makes it an ideal choice for OLTP (Online Transaction Processing). It is also capable of performing database analytics. It can be integrated with mathematical software like </a:t>
            </a:r>
            <a:r>
              <a:rPr lang="en-US" sz="2000" dirty="0" err="1"/>
              <a:t>Matlab</a:t>
            </a:r>
            <a:r>
              <a:rPr lang="en-US" sz="2000" dirty="0"/>
              <a:t> and R.</a:t>
            </a:r>
          </a:p>
          <a:p>
            <a:pPr algn="just"/>
            <a:endParaRPr lang="en-IN" sz="2600" b="1" dirty="0"/>
          </a:p>
          <a:p>
            <a:pPr algn="just"/>
            <a:endParaRPr lang="en-IN" sz="2600" b="1" dirty="0"/>
          </a:p>
          <a:p>
            <a:pPr algn="just"/>
            <a:r>
              <a:rPr lang="en-IN" sz="2600" b="1" dirty="0"/>
              <a:t>Government GIS data</a:t>
            </a:r>
          </a:p>
          <a:p>
            <a:pPr algn="just">
              <a:buFont typeface="Arial" panose="020B0604020202020204" pitchFamily="34" charset="0"/>
              <a:buChar char="•"/>
            </a:pPr>
            <a:r>
              <a:rPr lang="en-US" sz="2000" dirty="0"/>
              <a:t>PostgreSQL offers powerful GIS which is called “PostGIS”. This extension provides hundreds of functions to process geometric data in different formats. PostGIS is highly standard compliant. Moreover, by using both QGIS or </a:t>
            </a:r>
            <a:r>
              <a:rPr lang="en-US" sz="2000" dirty="0" err="1"/>
              <a:t>GeoServer</a:t>
            </a:r>
            <a:r>
              <a:rPr lang="en-US" sz="2000" dirty="0"/>
              <a:t>, the Open Source community provides the easiest method to handle Geodata.</a:t>
            </a:r>
          </a:p>
        </p:txBody>
      </p:sp>
      <p:pic>
        <p:nvPicPr>
          <p:cNvPr id="46082" name="Picture 2" descr="PostGIS">
            <a:extLst>
              <a:ext uri="{FF2B5EF4-FFF2-40B4-BE49-F238E27FC236}">
                <a16:creationId xmlns:a16="http://schemas.microsoft.com/office/drawing/2014/main" id="{E30702AE-2842-06C0-8469-8404320264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6256" y="3429000"/>
            <a:ext cx="1800200" cy="18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7226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60648"/>
            <a:ext cx="7886700" cy="936104"/>
          </a:xfrm>
        </p:spPr>
        <p:txBody>
          <a:bodyPr/>
          <a:lstStyle/>
          <a:p>
            <a:r>
              <a:rPr lang="en-IN" dirty="0"/>
              <a:t>Applications of </a:t>
            </a:r>
            <a:r>
              <a:rPr lang="en-US" dirty="0"/>
              <a:t>PostgreSQL</a:t>
            </a:r>
          </a:p>
        </p:txBody>
      </p:sp>
      <p:sp>
        <p:nvSpPr>
          <p:cNvPr id="3" name="Content Placeholder 2"/>
          <p:cNvSpPr>
            <a:spLocks noGrp="1"/>
          </p:cNvSpPr>
          <p:nvPr>
            <p:ph idx="1"/>
          </p:nvPr>
        </p:nvSpPr>
        <p:spPr>
          <a:xfrm>
            <a:off x="628650" y="1340768"/>
            <a:ext cx="7886700" cy="5400599"/>
          </a:xfrm>
        </p:spPr>
        <p:txBody>
          <a:bodyPr>
            <a:normAutofit fontScale="92500" lnSpcReduction="10000"/>
          </a:bodyPr>
          <a:lstStyle/>
          <a:p>
            <a:pPr algn="just"/>
            <a:r>
              <a:rPr lang="en-US" sz="2600" b="1" dirty="0"/>
              <a:t>Manufacturing</a:t>
            </a:r>
          </a:p>
          <a:p>
            <a:pPr marL="0" indent="0" algn="just">
              <a:buNone/>
            </a:pPr>
            <a:r>
              <a:rPr lang="en-US" sz="2000" dirty="0"/>
              <a:t>Nowadays, industrial manufacturers also using PostgreSQL to speed up their overall business process. It also helps them to optimize supply chain performance by using this open-source DBMS as storage backend. It allows companies to reduce the operation cost of their business.</a:t>
            </a:r>
          </a:p>
          <a:p>
            <a:pPr algn="just"/>
            <a:r>
              <a:rPr lang="en-US" sz="2600" b="1" dirty="0"/>
              <a:t>Web technology and NoSQL</a:t>
            </a:r>
          </a:p>
          <a:p>
            <a:pPr marL="0" indent="0" algn="just">
              <a:buNone/>
            </a:pPr>
            <a:r>
              <a:rPr lang="en-US" sz="2000" dirty="0"/>
              <a:t>If your website requires to deal with hundreds or even thousands request per second at that time, scalability is a surely big issue. Here, </a:t>
            </a:r>
            <a:r>
              <a:rPr lang="en-US" sz="2000" dirty="0" err="1"/>
              <a:t>Postgre</a:t>
            </a:r>
            <a:r>
              <a:rPr lang="en-US" sz="2000" dirty="0"/>
              <a:t> proves the best solution.</a:t>
            </a:r>
          </a:p>
          <a:p>
            <a:pPr marL="0" indent="0" algn="just">
              <a:buNone/>
            </a:pPr>
            <a:r>
              <a:rPr lang="en-US" sz="2000" dirty="0"/>
              <a:t>PostgreSQL works fine with all modern web frameworks like Django, Node.js,</a:t>
            </a:r>
          </a:p>
          <a:p>
            <a:pPr marL="0" indent="0" algn="just">
              <a:buNone/>
            </a:pPr>
            <a:r>
              <a:rPr lang="en-US" sz="2000" dirty="0"/>
              <a:t>Hibernate, PHP, etc. It also offers replication capabilities which allow to scale out as many database servers as you want.</a:t>
            </a:r>
          </a:p>
          <a:p>
            <a:pPr algn="just"/>
            <a:r>
              <a:rPr lang="en-US" sz="2600" b="1" dirty="0"/>
              <a:t>Scientific data</a:t>
            </a:r>
          </a:p>
          <a:p>
            <a:pPr marL="0" indent="0" algn="just">
              <a:buNone/>
            </a:pPr>
            <a:r>
              <a:rPr lang="en-US" sz="2000" dirty="0"/>
              <a:t>You need to generate terabytes of data if you are working on research and scientific project. Therefore, it is important to handle in the most efficient way as possible. For that, PostgreSQL offers wonderful analytical capabilities and powerful SQL engine. This helps you to manage a large amount of data with ease.</a:t>
            </a:r>
          </a:p>
          <a:p>
            <a:pPr marL="0" indent="0" algn="just">
              <a:buNone/>
            </a:pPr>
            <a:endParaRPr lang="en-US" sz="2000" dirty="0"/>
          </a:p>
        </p:txBody>
      </p:sp>
    </p:spTree>
    <p:extLst>
      <p:ext uri="{BB962C8B-B14F-4D97-AF65-F5344CB8AC3E}">
        <p14:creationId xmlns:p14="http://schemas.microsoft.com/office/powerpoint/2010/main" val="21361242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59617"/>
          </a:xfrm>
        </p:spPr>
        <p:txBody>
          <a:bodyPr/>
          <a:lstStyle/>
          <a:p>
            <a:r>
              <a:rPr lang="en-IN" dirty="0"/>
              <a:t>Summary</a:t>
            </a:r>
            <a:endParaRPr lang="en-US" dirty="0"/>
          </a:p>
        </p:txBody>
      </p:sp>
      <p:sp>
        <p:nvSpPr>
          <p:cNvPr id="3" name="Content Placeholder 2"/>
          <p:cNvSpPr>
            <a:spLocks noGrp="1"/>
          </p:cNvSpPr>
          <p:nvPr>
            <p:ph idx="1"/>
          </p:nvPr>
        </p:nvSpPr>
        <p:spPr>
          <a:xfrm>
            <a:off x="628650" y="1340768"/>
            <a:ext cx="7886700" cy="5400599"/>
          </a:xfrm>
        </p:spPr>
        <p:txBody>
          <a:bodyPr>
            <a:normAutofit/>
          </a:bodyPr>
          <a:lstStyle/>
          <a:p>
            <a:pPr algn="just">
              <a:buFont typeface="Arial" panose="020B0604020202020204" pitchFamily="34" charset="0"/>
              <a:buChar char="•"/>
            </a:pPr>
            <a:r>
              <a:rPr lang="en-US" sz="1800" dirty="0"/>
              <a:t>Introduction to PostgreSQL: PostgreSQL is an enterprise-class open source database management system</a:t>
            </a:r>
          </a:p>
          <a:p>
            <a:pPr algn="just">
              <a:buFont typeface="Arial" panose="020B0604020202020204" pitchFamily="34" charset="0"/>
              <a:buChar char="•"/>
            </a:pPr>
            <a:r>
              <a:rPr lang="en-US" sz="1800" dirty="0"/>
              <a:t>PostgreSQL (initially called Postgres) was created by a computer science professor Michael </a:t>
            </a:r>
            <a:r>
              <a:rPr lang="en-US" sz="1800" dirty="0" err="1"/>
              <a:t>Stonebraker</a:t>
            </a:r>
            <a:r>
              <a:rPr lang="en-US" sz="1800" dirty="0"/>
              <a:t> and his team</a:t>
            </a:r>
          </a:p>
          <a:p>
            <a:pPr algn="just">
              <a:buFont typeface="Arial" panose="020B0604020202020204" pitchFamily="34" charset="0"/>
              <a:buChar char="•"/>
            </a:pPr>
            <a:r>
              <a:rPr lang="en-US" sz="1800" dirty="0"/>
              <a:t>One of the benefits of PostgreSQL is it’s compatibility with various platforms using all major languages and middleware</a:t>
            </a:r>
          </a:p>
          <a:p>
            <a:pPr algn="just">
              <a:buFont typeface="Arial" panose="020B0604020202020204" pitchFamily="34" charset="0"/>
              <a:buChar char="•"/>
            </a:pPr>
            <a:r>
              <a:rPr lang="en-US" sz="1800" dirty="0"/>
              <a:t>POSTGRES Server is free and open-source software which means you will never need to pay anything for this service</a:t>
            </a:r>
          </a:p>
          <a:p>
            <a:pPr algn="just">
              <a:buFont typeface="Arial" panose="020B0604020202020204" pitchFamily="34" charset="0"/>
              <a:buChar char="•"/>
            </a:pPr>
            <a:r>
              <a:rPr lang="en-US" sz="1800" dirty="0"/>
              <a:t>One of the PostgreSQL characteristics is it can run dynamic websites and web apps as an option to the LAMP stack.</a:t>
            </a:r>
          </a:p>
          <a:p>
            <a:pPr algn="just">
              <a:buFont typeface="Arial" panose="020B0604020202020204" pitchFamily="34" charset="0"/>
              <a:buChar char="•"/>
            </a:pPr>
            <a:r>
              <a:rPr lang="en-US" sz="1800" dirty="0"/>
              <a:t>It supports JSON data.</a:t>
            </a:r>
          </a:p>
          <a:p>
            <a:pPr algn="just">
              <a:buFont typeface="Arial" panose="020B0604020202020204" pitchFamily="34" charset="0"/>
              <a:buChar char="•"/>
            </a:pPr>
            <a:r>
              <a:rPr lang="en-US" sz="1800" dirty="0"/>
              <a:t>Postgres is not owned by one organization. So, it has had trouble getting its name out there despite being fully featured and comparable to other DBMS systems</a:t>
            </a:r>
          </a:p>
          <a:p>
            <a:pPr algn="just">
              <a:buFont typeface="Arial" panose="020B0604020202020204" pitchFamily="34" charset="0"/>
              <a:buChar char="•"/>
            </a:pPr>
            <a:r>
              <a:rPr lang="en-US" sz="1800" dirty="0"/>
              <a:t>PostgreSQL is widely used in the Financial Industry, Government GIS data, Manufacturing, Web technology, and NoSQL and for Scientific Data collection works</a:t>
            </a:r>
          </a:p>
        </p:txBody>
      </p:sp>
    </p:spTree>
    <p:extLst>
      <p:ext uri="{BB962C8B-B14F-4D97-AF65-F5344CB8AC3E}">
        <p14:creationId xmlns:p14="http://schemas.microsoft.com/office/powerpoint/2010/main" val="19641256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a:bodyPr>
          <a:lstStyle/>
          <a:p>
            <a:pPr>
              <a:buNone/>
            </a:pPr>
            <a:r>
              <a:rPr lang="en-US" b="1" dirty="0"/>
              <a:t>	</a:t>
            </a:r>
            <a:r>
              <a:rPr lang="en-US" b="1" u="sng" dirty="0"/>
              <a:t>WEB LINKS</a:t>
            </a:r>
            <a:endParaRPr lang="en-US" dirty="0"/>
          </a:p>
          <a:p>
            <a:r>
              <a:rPr lang="en-US" dirty="0">
                <a:hlinkClick r:id="rId2"/>
              </a:rPr>
              <a:t>https://www.postgresql.org/about/</a:t>
            </a:r>
            <a:endParaRPr lang="en-US" dirty="0"/>
          </a:p>
          <a:p>
            <a:endParaRPr lang="en-US" dirty="0"/>
          </a:p>
          <a:p>
            <a:pPr>
              <a:buNone/>
            </a:pPr>
            <a:r>
              <a:rPr lang="en-US" dirty="0"/>
              <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C813A83-4CF3-4942-8C24-169E11C40466}"/>
              </a:ext>
            </a:extLst>
          </p:cNvPr>
          <p:cNvSpPr/>
          <p:nvPr/>
        </p:nvSpPr>
        <p:spPr>
          <a:xfrm>
            <a:off x="0" y="0"/>
            <a:ext cx="9144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id="{8C6F3F28-25A8-4E20-83C7-12F88E7C28D0}"/>
              </a:ext>
            </a:extLst>
          </p:cNvPr>
          <p:cNvCxnSpPr>
            <a:cxnSpLocks/>
          </p:cNvCxnSpPr>
          <p:nvPr/>
        </p:nvCxnSpPr>
        <p:spPr>
          <a:xfrm>
            <a:off x="7010400" y="0"/>
            <a:ext cx="13716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E1879BF-80CB-413D-9BC1-C05963A116D7}"/>
              </a:ext>
            </a:extLst>
          </p:cNvPr>
          <p:cNvCxnSpPr>
            <a:cxnSpLocks/>
          </p:cNvCxnSpPr>
          <p:nvPr/>
        </p:nvCxnSpPr>
        <p:spPr>
          <a:xfrm>
            <a:off x="7626846" y="0"/>
            <a:ext cx="497979"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D354CBC-26FA-4C5C-B91C-AD6F2AE53BC2}"/>
              </a:ext>
            </a:extLst>
          </p:cNvPr>
          <p:cNvCxnSpPr>
            <a:cxnSpLocks/>
          </p:cNvCxnSpPr>
          <p:nvPr/>
        </p:nvCxnSpPr>
        <p:spPr>
          <a:xfrm>
            <a:off x="550070" y="6294598"/>
            <a:ext cx="418759"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6F6E02B-7F30-40ED-9667-2C98864546BE}"/>
              </a:ext>
            </a:extLst>
          </p:cNvPr>
          <p:cNvCxnSpPr>
            <a:cxnSpLocks/>
          </p:cNvCxnSpPr>
          <p:nvPr/>
        </p:nvCxnSpPr>
        <p:spPr>
          <a:xfrm>
            <a:off x="292895" y="5129690"/>
            <a:ext cx="1296233"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114427" y="2249080"/>
            <a:ext cx="8043861"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a16="http://schemas.microsoft.com/office/drawing/2014/main" id="{AFBA4B1A-59E0-42F9-8062-FE9B4E00A99F}"/>
              </a:ext>
            </a:extLst>
          </p:cNvPr>
          <p:cNvSpPr/>
          <p:nvPr/>
        </p:nvSpPr>
        <p:spPr>
          <a:xfrm>
            <a:off x="1981200" y="1214279"/>
            <a:ext cx="1822847"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id="{4F0CA98B-3337-4AC3-8305-ED6C9C731FFB}"/>
              </a:ext>
            </a:extLst>
          </p:cNvPr>
          <p:cNvSpPr/>
          <p:nvPr/>
        </p:nvSpPr>
        <p:spPr>
          <a:xfrm>
            <a:off x="2174081" y="1214279"/>
            <a:ext cx="1822847"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grpSp>
        <p:nvGrpSpPr>
          <p:cNvPr id="3" name="Group 28"/>
          <p:cNvGrpSpPr/>
          <p:nvPr/>
        </p:nvGrpSpPr>
        <p:grpSpPr>
          <a:xfrm>
            <a:off x="178141" y="152400"/>
            <a:ext cx="307922"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a16="http://schemas.microsoft.com/office/drawing/2014/main" id="{CAD0D7B8-E462-453C-B296-CA0154FA54AE}"/>
                </a:ext>
              </a:extLst>
            </p:cNvPr>
            <p:cNvGraphicFramePr>
              <a:graphicFrameLocks noChangeAspect="1"/>
            </p:cNvGraphicFramePr>
            <p:nvPr>
              <p:extLst>
                <p:ext uri="{D42A27DB-BD31-4B8C-83A1-F6EECF244321}">
                  <p14:modId xmlns:p14="http://schemas.microsoft.com/office/powerpoint/2010/main" val="4059142145"/>
                </p:ext>
              </p:extLst>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name="CorelDRAW" r:id="rId2" imgW="2169000" imgH="2169360" progId="">
                    <p:embed/>
                  </p:oleObj>
                </mc:Choice>
                <mc:Fallback>
                  <p:oleObj name="CorelDRAW" r:id="rId2" imgW="2169000" imgH="2169360" progId="">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 name="Rectangle 1"/>
          <p:cNvSpPr/>
          <p:nvPr/>
        </p:nvSpPr>
        <p:spPr>
          <a:xfrm>
            <a:off x="4443378" y="5369298"/>
            <a:ext cx="1385957" cy="369332"/>
          </a:xfrm>
          <a:prstGeom prst="rect">
            <a:avLst/>
          </a:prstGeom>
        </p:spPr>
        <p:txBody>
          <a:bodyPr wrap="none">
            <a:spAutoFit/>
          </a:bodyPr>
          <a:lstStyle/>
          <a:p>
            <a:r>
              <a:rPr lang="en-US" b="1" dirty="0">
                <a:latin typeface="Times New Roman" pitchFamily="18" charset="0"/>
                <a:ea typeface="Segoe UI" panose="020B0502040204020203" pitchFamily="34" charset="0"/>
                <a:cs typeface="Times New Roman" pitchFamily="18" charset="0"/>
              </a:rPr>
              <a:t>PostgreSQL</a:t>
            </a:r>
            <a:endParaRPr lang="en-US" b="1"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CBB4D36D-60F8-0547-9CD4-56091D03A888}" type="slidenum">
              <a:rPr lang="en-US" altLang="en-US" smtClean="0"/>
              <a:pPr/>
              <a:t>18</a:t>
            </a:fld>
            <a:endParaRPr lang="en-US" altLang="en-US"/>
          </a:p>
        </p:txBody>
      </p:sp>
    </p:spTree>
    <p:extLst>
      <p:ext uri="{BB962C8B-B14F-4D97-AF65-F5344CB8AC3E}">
        <p14:creationId xmlns:p14="http://schemas.microsoft.com/office/powerpoint/2010/main" val="2656501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2722B-A066-439F-A15F-1BA8CEEF5335}"/>
              </a:ext>
            </a:extLst>
          </p:cNvPr>
          <p:cNvSpPr>
            <a:spLocks noGrp="1"/>
          </p:cNvSpPr>
          <p:nvPr>
            <p:ph type="title"/>
          </p:nvPr>
        </p:nvSpPr>
        <p:spPr/>
        <p:txBody>
          <a:bodyPr/>
          <a:lstStyle/>
          <a:p>
            <a:r>
              <a:rPr lang="en-US" b="1" dirty="0"/>
              <a:t>Course Objective</a:t>
            </a:r>
          </a:p>
        </p:txBody>
      </p:sp>
      <p:sp>
        <p:nvSpPr>
          <p:cNvPr id="3" name="Content Placeholder 2">
            <a:extLst>
              <a:ext uri="{FF2B5EF4-FFF2-40B4-BE49-F238E27FC236}">
                <a16:creationId xmlns:a16="http://schemas.microsoft.com/office/drawing/2014/main" id="{0AFD8C4E-611F-4D26-9D91-687C4CCF8A85}"/>
              </a:ext>
            </a:extLst>
          </p:cNvPr>
          <p:cNvSpPr>
            <a:spLocks noGrp="1"/>
          </p:cNvSpPr>
          <p:nvPr>
            <p:ph idx="1"/>
          </p:nvPr>
        </p:nvSpPr>
        <p:spPr/>
        <p:txBody>
          <a:bodyPr>
            <a:normAutofit/>
          </a:bodyPr>
          <a:lstStyle/>
          <a:p>
            <a:pPr lvl="0" algn="just" fontAlgn="base"/>
            <a:r>
              <a:rPr lang="en-US" dirty="0"/>
              <a:t>The objective of the course is to present an introduction to database management systems, with an emphasis on how to organize, maintain and retrieve - efficiently, and effectively - information from a DBMS - PostgreSQL. </a:t>
            </a:r>
          </a:p>
          <a:p>
            <a:endParaRPr lang="en-US" dirty="0"/>
          </a:p>
        </p:txBody>
      </p:sp>
      <p:sp>
        <p:nvSpPr>
          <p:cNvPr id="4" name="Slide Number Placeholder 3">
            <a:extLst>
              <a:ext uri="{FF2B5EF4-FFF2-40B4-BE49-F238E27FC236}">
                <a16:creationId xmlns:a16="http://schemas.microsoft.com/office/drawing/2014/main" id="{CCA0041C-313A-4E83-A2A9-6FA1B6E4D9F3}"/>
              </a:ext>
            </a:extLst>
          </p:cNvPr>
          <p:cNvSpPr>
            <a:spLocks noGrp="1"/>
          </p:cNvSpPr>
          <p:nvPr>
            <p:ph type="sldNum" sz="quarter" idx="12"/>
          </p:nvPr>
        </p:nvSpPr>
        <p:spPr/>
        <p:txBody>
          <a:bodyPr/>
          <a:lstStyle/>
          <a:p>
            <a:fld id="{71921DFF-E800-4E9F-A958-500B7445DD47}" type="slidenum">
              <a:rPr lang="en-US" smtClean="0"/>
              <a:pPr/>
              <a:t>2</a:t>
            </a:fld>
            <a:endParaRPr lang="en-US"/>
          </a:p>
        </p:txBody>
      </p:sp>
      <p:pic>
        <p:nvPicPr>
          <p:cNvPr id="5" name="Picture 9" descr="Introduction to PostgreSQL">
            <a:extLst>
              <a:ext uri="{FF2B5EF4-FFF2-40B4-BE49-F238E27FC236}">
                <a16:creationId xmlns:a16="http://schemas.microsoft.com/office/drawing/2014/main" id="{CF9A5064-C81E-090F-03DA-B667F5509B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4684" y="4454550"/>
            <a:ext cx="2961492" cy="24047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4131477"/>
      </p:ext>
    </p:extLst>
  </p:cSld>
  <p:clrMapOvr>
    <a:masterClrMapping/>
  </p:clrMapOvr>
  <mc:AlternateContent xmlns:mc="http://schemas.openxmlformats.org/markup-compatibility/2006" xmlns:p14="http://schemas.microsoft.com/office/powerpoint/2010/main">
    <mc:Choice Requires="p14">
      <p:transition spd="slow" p14:dur="2000" advTm="42191"/>
    </mc:Choice>
    <mc:Fallback xmlns="">
      <p:transition spd="slow" advTm="42191"/>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D9258-3763-471A-B7B1-77FC15DFDBB3}"/>
              </a:ext>
            </a:extLst>
          </p:cNvPr>
          <p:cNvSpPr>
            <a:spLocks noGrp="1"/>
          </p:cNvSpPr>
          <p:nvPr>
            <p:ph type="title"/>
          </p:nvPr>
        </p:nvSpPr>
        <p:spPr/>
        <p:txBody>
          <a:bodyPr/>
          <a:lstStyle/>
          <a:p>
            <a:r>
              <a:rPr lang="en-US" b="1" dirty="0"/>
              <a:t>Course Outcome</a:t>
            </a:r>
            <a:endParaRPr lang="en-US" dirty="0"/>
          </a:p>
        </p:txBody>
      </p:sp>
      <p:sp>
        <p:nvSpPr>
          <p:cNvPr id="3" name="Content Placeholder 2">
            <a:extLst>
              <a:ext uri="{FF2B5EF4-FFF2-40B4-BE49-F238E27FC236}">
                <a16:creationId xmlns:a16="http://schemas.microsoft.com/office/drawing/2014/main" id="{09957B8C-57A2-4A0A-9B51-4DA2B073327D}"/>
              </a:ext>
            </a:extLst>
          </p:cNvPr>
          <p:cNvSpPr>
            <a:spLocks noGrp="1"/>
          </p:cNvSpPr>
          <p:nvPr>
            <p:ph idx="1"/>
          </p:nvPr>
        </p:nvSpPr>
        <p:spPr/>
        <p:txBody>
          <a:bodyPr>
            <a:normAutofit/>
          </a:bodyPr>
          <a:lstStyle/>
          <a:p>
            <a:pPr marL="0" indent="0">
              <a:buNone/>
            </a:pPr>
            <a:r>
              <a:rPr lang="en-US" dirty="0"/>
              <a:t>After doing this course, the student will be able to</a:t>
            </a:r>
            <a:endParaRPr lang="en-US" sz="2800" dirty="0"/>
          </a:p>
          <a:p>
            <a:pPr marL="514350" indent="-514350">
              <a:buFont typeface="+mj-lt"/>
              <a:buAutoNum type="arabicPeriod"/>
            </a:pPr>
            <a:r>
              <a:rPr lang="en-IN" sz="2800" dirty="0"/>
              <a:t>Describe the fundamental of PostgreSQL &amp; Databases</a:t>
            </a:r>
          </a:p>
          <a:p>
            <a:pPr marL="514350" indent="-514350">
              <a:buFont typeface="+mj-lt"/>
              <a:buAutoNum type="arabicPeriod"/>
            </a:pPr>
            <a:r>
              <a:rPr lang="en-IN" sz="2800" dirty="0"/>
              <a:t>Exploring Databases &amp; Writing SQL Statements</a:t>
            </a:r>
          </a:p>
          <a:p>
            <a:pPr marL="514350" indent="-514350">
              <a:buFont typeface="+mj-lt"/>
              <a:buAutoNum type="arabicPeriod"/>
            </a:pPr>
            <a:r>
              <a:rPr lang="en-IN" sz="2800" dirty="0"/>
              <a:t>Advanced Query Techniques</a:t>
            </a:r>
          </a:p>
          <a:p>
            <a:pPr marL="0" indent="0">
              <a:buNone/>
            </a:pPr>
            <a:endParaRPr lang="en-US" dirty="0"/>
          </a:p>
        </p:txBody>
      </p:sp>
      <p:sp>
        <p:nvSpPr>
          <p:cNvPr id="4" name="Slide Number Placeholder 3">
            <a:extLst>
              <a:ext uri="{FF2B5EF4-FFF2-40B4-BE49-F238E27FC236}">
                <a16:creationId xmlns:a16="http://schemas.microsoft.com/office/drawing/2014/main" id="{786DC552-9D12-4D9F-AD44-0CE0FACCAF0C}"/>
              </a:ext>
            </a:extLst>
          </p:cNvPr>
          <p:cNvSpPr>
            <a:spLocks noGrp="1"/>
          </p:cNvSpPr>
          <p:nvPr>
            <p:ph type="sldNum" sz="quarter" idx="12"/>
          </p:nvPr>
        </p:nvSpPr>
        <p:spPr/>
        <p:txBody>
          <a:bodyPr/>
          <a:lstStyle/>
          <a:p>
            <a:fld id="{71921DFF-E800-4E9F-A958-500B7445DD47}" type="slidenum">
              <a:rPr lang="en-US" smtClean="0"/>
              <a:pPr/>
              <a:t>3</a:t>
            </a:fld>
            <a:endParaRPr lang="en-US"/>
          </a:p>
        </p:txBody>
      </p:sp>
    </p:spTree>
    <p:extLst>
      <p:ext uri="{BB962C8B-B14F-4D97-AF65-F5344CB8AC3E}">
        <p14:creationId xmlns:p14="http://schemas.microsoft.com/office/powerpoint/2010/main" val="4138511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Index</a:t>
            </a:r>
            <a:endParaRPr lang="en-US" dirty="0"/>
          </a:p>
        </p:txBody>
      </p:sp>
      <p:sp>
        <p:nvSpPr>
          <p:cNvPr id="3" name="Content Placeholder 2"/>
          <p:cNvSpPr>
            <a:spLocks noGrp="1"/>
          </p:cNvSpPr>
          <p:nvPr>
            <p:ph idx="1"/>
          </p:nvPr>
        </p:nvSpPr>
        <p:spPr/>
        <p:txBody>
          <a:bodyPr/>
          <a:lstStyle/>
          <a:p>
            <a:pPr lvl="0" algn="just" fontAlgn="base"/>
            <a:r>
              <a:rPr lang="en-US" dirty="0"/>
              <a:t>What is PostgreSQL?  </a:t>
            </a:r>
          </a:p>
          <a:p>
            <a:pPr lvl="0" fontAlgn="base"/>
            <a:r>
              <a:rPr lang="en-US" dirty="0"/>
              <a:t>Introduction, </a:t>
            </a:r>
          </a:p>
          <a:p>
            <a:pPr lvl="0" fontAlgn="base"/>
            <a:r>
              <a:rPr lang="en-US" dirty="0"/>
              <a:t>Advantages</a:t>
            </a:r>
          </a:p>
          <a:p>
            <a:pPr lvl="0" fontAlgn="base"/>
            <a:r>
              <a:rPr lang="en-US" dirty="0"/>
              <a:t>Disadvantages </a:t>
            </a:r>
          </a:p>
          <a:p>
            <a:r>
              <a:rPr lang="en-US" dirty="0"/>
              <a:t>Install PostgreSQL on Windows — How to Download &amp; Install PostgreSQL 	</a:t>
            </a:r>
          </a:p>
          <a:p>
            <a:endParaRPr lang="en-US" dirty="0"/>
          </a:p>
        </p:txBody>
      </p:sp>
      <p:pic>
        <p:nvPicPr>
          <p:cNvPr id="4" name="Picture 9" descr="Introduction to PostgreSQL">
            <a:extLst>
              <a:ext uri="{FF2B5EF4-FFF2-40B4-BE49-F238E27FC236}">
                <a16:creationId xmlns:a16="http://schemas.microsoft.com/office/drawing/2014/main" id="{4A7BE28D-D827-CCB6-10A7-FA0792E044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015" y="116632"/>
            <a:ext cx="4320481" cy="350823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PostgreSQL? </a:t>
            </a:r>
          </a:p>
        </p:txBody>
      </p:sp>
      <p:sp>
        <p:nvSpPr>
          <p:cNvPr id="3" name="Content Placeholder 2"/>
          <p:cNvSpPr>
            <a:spLocks noGrp="1"/>
          </p:cNvSpPr>
          <p:nvPr>
            <p:ph idx="1"/>
          </p:nvPr>
        </p:nvSpPr>
        <p:spPr/>
        <p:txBody>
          <a:bodyPr>
            <a:normAutofit/>
          </a:bodyPr>
          <a:lstStyle/>
          <a:p>
            <a:pPr algn="just"/>
            <a:r>
              <a:rPr lang="en-US" sz="2400" b="1" dirty="0"/>
              <a:t>PostgreSQL</a:t>
            </a:r>
            <a:r>
              <a:rPr lang="en-US" sz="2400" dirty="0"/>
              <a:t> is an enterprise-class open source database management system. It supports both SQL and JSON for relational and non-relational queries for extensibility and SQL compliance. PostgreSQL supports advanced data types and performance optimization features, which are only available in expensive commercial databases, like Oracle and SQL Server. It is also known as Postgres.</a:t>
            </a:r>
          </a:p>
        </p:txBody>
      </p:sp>
      <p:pic>
        <p:nvPicPr>
          <p:cNvPr id="45058" name="Picture 2" descr="Introduction to PostgreSQL">
            <a:extLst>
              <a:ext uri="{FF2B5EF4-FFF2-40B4-BE49-F238E27FC236}">
                <a16:creationId xmlns:a16="http://schemas.microsoft.com/office/drawing/2014/main" id="{5FC638EB-1AC2-56A7-F215-9E2961D3CB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4536184"/>
            <a:ext cx="2736304" cy="222187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PostgreSQL? </a:t>
            </a:r>
          </a:p>
        </p:txBody>
      </p:sp>
      <p:sp>
        <p:nvSpPr>
          <p:cNvPr id="3" name="Content Placeholder 2"/>
          <p:cNvSpPr>
            <a:spLocks noGrp="1"/>
          </p:cNvSpPr>
          <p:nvPr>
            <p:ph idx="1"/>
          </p:nvPr>
        </p:nvSpPr>
        <p:spPr/>
        <p:txBody>
          <a:bodyPr>
            <a:normAutofit fontScale="92500" lnSpcReduction="10000"/>
          </a:bodyPr>
          <a:lstStyle/>
          <a:p>
            <a:pPr algn="just"/>
            <a:r>
              <a:rPr lang="en-US" sz="2800" dirty="0"/>
              <a:t>PostgreSQL is a powerful, open source object-relational database system that uses and extends the SQL language combined with many features that safely store and scale the most complicated data workloads. The origins of PostgreSQL date back to 1986 as part of the POSTGRES project at the University of California at Berkeley and has more than 35 years of active development on the core platform.</a:t>
            </a:r>
          </a:p>
          <a:p>
            <a:pPr algn="just"/>
            <a:r>
              <a:rPr lang="en-US" dirty="0"/>
              <a:t>There is a wealth of information to be found describing how to install and use PostgreSQL through the official documentation. The open source community provides many helpful places to become familiar with PostgreSQL, discover how it works.</a:t>
            </a:r>
          </a:p>
        </p:txBody>
      </p:sp>
    </p:spTree>
    <p:extLst>
      <p:ext uri="{BB962C8B-B14F-4D97-AF65-F5344CB8AC3E}">
        <p14:creationId xmlns:p14="http://schemas.microsoft.com/office/powerpoint/2010/main" val="3814767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PostgreSQL? </a:t>
            </a:r>
          </a:p>
        </p:txBody>
      </p:sp>
      <p:sp>
        <p:nvSpPr>
          <p:cNvPr id="3" name="Content Placeholder 2"/>
          <p:cNvSpPr>
            <a:spLocks noGrp="1"/>
          </p:cNvSpPr>
          <p:nvPr>
            <p:ph idx="1"/>
          </p:nvPr>
        </p:nvSpPr>
        <p:spPr/>
        <p:txBody>
          <a:bodyPr>
            <a:normAutofit fontScale="92500" lnSpcReduction="20000"/>
          </a:bodyPr>
          <a:lstStyle/>
          <a:p>
            <a:pPr algn="just"/>
            <a:r>
              <a:rPr lang="en-US" sz="2700" dirty="0"/>
              <a:t>PostgreSQL has earned a strong reputation for its proven architecture, reliability, data integrity, robust feature set, extensibility, and the dedication of the open source community behind the software to consistently deliver performant and innovative solutions. </a:t>
            </a:r>
          </a:p>
          <a:p>
            <a:pPr algn="just"/>
            <a:r>
              <a:rPr lang="en-US" sz="2700" dirty="0"/>
              <a:t>PostgreSQL runs on all major operating systems, has been ACID-compliant since 2001, and has powerful add-ons such as the popular PostGIS geospatial database extender. It is no surprise that PostgreSQL has become the open source relational database of choice for many people and organizations.</a:t>
            </a:r>
          </a:p>
          <a:p>
            <a:pPr algn="just"/>
            <a:r>
              <a:rPr lang="en-US" sz="2700" dirty="0"/>
              <a:t>Getting started with using PostgreSQL - Pick a project, and </a:t>
            </a:r>
            <a:r>
              <a:rPr lang="en-US" b="0" i="0" dirty="0">
                <a:solidFill>
                  <a:srgbClr val="000000"/>
                </a:solidFill>
                <a:effectLst/>
                <a:latin typeface="Open Sans" panose="020B0606030504020204" pitchFamily="34" charset="0"/>
              </a:rPr>
              <a:t>let PostgreSQL safely and robustly store your data.</a:t>
            </a:r>
          </a:p>
        </p:txBody>
      </p:sp>
    </p:spTree>
    <p:extLst>
      <p:ext uri="{BB962C8B-B14F-4D97-AF65-F5344CB8AC3E}">
        <p14:creationId xmlns:p14="http://schemas.microsoft.com/office/powerpoint/2010/main" val="3057387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903634"/>
          </a:xfrm>
        </p:spPr>
        <p:txBody>
          <a:bodyPr/>
          <a:lstStyle/>
          <a:p>
            <a:r>
              <a:rPr lang="en-IN" dirty="0"/>
              <a:t>History of PostgreSQL</a:t>
            </a:r>
            <a:endParaRPr lang="en-US" dirty="0"/>
          </a:p>
        </p:txBody>
      </p:sp>
      <p:sp>
        <p:nvSpPr>
          <p:cNvPr id="3" name="Content Placeholder 2"/>
          <p:cNvSpPr>
            <a:spLocks noGrp="1"/>
          </p:cNvSpPr>
          <p:nvPr>
            <p:ph idx="1"/>
          </p:nvPr>
        </p:nvSpPr>
        <p:spPr>
          <a:xfrm>
            <a:off x="628650" y="1196752"/>
            <a:ext cx="7886700" cy="4980211"/>
          </a:xfrm>
        </p:spPr>
        <p:txBody>
          <a:bodyPr>
            <a:normAutofit/>
          </a:bodyPr>
          <a:lstStyle/>
          <a:p>
            <a:pPr marL="0" indent="0" algn="just">
              <a:buNone/>
            </a:pPr>
            <a:r>
              <a:rPr lang="en-US" sz="1600" b="0" i="0" dirty="0">
                <a:effectLst/>
              </a:rPr>
              <a:t>PostgreSQL (initially called Postgres) was created by a computer science professor </a:t>
            </a:r>
            <a:r>
              <a:rPr lang="en-US" sz="1600" b="1" i="0" dirty="0">
                <a:effectLst/>
              </a:rPr>
              <a:t>Michael </a:t>
            </a:r>
            <a:r>
              <a:rPr lang="en-US" sz="1600" b="1" i="0" dirty="0" err="1">
                <a:effectLst/>
              </a:rPr>
              <a:t>Stonebraker</a:t>
            </a:r>
            <a:r>
              <a:rPr lang="en-US" sz="1600" b="1" i="0" dirty="0">
                <a:effectLst/>
              </a:rPr>
              <a:t> </a:t>
            </a:r>
            <a:r>
              <a:rPr lang="en-US" sz="1600" b="0" i="0" dirty="0">
                <a:effectLst/>
              </a:rPr>
              <a:t>and his team. Today it has become one of the popular open-source databases.</a:t>
            </a:r>
          </a:p>
          <a:p>
            <a:pPr algn="just">
              <a:buFont typeface="Arial" panose="020B0604020202020204" pitchFamily="34" charset="0"/>
              <a:buChar char="•"/>
            </a:pPr>
            <a:r>
              <a:rPr lang="en-IN" sz="1600" b="0" i="0" dirty="0">
                <a:effectLst/>
              </a:rPr>
              <a:t>INGRES was developed-1977</a:t>
            </a:r>
          </a:p>
          <a:p>
            <a:pPr algn="just">
              <a:buFont typeface="Arial" panose="020B0604020202020204" pitchFamily="34" charset="0"/>
              <a:buChar char="•"/>
            </a:pPr>
            <a:r>
              <a:rPr lang="en-IN" sz="1600" b="0" i="0" dirty="0">
                <a:effectLst/>
              </a:rPr>
              <a:t>Michael </a:t>
            </a:r>
            <a:r>
              <a:rPr lang="en-IN" sz="1600" b="0" i="0" dirty="0" err="1">
                <a:effectLst/>
              </a:rPr>
              <a:t>Stonebraker</a:t>
            </a:r>
            <a:r>
              <a:rPr lang="en-IN" sz="1600" b="0" i="0" dirty="0">
                <a:effectLst/>
              </a:rPr>
              <a:t> and his colleagues developed Postgres- 1986</a:t>
            </a:r>
          </a:p>
          <a:p>
            <a:pPr algn="just">
              <a:buFont typeface="Arial" panose="020B0604020202020204" pitchFamily="34" charset="0"/>
              <a:buChar char="•"/>
            </a:pPr>
            <a:r>
              <a:rPr lang="en-IN" sz="1600" b="0" i="0" dirty="0">
                <a:effectLst/>
              </a:rPr>
              <a:t>Support for real ACID and PL/</a:t>
            </a:r>
            <a:r>
              <a:rPr lang="en-IN" sz="1600" b="0" i="0" dirty="0" err="1">
                <a:effectLst/>
              </a:rPr>
              <a:t>pgSQL</a:t>
            </a:r>
            <a:r>
              <a:rPr lang="en-IN" sz="1600" b="0" i="0" dirty="0">
                <a:effectLst/>
              </a:rPr>
              <a:t> – 1990</a:t>
            </a:r>
          </a:p>
          <a:p>
            <a:pPr algn="just">
              <a:buFont typeface="Arial" panose="020B0604020202020204" pitchFamily="34" charset="0"/>
              <a:buChar char="•"/>
            </a:pPr>
            <a:r>
              <a:rPr lang="en-IN" sz="1600" b="0" i="0" dirty="0">
                <a:effectLst/>
              </a:rPr>
              <a:t>Released as Postgres95 in -1995</a:t>
            </a:r>
          </a:p>
          <a:p>
            <a:pPr algn="just">
              <a:buFont typeface="Arial" panose="020B0604020202020204" pitchFamily="34" charset="0"/>
              <a:buChar char="•"/>
            </a:pPr>
            <a:r>
              <a:rPr lang="en-IN" sz="1600" b="0" i="0" dirty="0">
                <a:effectLst/>
              </a:rPr>
              <a:t>Re-released Postgres95 as PostgreSQL 6.0 – 1996</a:t>
            </a:r>
          </a:p>
          <a:p>
            <a:pPr algn="just">
              <a:buFont typeface="Arial" panose="020B0604020202020204" pitchFamily="34" charset="0"/>
              <a:buChar char="•"/>
            </a:pPr>
            <a:r>
              <a:rPr lang="en-IN" sz="1600" b="0" i="0" dirty="0">
                <a:effectLst/>
              </a:rPr>
              <a:t>MVCC, GUC, Join syntax Controls and Procedural Language Loader added- 1998-2001</a:t>
            </a:r>
          </a:p>
          <a:p>
            <a:pPr algn="just">
              <a:buFont typeface="Arial" panose="020B0604020202020204" pitchFamily="34" charset="0"/>
              <a:buChar char="•"/>
            </a:pPr>
            <a:r>
              <a:rPr lang="en-IN" sz="1600" b="0" i="0" dirty="0">
                <a:effectLst/>
              </a:rPr>
              <a:t>Version 7.2 to 8.2: Included features like Schema support, Nonblocking VACUUM, Roles and </a:t>
            </a:r>
            <a:r>
              <a:rPr lang="en-IN" sz="1600" b="0" i="0" dirty="0" err="1">
                <a:effectLst/>
              </a:rPr>
              <a:t>dblink</a:t>
            </a:r>
            <a:r>
              <a:rPr lang="en-IN" sz="1600" b="0" i="0" dirty="0">
                <a:effectLst/>
              </a:rPr>
              <a:t> – 2002-2006</a:t>
            </a:r>
          </a:p>
          <a:p>
            <a:pPr algn="just">
              <a:buFont typeface="Arial" panose="020B0604020202020204" pitchFamily="34" charset="0"/>
              <a:buChar char="•"/>
            </a:pPr>
            <a:r>
              <a:rPr lang="en-IN" sz="1600" b="0" i="0" dirty="0">
                <a:effectLst/>
              </a:rPr>
              <a:t>PostgreSQL 8.4 released in 2009</a:t>
            </a:r>
          </a:p>
          <a:p>
            <a:pPr algn="just">
              <a:buFont typeface="Arial" panose="020B0604020202020204" pitchFamily="34" charset="0"/>
              <a:buChar char="•"/>
            </a:pPr>
            <a:r>
              <a:rPr lang="en-IN" sz="1600" b="0" i="0" dirty="0">
                <a:effectLst/>
              </a:rPr>
              <a:t>PostgreSQL 9.0 released in 2010</a:t>
            </a:r>
          </a:p>
          <a:p>
            <a:pPr algn="just">
              <a:buFont typeface="Arial" panose="020B0604020202020204" pitchFamily="34" charset="0"/>
              <a:buChar char="•"/>
            </a:pPr>
            <a:r>
              <a:rPr lang="en-IN" sz="1600" b="0" i="0" dirty="0">
                <a:effectLst/>
              </a:rPr>
              <a:t>NYCPUG (New York City PostgreSQL User Group) joins </a:t>
            </a:r>
            <a:r>
              <a:rPr lang="en-IN" sz="1600" b="0" i="0" dirty="0" err="1">
                <a:effectLst/>
              </a:rPr>
              <a:t>PgUS</a:t>
            </a:r>
            <a:r>
              <a:rPr lang="en-IN" sz="1600" b="0" i="0" dirty="0">
                <a:effectLst/>
              </a:rPr>
              <a:t> (United States PostgreSQL association)- 2013</a:t>
            </a:r>
          </a:p>
          <a:p>
            <a:pPr algn="just">
              <a:buFont typeface="Arial" panose="020B0604020202020204" pitchFamily="34" charset="0"/>
              <a:buChar char="•"/>
            </a:pPr>
            <a:r>
              <a:rPr lang="en-IN" sz="1600" b="0" i="0" dirty="0" err="1">
                <a:effectLst/>
              </a:rPr>
              <a:t>PGconf</a:t>
            </a:r>
            <a:r>
              <a:rPr lang="en-IN" sz="1600" b="0" i="0" dirty="0">
                <a:effectLst/>
              </a:rPr>
              <a:t> organised-2014</a:t>
            </a:r>
            <a:endParaRPr lang="en-US" sz="1600" b="0" i="0" dirty="0">
              <a:effectLst/>
            </a:endParaRPr>
          </a:p>
        </p:txBody>
      </p:sp>
    </p:spTree>
    <p:extLst>
      <p:ext uri="{BB962C8B-B14F-4D97-AF65-F5344CB8AC3E}">
        <p14:creationId xmlns:p14="http://schemas.microsoft.com/office/powerpoint/2010/main" val="2738986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use PostgreSQL? </a:t>
            </a:r>
          </a:p>
        </p:txBody>
      </p:sp>
      <p:sp>
        <p:nvSpPr>
          <p:cNvPr id="3" name="Content Placeholder 2"/>
          <p:cNvSpPr>
            <a:spLocks noGrp="1"/>
          </p:cNvSpPr>
          <p:nvPr>
            <p:ph idx="1"/>
          </p:nvPr>
        </p:nvSpPr>
        <p:spPr/>
        <p:txBody>
          <a:bodyPr>
            <a:normAutofit/>
          </a:bodyPr>
          <a:lstStyle/>
          <a:p>
            <a:pPr algn="just"/>
            <a:r>
              <a:rPr lang="en-US" sz="2400" dirty="0"/>
              <a:t>PostgreSQL comes with many features aimed to help developers build applications, administrators to protect data integrity and build fault-tolerant environments, and help you manage your data no matter how big or small the dataset. </a:t>
            </a:r>
          </a:p>
          <a:p>
            <a:pPr algn="just"/>
            <a:r>
              <a:rPr lang="en-US" sz="2400" dirty="0"/>
              <a:t>In addition to being free and open source, PostgreSQL is highly extensible. For example, you can define your own data types, build out custom functions, even write code from different programming languages without recompiling your database!</a:t>
            </a:r>
          </a:p>
        </p:txBody>
      </p:sp>
    </p:spTree>
    <p:extLst>
      <p:ext uri="{BB962C8B-B14F-4D97-AF65-F5344CB8AC3E}">
        <p14:creationId xmlns:p14="http://schemas.microsoft.com/office/powerpoint/2010/main" val="1186498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185</TotalTime>
  <Words>1536</Words>
  <Application>Microsoft Office PowerPoint</Application>
  <PresentationFormat>On-screen Show (4:3)</PresentationFormat>
  <Paragraphs>118</Paragraphs>
  <Slides>18</Slides>
  <Notes>1</Notes>
  <HiddenSlides>0</HiddenSlides>
  <MMClips>0</MMClips>
  <ScaleCrop>false</ScaleCrop>
  <HeadingPairs>
    <vt:vector size="8" baseType="variant">
      <vt:variant>
        <vt:lpstr>Fonts Used</vt:lpstr>
      </vt:variant>
      <vt:variant>
        <vt:i4>9</vt:i4>
      </vt:variant>
      <vt:variant>
        <vt:lpstr>Theme</vt:lpstr>
      </vt:variant>
      <vt:variant>
        <vt:i4>3</vt:i4>
      </vt:variant>
      <vt:variant>
        <vt:lpstr>Embedded OLE Servers</vt:lpstr>
      </vt:variant>
      <vt:variant>
        <vt:i4>1</vt:i4>
      </vt:variant>
      <vt:variant>
        <vt:lpstr>Slide Titles</vt:lpstr>
      </vt:variant>
      <vt:variant>
        <vt:i4>18</vt:i4>
      </vt:variant>
    </vt:vector>
  </HeadingPairs>
  <TitlesOfParts>
    <vt:vector size="31" baseType="lpstr">
      <vt:lpstr>Arial</vt:lpstr>
      <vt:lpstr>Arial Black</vt:lpstr>
      <vt:lpstr>Calibri</vt:lpstr>
      <vt:lpstr>Calibri Light</vt:lpstr>
      <vt:lpstr>Casper</vt:lpstr>
      <vt:lpstr>Open Sans</vt:lpstr>
      <vt:lpstr>Raleway ExtraBold</vt:lpstr>
      <vt:lpstr>Source Sans Pro</vt:lpstr>
      <vt:lpstr>Times New Roman</vt:lpstr>
      <vt:lpstr>Office Theme</vt:lpstr>
      <vt:lpstr>CU</vt:lpstr>
      <vt:lpstr>Contents Slide Master</vt:lpstr>
      <vt:lpstr>CorelDRAW</vt:lpstr>
      <vt:lpstr>PowerPoint Presentation</vt:lpstr>
      <vt:lpstr>Course Objective</vt:lpstr>
      <vt:lpstr>Course Outcome</vt:lpstr>
      <vt:lpstr>Index</vt:lpstr>
      <vt:lpstr>What is PostgreSQL? </vt:lpstr>
      <vt:lpstr>What is PostgreSQL? </vt:lpstr>
      <vt:lpstr>What is PostgreSQL? </vt:lpstr>
      <vt:lpstr>History of PostgreSQL</vt:lpstr>
      <vt:lpstr>Why use PostgreSQL? </vt:lpstr>
      <vt:lpstr>Why use PostgreSQL? </vt:lpstr>
      <vt:lpstr>Features of PostgreSQL</vt:lpstr>
      <vt:lpstr>Advantages of PostgreSQL</vt:lpstr>
      <vt:lpstr>Disadvantages of PostgreSQL</vt:lpstr>
      <vt:lpstr>Applications of PostgreSQL</vt:lpstr>
      <vt:lpstr>Applications of PostgreSQL</vt:lpstr>
      <vt:lpstr>Summary</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Structures</dc:title>
  <dc:creator>VISHAL</dc:creator>
  <cp:lastModifiedBy>Ranjan Walia</cp:lastModifiedBy>
  <cp:revision>43</cp:revision>
  <dcterms:created xsi:type="dcterms:W3CDTF">2022-06-16T08:02:12Z</dcterms:created>
  <dcterms:modified xsi:type="dcterms:W3CDTF">2022-12-26T05:10:18Z</dcterms:modified>
</cp:coreProperties>
</file>