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1012" r:id="rId6"/>
    <p:sldId id="260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9" r:id="rId16"/>
    <p:sldId id="1058" r:id="rId17"/>
    <p:sldId id="1060" r:id="rId18"/>
    <p:sldId id="1061" r:id="rId19"/>
    <p:sldId id="1062" r:id="rId20"/>
    <p:sldId id="1063" r:id="rId21"/>
    <p:sldId id="326" r:id="rId22"/>
    <p:sldId id="1064" r:id="rId23"/>
    <p:sldId id="1065" r:id="rId24"/>
    <p:sldId id="1066" r:id="rId25"/>
    <p:sldId id="1067" r:id="rId26"/>
    <p:sldId id="1068" r:id="rId27"/>
    <p:sldId id="1069" r:id="rId28"/>
    <p:sldId id="1070" r:id="rId29"/>
    <p:sldId id="1071" r:id="rId30"/>
    <p:sldId id="1072" r:id="rId31"/>
    <p:sldId id="1073" r:id="rId32"/>
    <p:sldId id="1074" r:id="rId33"/>
    <p:sldId id="1075" r:id="rId34"/>
    <p:sldId id="1076" r:id="rId35"/>
    <p:sldId id="1077" r:id="rId36"/>
    <p:sldId id="1078" r:id="rId37"/>
    <p:sldId id="1079" r:id="rId38"/>
    <p:sldId id="1080" r:id="rId39"/>
    <p:sldId id="327" r:id="rId40"/>
    <p:sldId id="1081" r:id="rId41"/>
    <p:sldId id="1082" r:id="rId42"/>
    <p:sldId id="1083" r:id="rId43"/>
    <p:sldId id="1084" r:id="rId44"/>
    <p:sldId id="1085" r:id="rId45"/>
    <p:sldId id="1086" r:id="rId46"/>
    <p:sldId id="1013" r:id="rId47"/>
    <p:sldId id="1087" r:id="rId48"/>
    <p:sldId id="1088" r:id="rId49"/>
    <p:sldId id="1089" r:id="rId50"/>
    <p:sldId id="1090" r:id="rId51"/>
    <p:sldId id="1091" r:id="rId52"/>
    <p:sldId id="1092" r:id="rId53"/>
    <p:sldId id="1093" r:id="rId54"/>
    <p:sldId id="1094" r:id="rId55"/>
    <p:sldId id="1048" r:id="rId56"/>
    <p:sldId id="1049" r:id="rId57"/>
    <p:sldId id="282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1" autoAdjust="0"/>
    <p:restoredTop sz="88633" autoAdjust="0"/>
  </p:normalViewPr>
  <p:slideViewPr>
    <p:cSldViewPr>
      <p:cViewPr varScale="1">
        <p:scale>
          <a:sx n="99" d="100"/>
          <a:sy n="99" d="100"/>
        </p:scale>
        <p:origin x="678" y="7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345680" cy="16242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036050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85" r:id="rId8"/>
    <p:sldLayoutId id="2147483741" r:id="rId9"/>
    <p:sldLayoutId id="2147483742" r:id="rId10"/>
    <p:sldLayoutId id="2147483786" r:id="rId11"/>
    <p:sldLayoutId id="2147483788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D1F6-15FD-01A2-ACE0-C719AF7F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71E9D-EAD4-3101-6B29-92E2B21B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10-1]</a:t>
            </a:r>
            <a:r>
              <a:rPr lang="en-US" altLang="ko-KR" dirty="0">
                <a:solidFill>
                  <a:schemeClr val="tx1"/>
                </a:solidFill>
              </a:rPr>
              <a:t> IF</a:t>
            </a:r>
            <a:r>
              <a:rPr lang="ko-KR" altLang="en-US" dirty="0">
                <a:solidFill>
                  <a:schemeClr val="tx1"/>
                </a:solidFill>
              </a:rPr>
              <a:t>문을 사용하여 두 개의 숫자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의 크기를 비교하는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스토어드</a:t>
            </a:r>
            <a:r>
              <a:rPr lang="ko-KR" altLang="en-US" dirty="0">
                <a:solidFill>
                  <a:schemeClr val="tx1"/>
                </a:solidFill>
              </a:rPr>
              <a:t> 프로시저를 실행할 때는 </a:t>
            </a:r>
            <a:r>
              <a:rPr lang="en-US" altLang="ko-KR" dirty="0">
                <a:solidFill>
                  <a:schemeClr val="tx1"/>
                </a:solidFill>
              </a:rPr>
              <a:t>CALL</a:t>
            </a:r>
            <a:r>
              <a:rPr lang="ko-KR" altLang="en-US" dirty="0">
                <a:solidFill>
                  <a:schemeClr val="tx1"/>
                </a:solidFill>
              </a:rPr>
              <a:t>을 사용함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34D96-88F2-D74F-80BA-65405E4D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403775"/>
            <a:ext cx="6505053" cy="3513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EE1CC6-CCCE-0026-9D8D-EDB5E093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31" y="5431626"/>
            <a:ext cx="6483584" cy="8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46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33E43-FC26-8676-1818-FEA94A0D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A24D-F8DF-E56B-E993-07AD2B80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주로 복잡한 다중 조건을 처리하기 위해 사용됨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53AFD-7034-21A1-A950-4EFAE854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2033845"/>
            <a:ext cx="6469271" cy="19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49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33E43-FC26-8676-1818-FEA94A0D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A24D-F8DF-E56B-E993-07AD2B80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10-2]</a:t>
            </a:r>
            <a:r>
              <a:rPr lang="en-US" altLang="ko-KR" dirty="0">
                <a:solidFill>
                  <a:schemeClr val="tx1"/>
                </a:solidFill>
              </a:rPr>
              <a:t> CASE</a:t>
            </a:r>
            <a:r>
              <a:rPr lang="ko-KR" altLang="en-US" dirty="0">
                <a:solidFill>
                  <a:schemeClr val="tx1"/>
                </a:solidFill>
              </a:rPr>
              <a:t>문을 사용하여 숫자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이 짝수인지 홀수인지를 판별하는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6B37D5-0EA7-5D50-94AC-E4937E85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3" y="1516844"/>
            <a:ext cx="638265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42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43014-9885-B03E-8D43-2256898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E52-8FC7-6D91-E2EE-09E57387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</a:p>
          <a:p>
            <a:pPr lvl="1"/>
            <a:r>
              <a:rPr lang="ko-KR" altLang="en-US" dirty="0"/>
              <a:t>주어진 조건이 참인 동안 반복적으로 코드를 실행하다가</a:t>
            </a:r>
            <a:r>
              <a:rPr lang="en-US" altLang="ko-KR" dirty="0"/>
              <a:t>, </a:t>
            </a:r>
            <a:r>
              <a:rPr lang="ko-KR" altLang="en-US" dirty="0"/>
              <a:t>조건이 거짓이 되면 반복문을 종료함</a:t>
            </a:r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문은 반복 시작하기 전에 조건을 평가하기 때문에 조건이 처음부터 거짓이면 코드가 실행되지 않음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1360C3-D4EC-0AA0-A938-90CAD08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3160401"/>
            <a:ext cx="6469271" cy="8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55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43014-9885-B03E-8D43-2256898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E52-8FC7-6D91-E2EE-09E57387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10-3]</a:t>
            </a:r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까지의 합을 출력하는 프로시저를 </a:t>
            </a:r>
            <a:r>
              <a:rPr lang="en-US" altLang="ko-KR" dirty="0">
                <a:solidFill>
                  <a:schemeClr val="tx1"/>
                </a:solidFill>
              </a:rPr>
              <a:t>WHILE</a:t>
            </a:r>
            <a:r>
              <a:rPr lang="ko-KR" altLang="en-US" dirty="0">
                <a:solidFill>
                  <a:schemeClr val="tx1"/>
                </a:solidFill>
              </a:rPr>
              <a:t>문으로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C5B696-5797-CEE8-40B5-209ABD06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22" y="1512550"/>
            <a:ext cx="6490740" cy="47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874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7D5B1-9D90-C871-3FDD-AFDBA4D2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B4CF-CB54-8F37-FEFA-C141C308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은</a:t>
            </a:r>
            <a:endParaRPr lang="en-US" altLang="ko-KR" dirty="0"/>
          </a:p>
          <a:p>
            <a:pPr lvl="1"/>
            <a:r>
              <a:rPr lang="ko-KR" altLang="en-US" dirty="0"/>
              <a:t>탈출 조건이 없으면 무한 반복되기 때문에 </a:t>
            </a:r>
            <a:r>
              <a:rPr lang="ko-KR" altLang="en-US" dirty="0" err="1"/>
              <a:t>반복문</a:t>
            </a:r>
            <a:r>
              <a:rPr lang="ko-KR" altLang="en-US" dirty="0"/>
              <a:t> 내에서 </a:t>
            </a:r>
            <a:r>
              <a:rPr lang="en-US" altLang="ko-KR" dirty="0"/>
              <a:t>LEAVE</a:t>
            </a:r>
            <a:r>
              <a:rPr lang="ko-KR" altLang="en-US" dirty="0"/>
              <a:t>문을 사용하여 루프를 종료해야 함</a:t>
            </a:r>
            <a:endParaRPr lang="en-US" altLang="ko-KR" dirty="0"/>
          </a:p>
          <a:p>
            <a:pPr lvl="1"/>
            <a:r>
              <a:rPr lang="ko-KR" altLang="en-US" dirty="0"/>
              <a:t>이때 루프에 레이블명을 지정하고</a:t>
            </a:r>
            <a:r>
              <a:rPr lang="en-US" altLang="ko-KR" dirty="0"/>
              <a:t>, </a:t>
            </a:r>
            <a:r>
              <a:rPr lang="ko-KR" altLang="en-US" dirty="0"/>
              <a:t>지정한 레이블명은 </a:t>
            </a:r>
            <a:r>
              <a:rPr lang="en-US" altLang="ko-KR" dirty="0"/>
              <a:t>LEAVE</a:t>
            </a:r>
            <a:r>
              <a:rPr lang="ko-KR" altLang="en-US" dirty="0"/>
              <a:t>문에 기술함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5D17C-0246-8EE6-8F42-A59ED5FB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826283"/>
            <a:ext cx="6483584" cy="15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89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43014-9885-B03E-8D43-2256898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E52-8FC7-6D91-E2EE-09E57387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10-4]</a:t>
            </a:r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까지의 합을 출력하는 프로시저를 </a:t>
            </a:r>
            <a:r>
              <a:rPr lang="en-US" altLang="ko-KR" dirty="0">
                <a:solidFill>
                  <a:schemeClr val="tx1"/>
                </a:solidFill>
              </a:rPr>
              <a:t>LOOP</a:t>
            </a:r>
            <a:r>
              <a:rPr lang="ko-KR" altLang="en-US" dirty="0">
                <a:solidFill>
                  <a:schemeClr val="tx1"/>
                </a:solidFill>
              </a:rPr>
              <a:t>문으로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6FC6E-BDAA-A0E5-F681-689FB26A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85" y="1471839"/>
            <a:ext cx="609423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19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AF875-3480-CEA0-E9BB-1D94D5BB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37E87F-D572-B578-DFA6-5763B30C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1300370"/>
            <a:ext cx="6844617" cy="4573173"/>
          </a:xfrm>
        </p:spPr>
      </p:pic>
    </p:spTree>
    <p:extLst>
      <p:ext uri="{BB962C8B-B14F-4D97-AF65-F5344CB8AC3E}">
        <p14:creationId xmlns:p14="http://schemas.microsoft.com/office/powerpoint/2010/main" val="73146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DDE1-C887-0D73-9915-6435B42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2187E-EA70-B446-603A-43640A57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REPEAT</a:t>
            </a:r>
          </a:p>
          <a:p>
            <a:pPr lvl="1"/>
            <a:r>
              <a:rPr lang="ko-KR" altLang="en-US" dirty="0"/>
              <a:t>조건이 참이 될 때까지 코드를 실행함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REPEAT</a:t>
            </a:r>
            <a:r>
              <a:rPr lang="ko-KR" altLang="en-US" dirty="0"/>
              <a:t>문은 </a:t>
            </a:r>
            <a:r>
              <a:rPr lang="ko-KR" altLang="en-US" dirty="0" err="1"/>
              <a:t>반복문</a:t>
            </a:r>
            <a:r>
              <a:rPr lang="ko-KR" altLang="en-US" dirty="0"/>
              <a:t> 내에서 조건을 비교하기 전에 최소 한 번은 코드가 실행됨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213B9-15D9-5C20-3940-2E164950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2483895"/>
            <a:ext cx="6462115" cy="8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138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DDE1-C887-0D73-9915-6435B42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2187E-EA70-B446-603A-43640A57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10-5]</a:t>
            </a:r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까지의 합을 출력하는 프로시저를 </a:t>
            </a:r>
            <a:r>
              <a:rPr lang="en-US" altLang="ko-KR" dirty="0">
                <a:solidFill>
                  <a:schemeClr val="tx1"/>
                </a:solidFill>
              </a:rPr>
              <a:t>REPEAT</a:t>
            </a:r>
            <a:r>
              <a:rPr lang="ko-KR" altLang="en-US" dirty="0">
                <a:solidFill>
                  <a:schemeClr val="tx1"/>
                </a:solidFill>
              </a:rPr>
              <a:t>문으로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CD54FD-4B72-D0BD-9F62-E9712A3702FD}"/>
              </a:ext>
            </a:extLst>
          </p:cNvPr>
          <p:cNvGrpSpPr/>
          <p:nvPr/>
        </p:nvGrpSpPr>
        <p:grpSpPr>
          <a:xfrm>
            <a:off x="1358833" y="1673805"/>
            <a:ext cx="6426334" cy="4179263"/>
            <a:chOff x="1351547" y="1528399"/>
            <a:chExt cx="6426334" cy="41792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A2A520-77A3-3049-2256-5C623AB9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547" y="1528399"/>
              <a:ext cx="6426334" cy="10233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390B418-A2D1-2CD6-580F-14EA6A1B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547" y="2551746"/>
              <a:ext cx="6426334" cy="3155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66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892424" y="836712"/>
            <a:ext cx="3918060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10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프로시저와 함수</a:t>
            </a:r>
            <a:r>
              <a:rPr kumimoji="1" lang="en-US" altLang="ko-KR" sz="4000" b="1" spc="-150" dirty="0">
                <a:latin typeface="+mj-ea"/>
                <a:ea typeface="+mj-ea"/>
              </a:rPr>
              <a:t>,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트리거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C5786-03D7-D05E-D331-9BCF71FF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864BC9-6CB7-98A2-F6A0-11A3498B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2270554"/>
            <a:ext cx="6222379" cy="2632805"/>
          </a:xfrm>
        </p:spPr>
      </p:pic>
    </p:spTree>
    <p:extLst>
      <p:ext uri="{BB962C8B-B14F-4D97-AF65-F5344CB8AC3E}">
        <p14:creationId xmlns:p14="http://schemas.microsoft.com/office/powerpoint/2010/main" val="7050701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E4390-5B74-E0AD-78C6-E7E8CA89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257DA-76F9-4CB8-F94A-6F6AA77D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r>
              <a:rPr lang="en-US" altLang="ko-KR" dirty="0"/>
              <a:t>(Stored Procedure)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데이터베이스 객체 중 하나로 데이터베이스에서 수행할 수 있는 일련의 </a:t>
            </a:r>
            <a:r>
              <a:rPr lang="en-US" altLang="ko-KR" dirty="0"/>
              <a:t>SQL</a:t>
            </a:r>
            <a:r>
              <a:rPr lang="ko-KR" altLang="en-US" dirty="0"/>
              <a:t>문과 제어문을 저장한 </a:t>
            </a:r>
            <a:r>
              <a:rPr lang="en-US" altLang="ko-KR" dirty="0"/>
              <a:t>SQL </a:t>
            </a:r>
            <a:r>
              <a:rPr lang="ko-KR" altLang="en-US" dirty="0" err="1"/>
              <a:t>스토어드</a:t>
            </a:r>
            <a:r>
              <a:rPr lang="ko-KR" altLang="en-US" dirty="0"/>
              <a:t> 프로그램을 의미함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사용하면 하나의 요청으로 여러 개의 </a:t>
            </a:r>
            <a:r>
              <a:rPr lang="en-US" altLang="ko-KR" dirty="0"/>
              <a:t>SQL</a:t>
            </a:r>
            <a:r>
              <a:rPr lang="ko-KR" altLang="en-US" dirty="0"/>
              <a:t>문을 실행할 수 있음</a:t>
            </a:r>
            <a:endParaRPr lang="en-US" altLang="ko-KR" dirty="0"/>
          </a:p>
          <a:p>
            <a:pPr lvl="1"/>
            <a:r>
              <a:rPr lang="ko-KR" altLang="en-US" dirty="0"/>
              <a:t>데이터 검색이나 조작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 등과 같은 다양한 작업을 수행할 수 있음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프로시저는 시스템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프로시저와 사용자 정의 프로시저로 구분할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425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E4390-5B74-E0AD-78C6-E7E8CA89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257DA-76F9-4CB8-F94A-6F6AA77D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데이터베이스 시스템에 내장되어 있는 특수한 유형의 저장 프로그램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복원</a:t>
            </a:r>
            <a:r>
              <a:rPr lang="en-US" altLang="ko-KR" dirty="0"/>
              <a:t>, </a:t>
            </a:r>
            <a:r>
              <a:rPr lang="ko-KR" altLang="en-US" dirty="0"/>
              <a:t>성능 최적화</a:t>
            </a:r>
            <a:r>
              <a:rPr lang="en-US" altLang="ko-KR" dirty="0"/>
              <a:t>, </a:t>
            </a:r>
            <a:r>
              <a:rPr lang="ko-KR" altLang="en-US" dirty="0"/>
              <a:t>사용자 관리 등 주로 데이터베이스 시스템의 내부 동작을 제어하고 관리하는 데 사용됨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데이터베이스에 내장되어 있기 때문에 별도로 설치할 필요가 없음</a:t>
            </a:r>
            <a:endParaRPr lang="en-US" altLang="ko-KR" dirty="0"/>
          </a:p>
          <a:p>
            <a:pPr lvl="1"/>
            <a:r>
              <a:rPr lang="ko-KR" altLang="en-US" dirty="0"/>
              <a:t>사용자가 직접 프로시저를 생성할 수도 있는데</a:t>
            </a:r>
            <a:r>
              <a:rPr lang="en-US" altLang="ko-KR" dirty="0"/>
              <a:t>, </a:t>
            </a:r>
            <a:r>
              <a:rPr lang="ko-KR" altLang="en-US" dirty="0"/>
              <a:t>이러한 프로시저를 사용자 정의 프로시저라고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3945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17396-0339-F9C1-FB33-57F5B882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정의 프로시저의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B297-2A15-4B58-9ACF-882A54BC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프로시저</a:t>
            </a:r>
            <a:endParaRPr lang="en-US" altLang="ko-KR" dirty="0"/>
          </a:p>
          <a:p>
            <a:pPr lvl="1"/>
            <a:r>
              <a:rPr lang="ko-KR" altLang="en-US" dirty="0"/>
              <a:t>자주 사용하는 </a:t>
            </a:r>
            <a:r>
              <a:rPr lang="en-US" altLang="ko-KR" dirty="0"/>
              <a:t>SQL</a:t>
            </a:r>
            <a:r>
              <a:rPr lang="ko-KR" altLang="en-US" dirty="0"/>
              <a:t>문을 프로시저로 생성하여 저장한 후 필요 시에 호출해서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프로시저의 구성 요소</a:t>
            </a:r>
            <a:endParaRPr lang="en-US" altLang="ko-KR" dirty="0"/>
          </a:p>
          <a:p>
            <a:pPr lvl="1"/>
            <a:r>
              <a:rPr lang="ko-KR" altLang="en-US" dirty="0"/>
              <a:t>프로시저 정의</a:t>
            </a:r>
            <a:endParaRPr lang="en-US" altLang="ko-KR" dirty="0"/>
          </a:p>
          <a:p>
            <a:pPr lvl="1"/>
            <a:r>
              <a:rPr lang="ko-KR" altLang="en-US" dirty="0"/>
              <a:t>매개변수</a:t>
            </a:r>
            <a:endParaRPr lang="en-US" altLang="ko-KR" dirty="0"/>
          </a:p>
          <a:p>
            <a:pPr lvl="2"/>
            <a:r>
              <a:rPr lang="en-US" altLang="ko-KR" dirty="0"/>
              <a:t>IN </a:t>
            </a:r>
            <a:r>
              <a:rPr lang="ko-KR" altLang="en-US" dirty="0"/>
              <a:t>매개변수</a:t>
            </a:r>
            <a:endParaRPr lang="en-US" altLang="ko-KR" dirty="0"/>
          </a:p>
          <a:p>
            <a:pPr lvl="2"/>
            <a:r>
              <a:rPr lang="en-US" altLang="ko-KR" dirty="0"/>
              <a:t>OUT </a:t>
            </a:r>
            <a:r>
              <a:rPr lang="ko-KR" altLang="en-US" dirty="0"/>
              <a:t>매개변수</a:t>
            </a:r>
            <a:endParaRPr lang="en-US" altLang="ko-KR" dirty="0"/>
          </a:p>
          <a:p>
            <a:pPr lvl="2"/>
            <a:r>
              <a:rPr lang="en-US" altLang="ko-KR" dirty="0"/>
              <a:t>INOUT </a:t>
            </a:r>
            <a:r>
              <a:rPr lang="ko-KR" altLang="en-US" dirty="0"/>
              <a:t>매개변수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835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프로시저의 생성</a:t>
            </a:r>
            <a:r>
              <a:rPr lang="en-US" altLang="ko-KR" dirty="0"/>
              <a:t>,</a:t>
            </a:r>
            <a:r>
              <a:rPr lang="ko-KR" altLang="en-US" dirty="0"/>
              <a:t> 호출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dirty="0"/>
              <a:t>생성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호출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 형식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DD453B-404C-2986-1B4F-77B8FC62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583795"/>
            <a:ext cx="6476427" cy="2175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71B3CC-EBAE-BE1B-DC49-78F1FAAE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4" y="4464115"/>
            <a:ext cx="6469271" cy="34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1899A8-FAB3-D136-C927-17D7EC8C2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65" y="5260052"/>
            <a:ext cx="6469271" cy="3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46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정보와 고객 수를 보이는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86DA20-F035-48ED-1FD9-B6193E2074A0}"/>
              </a:ext>
            </a:extLst>
          </p:cNvPr>
          <p:cNvGrpSpPr/>
          <p:nvPr/>
        </p:nvGrpSpPr>
        <p:grpSpPr>
          <a:xfrm>
            <a:off x="1323052" y="1328554"/>
            <a:ext cx="6918367" cy="4980766"/>
            <a:chOff x="1323052" y="1328554"/>
            <a:chExt cx="6918367" cy="49807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EF43E0-6EFF-6C78-80A7-648780AC8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052" y="1328554"/>
              <a:ext cx="6497896" cy="498076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6677-108A-1A2D-E785-55E920B8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245" y="4923865"/>
              <a:ext cx="1464174" cy="138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9344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도시를 입력하면 해당 도시의 고객 정보와 고객 수를 보이는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F6D117-B3E7-A643-3EEF-038822311576}"/>
              </a:ext>
            </a:extLst>
          </p:cNvPr>
          <p:cNvGrpSpPr/>
          <p:nvPr/>
        </p:nvGrpSpPr>
        <p:grpSpPr>
          <a:xfrm>
            <a:off x="1350834" y="1673805"/>
            <a:ext cx="6442331" cy="4243671"/>
            <a:chOff x="1355255" y="1596654"/>
            <a:chExt cx="6442331" cy="42436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868C23-3162-4BA0-1114-F112DB02B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255" y="1596654"/>
              <a:ext cx="6433490" cy="226853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D8BD85-EBC6-5AE0-0BA6-480406DB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096" y="3865193"/>
              <a:ext cx="6433490" cy="1975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8121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도시를 입력하면 해당 도시의 고객 정보와 고객 수를 보이는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AC86B-2F2E-7037-56BE-FAF04115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2223167"/>
            <a:ext cx="6469271" cy="24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98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주문년도와</a:t>
            </a:r>
            <a:r>
              <a:rPr lang="ko-KR" altLang="en-US" dirty="0">
                <a:solidFill>
                  <a:schemeClr val="tx1"/>
                </a:solidFill>
              </a:rPr>
              <a:t> 고객의 도시를 입력하면 해당 년도에 해당 도시의 고객이 주문한 내역에 대하여 주문고객별로 주문건수를 보이는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C29763-A93F-11CB-B802-AA39E228420A}"/>
              </a:ext>
            </a:extLst>
          </p:cNvPr>
          <p:cNvGrpSpPr/>
          <p:nvPr/>
        </p:nvGrpSpPr>
        <p:grpSpPr>
          <a:xfrm>
            <a:off x="1333786" y="1718810"/>
            <a:ext cx="6476427" cy="5077885"/>
            <a:chOff x="1333786" y="1744371"/>
            <a:chExt cx="6476427" cy="50778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36CFED0-3991-01EE-0080-AA89076E92C3}"/>
                </a:ext>
              </a:extLst>
            </p:cNvPr>
            <p:cNvGrpSpPr/>
            <p:nvPr/>
          </p:nvGrpSpPr>
          <p:grpSpPr>
            <a:xfrm>
              <a:off x="1351677" y="1744371"/>
              <a:ext cx="6440646" cy="4635516"/>
              <a:chOff x="1351677" y="1765166"/>
              <a:chExt cx="6440646" cy="463551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A99D72A-12B5-04FF-3B18-91D79839E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1677" y="1765166"/>
                <a:ext cx="6440646" cy="332766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F43C00B-4A4D-FFBE-5DF9-DC4F6CD3B3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3125"/>
              <a:stretch/>
            </p:blipFill>
            <p:spPr>
              <a:xfrm>
                <a:off x="1351677" y="5084604"/>
                <a:ext cx="6440646" cy="1316078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3AF2CA-FDFE-014E-D7E9-BA4BD15D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786" y="6335630"/>
              <a:ext cx="6476427" cy="48662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71B1825-A9D8-8F09-7346-D60E76B58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580" y="6210086"/>
            <a:ext cx="2855353" cy="5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6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스토어드</a:t>
            </a:r>
            <a:r>
              <a:rPr lang="ko-KR" altLang="en-US" sz="2400" b="1" spc="-150" dirty="0">
                <a:latin typeface="맑은 고딕"/>
              </a:rPr>
              <a:t> 프로그램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스토어드</a:t>
            </a:r>
            <a:r>
              <a:rPr lang="ko-KR" altLang="en-US" sz="2400" b="1" spc="-150" dirty="0">
                <a:latin typeface="맑은 고딕"/>
              </a:rPr>
              <a:t> 프로시저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스토어드</a:t>
            </a:r>
            <a:r>
              <a:rPr lang="ko-KR" altLang="en-US" sz="2400" b="1" spc="-150" dirty="0">
                <a:latin typeface="맑은 고딕"/>
              </a:rPr>
              <a:t> 함수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트리거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고객회사명과 추가할 마일리지를 입력하면 해당 고객에 대하여 입력한 마일리지만큼 추가하는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E2B4AA-B49E-13BC-A09D-C0E922011C68}"/>
              </a:ext>
            </a:extLst>
          </p:cNvPr>
          <p:cNvGrpSpPr/>
          <p:nvPr/>
        </p:nvGrpSpPr>
        <p:grpSpPr>
          <a:xfrm>
            <a:off x="1459713" y="1392315"/>
            <a:ext cx="6224575" cy="5470371"/>
            <a:chOff x="1369343" y="1392315"/>
            <a:chExt cx="6224575" cy="54703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1F7D47-FD88-0778-F4F4-03537F622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9343" y="1392315"/>
              <a:ext cx="6217273" cy="454365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82A0A26-9ACB-7D9F-A739-A69EF2A5A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645" y="5935973"/>
              <a:ext cx="6217273" cy="926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2070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고객회사명과 추가할 마일리지를 입력하면 해당 고객에 대하여 입력한 마일리지만큼 추가하는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A1AED-1420-7B65-33CF-D26410B9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6" y="2759888"/>
            <a:ext cx="6512209" cy="13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243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고객회사명을 입력하면 해당 고객의 마일리지를 변경하는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만일 고객의 마일리지가 전체 고객의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평균마일리지보다</a:t>
            </a:r>
            <a:r>
              <a:rPr lang="ko-KR" altLang="en-US" dirty="0">
                <a:solidFill>
                  <a:schemeClr val="tx1"/>
                </a:solidFill>
              </a:rPr>
              <a:t> 크다면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점을 추가하고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그렇지 않다면 전 고객의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평균마일리지만큼으로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0917F-22D5-9A45-436C-BAD4CAC1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2053564"/>
            <a:ext cx="6469271" cy="46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441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고객회사명을 입력하면 해당 고객의 마일리지를 변경하는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만일 고객의 마일리지가 전체 고객의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평균마일리지보다</a:t>
            </a:r>
            <a:r>
              <a:rPr lang="ko-KR" altLang="en-US" dirty="0">
                <a:solidFill>
                  <a:schemeClr val="tx1"/>
                </a:solidFill>
              </a:rPr>
              <a:t> 크다면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점을 추가하고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그렇지 않다면 전 고객의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평균마일리지만큼으로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2A622E-16BC-9D23-D154-5A45CCE8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2103340"/>
            <a:ext cx="6497896" cy="39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4002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고객회사명을 입력하면 해당 고객의 마일리지를 변경하는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만일 고객의 마일리지가 전체 고객의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평균마일리지보다</a:t>
            </a:r>
            <a:r>
              <a:rPr lang="ko-KR" altLang="en-US" dirty="0">
                <a:solidFill>
                  <a:schemeClr val="tx1"/>
                </a:solidFill>
              </a:rPr>
              <a:t> 크다면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점을 추가하고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그렇지 않다면 전 고객의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평균마일리지만큼으로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965F72-5E7F-84CC-CFC1-74555686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2781357"/>
            <a:ext cx="6476427" cy="12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7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1700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1700" dirty="0">
                <a:solidFill>
                  <a:schemeClr val="accent6">
                    <a:lumMod val="75000"/>
                  </a:schemeClr>
                </a:solidFill>
              </a:rPr>
              <a:t>10-11]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고객회사명을 입력하면 고객의 보유 </a:t>
            </a:r>
            <a:r>
              <a:rPr lang="ko-KR" altLang="en-US" sz="1700" dirty="0" err="1">
                <a:solidFill>
                  <a:schemeClr val="tx1"/>
                </a:solidFill>
              </a:rPr>
              <a:t>마일리지에</a:t>
            </a:r>
            <a:r>
              <a:rPr lang="ko-KR" altLang="en-US" sz="1700" dirty="0">
                <a:solidFill>
                  <a:schemeClr val="tx1"/>
                </a:solidFill>
              </a:rPr>
              <a:t> 따라서 등급을 보이는 프로시저를 </a:t>
            </a:r>
            <a:r>
              <a:rPr lang="ko-KR" altLang="en-US" sz="1700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  <a:r>
              <a:rPr lang="ko-KR" altLang="en-US" sz="1700" dirty="0">
                <a:solidFill>
                  <a:schemeClr val="tx1"/>
                </a:solidFill>
              </a:rPr>
              <a:t>이때 고객의 마일리지가 </a:t>
            </a:r>
            <a:r>
              <a:rPr lang="en-US" altLang="ko-KR" sz="1700" dirty="0">
                <a:solidFill>
                  <a:schemeClr val="tx1"/>
                </a:solidFill>
              </a:rPr>
              <a:t>100,000</a:t>
            </a:r>
            <a:r>
              <a:rPr lang="ko-KR" altLang="en-US" sz="1700" dirty="0">
                <a:solidFill>
                  <a:schemeClr val="tx1"/>
                </a:solidFill>
              </a:rPr>
              <a:t>점 이상이면 ‘최우수고객회사’</a:t>
            </a:r>
            <a:r>
              <a:rPr lang="en-US" altLang="ko-KR" sz="1700" dirty="0">
                <a:solidFill>
                  <a:schemeClr val="tx1"/>
                </a:solidFill>
              </a:rPr>
              <a:t>, 50,000</a:t>
            </a:r>
            <a:r>
              <a:rPr lang="ko-KR" altLang="en-US" sz="1700" dirty="0">
                <a:solidFill>
                  <a:schemeClr val="tx1"/>
                </a:solidFill>
              </a:rPr>
              <a:t>점 이상이면 ‘우수고객회사’</a:t>
            </a:r>
            <a:r>
              <a:rPr lang="en-US" altLang="ko-KR" sz="1700" dirty="0">
                <a:solidFill>
                  <a:schemeClr val="tx1"/>
                </a:solidFill>
              </a:rPr>
              <a:t>, </a:t>
            </a:r>
            <a:r>
              <a:rPr lang="ko-KR" altLang="en-US" sz="1700" dirty="0">
                <a:solidFill>
                  <a:schemeClr val="tx1"/>
                </a:solidFill>
              </a:rPr>
              <a:t>그 나머지는 ‘</a:t>
            </a:r>
            <a:r>
              <a:rPr lang="ko-KR" altLang="en-US" sz="1700" dirty="0" err="1">
                <a:solidFill>
                  <a:schemeClr val="tx1"/>
                </a:solidFill>
              </a:rPr>
              <a:t>관심고객회사’라고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 err="1">
                <a:solidFill>
                  <a:schemeClr val="tx1"/>
                </a:solidFill>
              </a:rPr>
              <a:t>보이시오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A5EE9-085F-651A-8EAC-0E2647C5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42" y="1696973"/>
            <a:ext cx="602458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97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1700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1700" dirty="0">
                <a:solidFill>
                  <a:schemeClr val="accent6">
                    <a:lumMod val="75000"/>
                  </a:schemeClr>
                </a:solidFill>
              </a:rPr>
              <a:t>10-11]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고객회사명을 입력하면 고객의 보유 </a:t>
            </a:r>
            <a:r>
              <a:rPr lang="ko-KR" altLang="en-US" sz="1700" dirty="0" err="1">
                <a:solidFill>
                  <a:schemeClr val="tx1"/>
                </a:solidFill>
              </a:rPr>
              <a:t>마일리지에</a:t>
            </a:r>
            <a:r>
              <a:rPr lang="ko-KR" altLang="en-US" sz="1700" dirty="0">
                <a:solidFill>
                  <a:schemeClr val="tx1"/>
                </a:solidFill>
              </a:rPr>
              <a:t> 따라서 등급을 보이는 프로시저를 </a:t>
            </a:r>
            <a:r>
              <a:rPr lang="ko-KR" altLang="en-US" sz="1700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  <a:r>
              <a:rPr lang="ko-KR" altLang="en-US" sz="1700" dirty="0">
                <a:solidFill>
                  <a:schemeClr val="tx1"/>
                </a:solidFill>
              </a:rPr>
              <a:t>이때 고객의 마일리지가 </a:t>
            </a:r>
            <a:r>
              <a:rPr lang="en-US" altLang="ko-KR" sz="1700" dirty="0">
                <a:solidFill>
                  <a:schemeClr val="tx1"/>
                </a:solidFill>
              </a:rPr>
              <a:t>100,000</a:t>
            </a:r>
            <a:r>
              <a:rPr lang="ko-KR" altLang="en-US" sz="1700" dirty="0">
                <a:solidFill>
                  <a:schemeClr val="tx1"/>
                </a:solidFill>
              </a:rPr>
              <a:t>점 이상이면 ‘최우수고객회사’</a:t>
            </a:r>
            <a:r>
              <a:rPr lang="en-US" altLang="ko-KR" sz="1700" dirty="0">
                <a:solidFill>
                  <a:schemeClr val="tx1"/>
                </a:solidFill>
              </a:rPr>
              <a:t>, 50,000</a:t>
            </a:r>
            <a:r>
              <a:rPr lang="ko-KR" altLang="en-US" sz="1700" dirty="0">
                <a:solidFill>
                  <a:schemeClr val="tx1"/>
                </a:solidFill>
              </a:rPr>
              <a:t>점 이상이면 ‘우수고객회사’</a:t>
            </a:r>
            <a:r>
              <a:rPr lang="en-US" altLang="ko-KR" sz="1700" dirty="0">
                <a:solidFill>
                  <a:schemeClr val="tx1"/>
                </a:solidFill>
              </a:rPr>
              <a:t>, </a:t>
            </a:r>
            <a:r>
              <a:rPr lang="ko-KR" altLang="en-US" sz="1700" dirty="0">
                <a:solidFill>
                  <a:schemeClr val="tx1"/>
                </a:solidFill>
              </a:rPr>
              <a:t>그 나머지는 ‘</a:t>
            </a:r>
            <a:r>
              <a:rPr lang="ko-KR" altLang="en-US" sz="1700" dirty="0" err="1">
                <a:solidFill>
                  <a:schemeClr val="tx1"/>
                </a:solidFill>
              </a:rPr>
              <a:t>관심고객회사’라고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 err="1">
                <a:solidFill>
                  <a:schemeClr val="tx1"/>
                </a:solidFill>
              </a:rPr>
              <a:t>보이시오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7E85C-F3BB-0764-6099-3A5F73A7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2455747"/>
            <a:ext cx="6462115" cy="19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703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C385-6F43-8DE8-42DD-91C103A8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인상율과 금액을 입력하면 인상금액을 계산하고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 결과를 확인할 수 있는 프로시저를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73D726-098B-5448-4150-DE49988E7FA0}"/>
              </a:ext>
            </a:extLst>
          </p:cNvPr>
          <p:cNvGrpSpPr/>
          <p:nvPr/>
        </p:nvGrpSpPr>
        <p:grpSpPr>
          <a:xfrm>
            <a:off x="1333786" y="1704338"/>
            <a:ext cx="6483976" cy="4574209"/>
            <a:chOff x="1333786" y="1704338"/>
            <a:chExt cx="6483976" cy="45742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922B70-8C6B-1D21-F22B-D3C08ACB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1704338"/>
              <a:ext cx="6476427" cy="37498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A39057-5432-8157-D32D-EA926EDE2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91" y="5548607"/>
              <a:ext cx="6469271" cy="729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7933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ACA8-4651-85C4-C607-A9C008C0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프로시저의 생성과 삭제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3E51A6-7F08-98A8-1718-69208C29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2321945"/>
            <a:ext cx="6844617" cy="2530023"/>
          </a:xfrm>
        </p:spPr>
      </p:pic>
    </p:spTree>
    <p:extLst>
      <p:ext uri="{BB962C8B-B14F-4D97-AF65-F5344CB8AC3E}">
        <p14:creationId xmlns:p14="http://schemas.microsoft.com/office/powerpoint/2010/main" val="102989976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err="1"/>
              <a:t>스토어드</a:t>
            </a:r>
            <a:r>
              <a:rPr lang="ko-KR" altLang="en-US" sz="4400" dirty="0"/>
              <a:t>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769970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스토어드</a:t>
            </a:r>
            <a:r>
              <a:rPr lang="ko-KR" altLang="en-US" dirty="0"/>
              <a:t> 프로그램의 개념과 특징을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스토어드</a:t>
            </a:r>
            <a:r>
              <a:rPr lang="ko-KR" altLang="en-US" dirty="0"/>
              <a:t> 프로그램 작성을 위한 문법을 작성할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스토어드</a:t>
            </a:r>
            <a:r>
              <a:rPr lang="ko-KR" altLang="en-US" dirty="0"/>
              <a:t> 프로시저와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개념과 사용법을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트리거의 개념과 사용법을 이해할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5727-224C-2E3B-C1B1-050F08D6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FBF6D-4710-92D9-D350-D62F324F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스토어드</a:t>
            </a:r>
            <a:r>
              <a:rPr lang="ko-KR" altLang="en-US" dirty="0"/>
              <a:t> 함수</a:t>
            </a:r>
            <a:r>
              <a:rPr lang="en-US" altLang="ko-KR" dirty="0"/>
              <a:t>(Stored Function)</a:t>
            </a:r>
          </a:p>
          <a:p>
            <a:pPr lvl="1"/>
            <a:r>
              <a:rPr lang="ko-KR" altLang="en-US" dirty="0"/>
              <a:t>데이터베이스에서 사용할 수 있는 함수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 err="1"/>
              <a:t>스토어드</a:t>
            </a:r>
            <a:r>
              <a:rPr lang="ko-KR" altLang="en-US" dirty="0"/>
              <a:t> 함수는 </a:t>
            </a:r>
            <a:r>
              <a:rPr lang="en-US" altLang="ko-KR" dirty="0"/>
              <a:t>SQL</a:t>
            </a:r>
            <a:r>
              <a:rPr lang="ko-KR" altLang="en-US" dirty="0"/>
              <a:t>문의 일부로 호출되며</a:t>
            </a:r>
            <a:r>
              <a:rPr lang="en-US" altLang="ko-KR" dirty="0"/>
              <a:t>, </a:t>
            </a:r>
            <a:r>
              <a:rPr lang="ko-KR" altLang="en-US" dirty="0"/>
              <a:t>함수 내에서 로직을 실행하고 값을 반환할 수 있음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함수를 사용하면 코드의 재사용성을 높일 수 있으며</a:t>
            </a:r>
            <a:r>
              <a:rPr lang="en-US" altLang="ko-KR" dirty="0"/>
              <a:t>, </a:t>
            </a:r>
            <a:r>
              <a:rPr lang="ko-KR" altLang="en-US" dirty="0"/>
              <a:t>반복적인 작업을 수행하거나 복잡한 로직을 처리하는 데에 유용함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의 주요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유형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endParaRPr lang="en-US" altLang="ko-KR" dirty="0"/>
          </a:p>
          <a:p>
            <a:pPr lvl="2"/>
            <a:r>
              <a:rPr lang="en-US" altLang="ko-KR" dirty="0"/>
              <a:t>MySQL</a:t>
            </a:r>
            <a:r>
              <a:rPr lang="ko-KR" altLang="en-US" dirty="0"/>
              <a:t>을 설치하면 자동으로 제공되는 함수</a:t>
            </a:r>
            <a:endParaRPr lang="en-US" altLang="ko-KR" dirty="0"/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2"/>
            <a:r>
              <a:rPr lang="ko-KR" altLang="en-US" dirty="0"/>
              <a:t>사용자가 필요에 따라 직접 정의하는 함수</a:t>
            </a:r>
          </a:p>
        </p:txBody>
      </p:sp>
    </p:spTree>
    <p:extLst>
      <p:ext uri="{BB962C8B-B14F-4D97-AF65-F5344CB8AC3E}">
        <p14:creationId xmlns:p14="http://schemas.microsoft.com/office/powerpoint/2010/main" val="58631085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B7A0-8512-86E4-6202-88EA7AE8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정의 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DE19E-80F0-6E01-BF80-753E1EF7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함수의 구성 요소</a:t>
            </a:r>
            <a:endParaRPr lang="en-US" altLang="ko-KR" dirty="0"/>
          </a:p>
          <a:p>
            <a:pPr lvl="1"/>
            <a:r>
              <a:rPr lang="ko-KR" altLang="en-US" dirty="0"/>
              <a:t>함수 정의</a:t>
            </a:r>
          </a:p>
          <a:p>
            <a:pPr lvl="1"/>
            <a:r>
              <a:rPr lang="ko-KR" altLang="en-US" dirty="0"/>
              <a:t>입력 매개변수</a:t>
            </a:r>
          </a:p>
          <a:p>
            <a:pPr lvl="1"/>
            <a:r>
              <a:rPr lang="ko-KR" altLang="en-US" dirty="0"/>
              <a:t>반환 값</a:t>
            </a:r>
          </a:p>
          <a:p>
            <a:pPr lvl="1"/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99849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8C74-FB60-CF58-D265-C729F372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함수의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96615-47C0-3532-3D93-A46F67A9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함수의 생성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/>
              <a:t>생성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 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B0E6E-32C8-9F64-F04A-F28D9084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1551035"/>
            <a:ext cx="6462115" cy="196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DCD07F-09AD-13D5-32B7-CDA46FFB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6" y="4075609"/>
            <a:ext cx="6476427" cy="34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4B803C-3D69-7D44-3031-23A7FE0A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65" y="4878543"/>
            <a:ext cx="6469271" cy="3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0063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8C74-FB60-CF58-D265-C729F372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함수의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96615-47C0-3532-3D93-A46F67A9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수량과 단가를 입력하면 두 수를 곱하여 금액을 반환하는 함수를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47EA578-654F-2AA1-2472-783DA0E14D49}"/>
              </a:ext>
            </a:extLst>
          </p:cNvPr>
          <p:cNvGrpSpPr/>
          <p:nvPr/>
        </p:nvGrpSpPr>
        <p:grpSpPr>
          <a:xfrm>
            <a:off x="1318181" y="1583795"/>
            <a:ext cx="7348479" cy="4286316"/>
            <a:chOff x="1318181" y="1583795"/>
            <a:chExt cx="7348479" cy="42863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7765FF-F26A-8C19-F9A7-53E313C8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629" y="1583795"/>
              <a:ext cx="6490740" cy="233294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EEF1ABD-C4DF-A810-4877-E6DFAC643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473" y="4060342"/>
              <a:ext cx="6505053" cy="4937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6EEB19A-5109-95C0-5E89-16BA0F77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5021" y="4060342"/>
              <a:ext cx="1259505" cy="70059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7ACAA0C-D825-EB19-749E-AD68AB10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181" y="4818139"/>
              <a:ext cx="6490740" cy="95178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18FEFB-30FF-9454-81C0-44C81A67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7055" y="4818139"/>
              <a:ext cx="3599605" cy="1051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81933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D4B3-D236-10C8-F51D-A6DF9E2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함수의 생성과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BF1A86-4248-951E-79B8-E0D3CED7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2145186"/>
            <a:ext cx="6844617" cy="2883541"/>
          </a:xfrm>
        </p:spPr>
      </p:pic>
    </p:spTree>
    <p:extLst>
      <p:ext uri="{BB962C8B-B14F-4D97-AF65-F5344CB8AC3E}">
        <p14:creationId xmlns:p14="http://schemas.microsoft.com/office/powerpoint/2010/main" val="19615307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D4B3-D236-10C8-F51D-A6DF9E2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함수의 생성과 삭제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EB73F4-E5CD-24CE-5A92-DCB46F3BC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2304063"/>
            <a:ext cx="6844617" cy="2565787"/>
          </a:xfrm>
        </p:spPr>
      </p:pic>
    </p:spTree>
    <p:extLst>
      <p:ext uri="{BB962C8B-B14F-4D97-AF65-F5344CB8AC3E}">
        <p14:creationId xmlns:p14="http://schemas.microsoft.com/office/powerpoint/2010/main" val="79318601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트리거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311256402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트리거의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r>
              <a:rPr lang="en-US" altLang="ko-KR" dirty="0"/>
              <a:t>(Trigger)</a:t>
            </a:r>
          </a:p>
          <a:p>
            <a:pPr lvl="1"/>
            <a:r>
              <a:rPr lang="ko-KR" altLang="en-US" dirty="0"/>
              <a:t>데이터베이스에서 데이터 삽입</a:t>
            </a:r>
            <a:r>
              <a:rPr lang="en-US" altLang="ko-KR" dirty="0"/>
              <a:t>, </a:t>
            </a:r>
            <a:r>
              <a:rPr lang="ko-KR" altLang="en-US" dirty="0"/>
              <a:t>변경 또는 삭제와 같은 특정 이벤트가 발생할 때마다 자동으로 실행되는 작업을 의미함</a:t>
            </a:r>
            <a:endParaRPr lang="en-US" altLang="ko-KR" dirty="0"/>
          </a:p>
          <a:p>
            <a:pPr lvl="1"/>
            <a:r>
              <a:rPr lang="en-US" altLang="ko-KR" dirty="0"/>
              <a:t>INSERT, UPDATE, DELETE</a:t>
            </a:r>
            <a:r>
              <a:rPr lang="ko-KR" altLang="en-US" dirty="0"/>
              <a:t>와 같은 이벤트가 발생할 때마다 트리거에 정의된 </a:t>
            </a:r>
            <a:r>
              <a:rPr lang="en-US" altLang="ko-KR" dirty="0"/>
              <a:t>SQL</a:t>
            </a:r>
            <a:r>
              <a:rPr lang="ko-KR" altLang="en-US" dirty="0"/>
              <a:t>문이 자동 실행됨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트리거는 복잡한 비즈니스 규칙 구현 및 데이터 검증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로깅 등에 사용됨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트리거를 통해 데이터의 일관성을 유지할 수 있으며 다양한 작업을 자동화할 수 있음</a:t>
            </a:r>
            <a:endParaRPr lang="en-US" altLang="ko-KR" dirty="0"/>
          </a:p>
          <a:p>
            <a:r>
              <a:rPr lang="ko-KR" altLang="en-US" dirty="0"/>
              <a:t>트리거의 구성 요소</a:t>
            </a:r>
            <a:endParaRPr lang="en-US" altLang="ko-KR" dirty="0"/>
          </a:p>
          <a:p>
            <a:pPr lvl="1"/>
            <a:r>
              <a:rPr lang="ko-KR" altLang="en-US" dirty="0"/>
              <a:t>트리거 정의</a:t>
            </a:r>
            <a:endParaRPr lang="en-US" altLang="ko-KR" dirty="0"/>
          </a:p>
          <a:p>
            <a:pPr lvl="1"/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r>
              <a:rPr lang="ko-KR" altLang="en-US" dirty="0"/>
              <a:t>타이밍</a:t>
            </a:r>
            <a:endParaRPr lang="en-US" altLang="ko-KR" dirty="0"/>
          </a:p>
          <a:p>
            <a:pPr lvl="1"/>
            <a:r>
              <a:rPr lang="ko-KR" altLang="en-US" dirty="0"/>
              <a:t>본문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7772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트리거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dirty="0"/>
              <a:t>생성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 확인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D2ABB5-76DC-7487-F246-0B9C8009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538790"/>
            <a:ext cx="6476427" cy="1960819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DBBF8FA-05C4-118C-CFF6-59742F58E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72" y="2727685"/>
            <a:ext cx="3835763" cy="1402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1FC98D-39C7-7A2D-0FBF-22E05BD5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64" y="4468918"/>
            <a:ext cx="6469271" cy="3578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06990B-F275-D137-44C7-F660A0D4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364" y="5269529"/>
            <a:ext cx="6469271" cy="3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7335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제품로그 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그리고 제품을 추가할 때마다 로그 테이블에 정보를 남기는 트리거를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3EA26E-AB36-EF5B-0CF7-3407A76469F0}"/>
              </a:ext>
            </a:extLst>
          </p:cNvPr>
          <p:cNvGrpSpPr/>
          <p:nvPr/>
        </p:nvGrpSpPr>
        <p:grpSpPr>
          <a:xfrm>
            <a:off x="1340942" y="1752143"/>
            <a:ext cx="6462115" cy="4322389"/>
            <a:chOff x="1340942" y="1493785"/>
            <a:chExt cx="6462115" cy="43223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E0014D-8EB4-BDDD-84EC-BE3E32E5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42" y="1493785"/>
              <a:ext cx="6462115" cy="18463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7F524E-4AD8-8D9C-34EC-4C8552318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567" y="3519010"/>
              <a:ext cx="6404865" cy="2297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4386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830377-F266-AF63-1043-CDD45ED3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11" y="595116"/>
            <a:ext cx="4745578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제품로그 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그리고 제품을 추가할 때마다 로그 테이블에 정보를 남기는 트리거를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트리거 동작 여부는 제품 테이블에 레코드를 추가하고 제품로그 테이블을 검색하여 확인함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91F346-2086-AC86-8293-373BB122DDD3}"/>
              </a:ext>
            </a:extLst>
          </p:cNvPr>
          <p:cNvGrpSpPr/>
          <p:nvPr/>
        </p:nvGrpSpPr>
        <p:grpSpPr>
          <a:xfrm>
            <a:off x="1333786" y="2213865"/>
            <a:ext cx="6476428" cy="4120577"/>
            <a:chOff x="1333785" y="2331705"/>
            <a:chExt cx="6476428" cy="41205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36F919-9F0C-03EB-E75E-F90770C9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2331705"/>
              <a:ext cx="6476427" cy="24474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5F3C8A-4789-1EB1-78E3-343D6399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785" y="4927996"/>
              <a:ext cx="6476427" cy="152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75468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 테이블에서 단가나 재고가 변경되면 변경된 사항을 제품로그 테이블에 저장하는 트리거를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F36A17-D839-6414-9505-3FA68366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808820"/>
            <a:ext cx="6447803" cy="39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0653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 테이블에서 단가나 재고가 변경되면 변경된 사항을 제품로그 테이블에 저장하는 트리거를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트리거 동작 여부는 제품 테이블에서 단가나 재고 값을 변경한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제품로그 테이블을 확인함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21D443-DB2C-BD5F-526E-E643D542345A}"/>
              </a:ext>
            </a:extLst>
          </p:cNvPr>
          <p:cNvGrpSpPr/>
          <p:nvPr/>
        </p:nvGrpSpPr>
        <p:grpSpPr>
          <a:xfrm>
            <a:off x="1344520" y="2573905"/>
            <a:ext cx="6454959" cy="2305448"/>
            <a:chOff x="1344520" y="2483895"/>
            <a:chExt cx="6454959" cy="23054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400C68-7B07-9FA8-C812-F1BFB99B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520" y="2483895"/>
              <a:ext cx="6454959" cy="84444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024C83-55D4-68A7-BCBE-6645DEC5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520" y="3315150"/>
              <a:ext cx="6454959" cy="1474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25372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8C1-798A-0942-9492-C152DAF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 테이블에서 제품 정보를 삭제하면 삭제된 레코드의 정보를 제품로그 테이블에 저장하는 트리거를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트리거 동작 여부는 제품 테이블에서 레코드를 삭제한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제품로그 테이블을 확인함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E3E7F-685C-310E-EA64-B6D4CD39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493785"/>
            <a:ext cx="6469271" cy="231863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9F7284-9E4A-7E06-F1C6-1A077F4760B0}"/>
              </a:ext>
            </a:extLst>
          </p:cNvPr>
          <p:cNvGrpSpPr/>
          <p:nvPr/>
        </p:nvGrpSpPr>
        <p:grpSpPr>
          <a:xfrm>
            <a:off x="1333787" y="4841649"/>
            <a:ext cx="7103555" cy="1241932"/>
            <a:chOff x="1333787" y="4841649"/>
            <a:chExt cx="7103555" cy="124193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104C30B-CBDF-9AEE-3015-0A76C2DE0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377"/>
            <a:stretch/>
          </p:blipFill>
          <p:spPr>
            <a:xfrm>
              <a:off x="1333787" y="4841649"/>
              <a:ext cx="6476427" cy="124193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356DBD-B0BB-3A2D-9965-5EBDA33B7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6985" y="5155170"/>
              <a:ext cx="4000357" cy="873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04688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5FD6-88DD-67EA-A2CB-FDB3A44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트리거의 생성과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50F8C-8960-EF3A-C9C4-92048156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986818"/>
            <a:ext cx="6222379" cy="3200277"/>
          </a:xfrm>
        </p:spPr>
      </p:pic>
    </p:spTree>
    <p:extLst>
      <p:ext uri="{BB962C8B-B14F-4D97-AF65-F5344CB8AC3E}">
        <p14:creationId xmlns:p14="http://schemas.microsoft.com/office/powerpoint/2010/main" val="113261448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C0BBCB-C709-14A2-4A5B-23A3C2CE646D}"/>
              </a:ext>
            </a:extLst>
          </p:cNvPr>
          <p:cNvGrpSpPr/>
          <p:nvPr/>
        </p:nvGrpSpPr>
        <p:grpSpPr>
          <a:xfrm>
            <a:off x="1294427" y="773705"/>
            <a:ext cx="6555146" cy="5772940"/>
            <a:chOff x="1294427" y="901828"/>
            <a:chExt cx="6555146" cy="57729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563CE7-7637-00B9-204D-5C820C7CA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4427" y="901828"/>
              <a:ext cx="6555146" cy="19107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5D9304A-2505-A73E-68AE-EF7B99624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427" y="3203975"/>
              <a:ext cx="6555146" cy="3470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38500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스토어드</a:t>
            </a:r>
            <a:r>
              <a:rPr lang="ko-KR" altLang="en-US" dirty="0"/>
              <a:t> 프로그램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4116-835A-1751-FF86-993F9E06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스토어드</a:t>
            </a:r>
            <a:r>
              <a:rPr lang="ko-KR" altLang="en-US" dirty="0"/>
              <a:t> 프로그램의 개념과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31588-6DEB-76F9-543A-83CA91A8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 err="1"/>
              <a:t>스토어드</a:t>
            </a:r>
            <a:r>
              <a:rPr lang="ko-KR" altLang="en-US" dirty="0"/>
              <a:t> 프로그램</a:t>
            </a:r>
            <a:r>
              <a:rPr lang="en-US" altLang="ko-KR" dirty="0"/>
              <a:t>(Stored Program)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데이터베이스에서 실행되는 프로그램으로 일련의 </a:t>
            </a:r>
            <a:r>
              <a:rPr lang="en-US" altLang="ko-KR" dirty="0"/>
              <a:t>SQL</a:t>
            </a:r>
            <a:r>
              <a:rPr lang="ko-KR" altLang="en-US" dirty="0"/>
              <a:t>문을 포함하고 있는 데이터베이스 객체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주로 프로시저나 함수</a:t>
            </a:r>
            <a:r>
              <a:rPr lang="en-US" altLang="ko-KR" dirty="0"/>
              <a:t>, </a:t>
            </a:r>
            <a:r>
              <a:rPr lang="ko-KR" altLang="en-US" dirty="0"/>
              <a:t>트리거 형태로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스토어드</a:t>
            </a:r>
            <a:r>
              <a:rPr lang="ko-KR" altLang="en-US" dirty="0"/>
              <a:t> 프로그램의 특징</a:t>
            </a:r>
            <a:endParaRPr lang="en-US" altLang="ko-KR" dirty="0"/>
          </a:p>
          <a:p>
            <a:pPr lvl="1"/>
            <a:r>
              <a:rPr lang="ko-KR" altLang="en-US" dirty="0"/>
              <a:t>프로그래밍 언어적 특성</a:t>
            </a:r>
          </a:p>
          <a:p>
            <a:pPr lvl="1"/>
            <a:r>
              <a:rPr lang="ko-KR" altLang="en-US" dirty="0"/>
              <a:t>코드 캡슐화와 유지 보수</a:t>
            </a:r>
          </a:p>
          <a:p>
            <a:pPr lvl="1"/>
            <a:r>
              <a:rPr lang="ko-KR" altLang="en-US" dirty="0"/>
              <a:t>재사용성</a:t>
            </a:r>
          </a:p>
          <a:p>
            <a:pPr lvl="1"/>
            <a:r>
              <a:rPr lang="ko-KR" altLang="en-US" dirty="0"/>
              <a:t>성능 향상</a:t>
            </a:r>
            <a:endParaRPr lang="en-US" altLang="ko-KR" dirty="0"/>
          </a:p>
          <a:p>
            <a:pPr lvl="1"/>
            <a:r>
              <a:rPr lang="ko-KR" altLang="en-US" dirty="0"/>
              <a:t>보안</a:t>
            </a:r>
          </a:p>
          <a:p>
            <a:pPr lvl="1"/>
            <a:r>
              <a:rPr lang="ko-KR" altLang="en-US" dirty="0"/>
              <a:t>트랜잭션 관리</a:t>
            </a:r>
          </a:p>
          <a:p>
            <a:pPr lvl="1"/>
            <a:r>
              <a:rPr lang="ko-KR" altLang="en-US" dirty="0"/>
              <a:t>비즈니스 로직 분리</a:t>
            </a:r>
          </a:p>
        </p:txBody>
      </p:sp>
    </p:spTree>
    <p:extLst>
      <p:ext uri="{BB962C8B-B14F-4D97-AF65-F5344CB8AC3E}">
        <p14:creationId xmlns:p14="http://schemas.microsoft.com/office/powerpoint/2010/main" val="34472980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158F-DFAB-0286-98BF-900D29A7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127D4-534C-2A6B-193A-A046F893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endParaRPr lang="en-US" altLang="ko-KR" dirty="0"/>
          </a:p>
          <a:p>
            <a:pPr lvl="1"/>
            <a:r>
              <a:rPr lang="ko-KR" altLang="en-US" dirty="0"/>
              <a:t>값을 저장하고 참조하는 데 사용되는 식별자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4FFF50-FC14-D9A3-FBBD-6E012E5DE65E}"/>
              </a:ext>
            </a:extLst>
          </p:cNvPr>
          <p:cNvGrpSpPr/>
          <p:nvPr/>
        </p:nvGrpSpPr>
        <p:grpSpPr>
          <a:xfrm>
            <a:off x="1421650" y="1493785"/>
            <a:ext cx="6490740" cy="5368726"/>
            <a:chOff x="1421650" y="1493785"/>
            <a:chExt cx="6490740" cy="5368726"/>
          </a:xfrm>
        </p:grpSpPr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4E14F50-650F-5093-55B5-64635D8A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650" y="1493785"/>
              <a:ext cx="6490740" cy="2411665"/>
            </a:xfrm>
            <a:prstGeom prst="rect">
              <a:avLst/>
            </a:prstGeom>
          </p:spPr>
        </p:pic>
        <p:pic>
          <p:nvPicPr>
            <p:cNvPr id="7" name="그림 6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99042FD-8037-A71A-199B-8F468D29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907" y="3835407"/>
              <a:ext cx="6462115" cy="3027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5843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D1F6-15FD-01A2-ACE0-C719AF7F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71E9D-EAD4-3101-6B29-92E2B21B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조건에 따라 다른 명령을 처리하고자 할 때에는 </a:t>
            </a:r>
            <a:r>
              <a:rPr lang="en-US" altLang="ko-KR" dirty="0"/>
              <a:t>IF</a:t>
            </a:r>
            <a:r>
              <a:rPr lang="ko-KR" altLang="en-US" dirty="0"/>
              <a:t>문을 사용함</a:t>
            </a:r>
            <a:endParaRPr lang="en-US" altLang="ko-KR" dirty="0"/>
          </a:p>
          <a:p>
            <a:pPr lvl="1"/>
            <a:r>
              <a:rPr lang="ko-KR" altLang="en-US" dirty="0"/>
              <a:t>조건이 여러 개일 때에는 </a:t>
            </a:r>
            <a:r>
              <a:rPr lang="en-US" altLang="ko-KR" dirty="0"/>
              <a:t>ELSE IF</a:t>
            </a:r>
            <a:r>
              <a:rPr lang="ko-KR" altLang="en-US" dirty="0"/>
              <a:t>로 조건을 추가할 수 있음</a:t>
            </a:r>
            <a:endParaRPr lang="en-US" altLang="ko-KR" dirty="0"/>
          </a:p>
          <a:p>
            <a:pPr lvl="1"/>
            <a:r>
              <a:rPr lang="en-US" altLang="ko-KR" dirty="0"/>
              <a:t>ELSEIF</a:t>
            </a:r>
            <a:r>
              <a:rPr lang="ko-KR" altLang="en-US" dirty="0"/>
              <a:t>절은 여러 개 작성이 가능하지만</a:t>
            </a:r>
            <a:r>
              <a:rPr lang="en-US" altLang="ko-KR" dirty="0"/>
              <a:t>, ELSE</a:t>
            </a:r>
            <a:r>
              <a:rPr lang="ko-KR" altLang="en-US" dirty="0"/>
              <a:t>는 문장 내에서 한 번만 작성 가능함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98B08-5175-5F96-6A65-EF390B58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2843935"/>
            <a:ext cx="6476427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113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1332</Words>
  <Application>Microsoft Office PowerPoint</Application>
  <PresentationFormat>화면 슬라이드 쇼(4:3)</PresentationFormat>
  <Paragraphs>227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스토어드 프로그램의 개념과 특징</vt:lpstr>
      <vt:lpstr>2. 변수</vt:lpstr>
      <vt:lpstr>3. 조건문</vt:lpstr>
      <vt:lpstr>3. 조건문</vt:lpstr>
      <vt:lpstr>3. 조건문</vt:lpstr>
      <vt:lpstr>3. 조건문</vt:lpstr>
      <vt:lpstr>4. 반복문</vt:lpstr>
      <vt:lpstr>4. 반복문</vt:lpstr>
      <vt:lpstr>4. 반복문</vt:lpstr>
      <vt:lpstr>4. 반복문</vt:lpstr>
      <vt:lpstr>4. 반복문</vt:lpstr>
      <vt:lpstr>4. 반복문</vt:lpstr>
      <vt:lpstr>4. 반복문</vt:lpstr>
      <vt:lpstr>4. 반복문</vt:lpstr>
      <vt:lpstr>PowerPoint 프레젠테이션</vt:lpstr>
      <vt:lpstr>1. 스토어드 프로시저의 개념</vt:lpstr>
      <vt:lpstr>1. 스토어드 프로시저의 개념</vt:lpstr>
      <vt:lpstr>2. 사용자 정의 프로시저의 개념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3. 사용자 정의 프로시저의 생성과 삭제</vt:lpstr>
      <vt:lpstr>PowerPoint 프레젠테이션</vt:lpstr>
      <vt:lpstr>1. 스토어드 함수의 개념</vt:lpstr>
      <vt:lpstr>2. 사용자 정의 함수의 개념</vt:lpstr>
      <vt:lpstr>3. 사용자 정의 함수의 생성과 삭제</vt:lpstr>
      <vt:lpstr>3. 사용자 정의 함수의 생성과 삭제</vt:lpstr>
      <vt:lpstr>3. 사용자 정의 함수의 생성과 삭제</vt:lpstr>
      <vt:lpstr>3. 사용자 정의 함수의 생성과 삭제</vt:lpstr>
      <vt:lpstr>PowerPoint 프레젠테이션</vt:lpstr>
      <vt:lpstr>1. 트리거의 개념</vt:lpstr>
      <vt:lpstr>2. 트리거의 생성과 삭제</vt:lpstr>
      <vt:lpstr>2. 트리거의 생성과 삭제</vt:lpstr>
      <vt:lpstr>2. 트리거의 생성과 삭제</vt:lpstr>
      <vt:lpstr>2. 트리거의 생성과 삭제</vt:lpstr>
      <vt:lpstr>2. 트리거의 생성과 삭제</vt:lpstr>
      <vt:lpstr>2. 트리거의 생성과 삭제</vt:lpstr>
      <vt:lpstr>2. 트리거의 생성과 삭제</vt:lpstr>
      <vt:lpstr>PowerPoint 프레젠테이션</vt:lpstr>
      <vt:lpstr>점검문제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예원 김</cp:lastModifiedBy>
  <cp:revision>2212</cp:revision>
  <dcterms:created xsi:type="dcterms:W3CDTF">2012-07-23T02:34:37Z</dcterms:created>
  <dcterms:modified xsi:type="dcterms:W3CDTF">2024-01-26T06:45:56Z</dcterms:modified>
  <cp:version>1000.0000.01</cp:version>
</cp:coreProperties>
</file>