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y="6858000" cx="9144000"/>
  <p:notesSz cx="6858000" cy="9144000"/>
  <p:embeddedFontLst>
    <p:embeddedFont>
      <p:font typeface="Arimo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Arimo-regular.fntdata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Arimo-italic.fntdata"/><Relationship Id="rId43" Type="http://schemas.openxmlformats.org/officeDocument/2006/relationships/slide" Target="slides/slide37.xml"/><Relationship Id="rId87" Type="http://schemas.openxmlformats.org/officeDocument/2006/relationships/font" Target="fonts/Arimo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Arimo-bold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4dcb560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54dcb560b3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9" name="Google Shape;64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8" name="Google Shape;65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6" name="Google Shape;66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4" name="Google Shape;67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7" name="Google Shape;6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0" name="Google Shape;70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2" name="Google Shape;71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7" name="Google Shape;72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4" name="Google Shape;74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7" name="Google Shape;75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0" name="Google Shape;77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7" name="Google Shape;78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5" name="Google Shape;80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3" name="Google Shape;82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410df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5" name="Google Shape;835;g54410df25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4410df2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2" name="Google Shape;852;g54410df250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54410df2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0" name="Google Shape;870;g54410df25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410df2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8" name="Google Shape;888;g54410df250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410df25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0" name="Google Shape;900;g54410df250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410df2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3" name="Google Shape;913;g54410df250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54410df25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1" name="Google Shape;931;g54410df250_1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410df25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7" name="Google Shape;947;g54410df250_1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54410df25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5" name="Google Shape;965;g54410df250_1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4db79d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7" name="Google Shape;977;g54db79d14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4db79d1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0" name="Google Shape;990;g54db79d14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54db79d1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2" name="Google Shape;1002;g54db79d146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4" name="Google Shape;101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3" name="Google Shape;102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1" name="Google Shape;103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5" name="Google Shape;104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9" name="Google Shape;105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5" name="Google Shape;107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5" name="Google Shape;108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0" name="Google Shape;1100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0" name="Google Shape;111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ovie.naver.com/movie/bi/mi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ovie.naver.com/movie/bi/mi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0" y="3026664"/>
            <a:ext cx="650138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4238500" y="3049475"/>
            <a:ext cx="360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영화관 관리</a:t>
            </a: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>
            <a:off x="6092560" y="3934158"/>
            <a:ext cx="305144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5"/>
          <p:cNvSpPr txBox="1"/>
          <p:nvPr/>
        </p:nvSpPr>
        <p:spPr>
          <a:xfrm>
            <a:off x="403875" y="2533388"/>
            <a:ext cx="41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83B66"/>
                </a:solidFill>
                <a:latin typeface="Arial"/>
                <a:ea typeface="Arial"/>
                <a:cs typeface="Arial"/>
                <a:sym typeface="Arial"/>
              </a:rPr>
              <a:t>1조 화면 설계</a:t>
            </a:r>
            <a:endParaRPr b="0" i="0" sz="2000" u="none" cap="none" strike="noStrike">
              <a:solidFill>
                <a:srgbClr val="283B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091675" y="3996450"/>
            <a:ext cx="25755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프로그램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3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34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3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34"/>
          <p:cNvSpPr txBox="1"/>
          <p:nvPr/>
        </p:nvSpPr>
        <p:spPr>
          <a:xfrm>
            <a:off x="2536166" y="496008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2019-03-15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536166" y="2131126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2019-03-16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2491955" y="3766243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  2019-03-17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4"/>
          <p:cNvCxnSpPr/>
          <p:nvPr/>
        </p:nvCxnSpPr>
        <p:spPr>
          <a:xfrm>
            <a:off x="2491955" y="2096446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34"/>
          <p:cNvCxnSpPr/>
          <p:nvPr/>
        </p:nvCxnSpPr>
        <p:spPr>
          <a:xfrm>
            <a:off x="2491955" y="5371302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34"/>
          <p:cNvCxnSpPr/>
          <p:nvPr/>
        </p:nvCxnSpPr>
        <p:spPr>
          <a:xfrm>
            <a:off x="2491955" y="3731564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34"/>
          <p:cNvSpPr txBox="1"/>
          <p:nvPr/>
        </p:nvSpPr>
        <p:spPr>
          <a:xfrm>
            <a:off x="2536166" y="5366681"/>
            <a:ext cx="36478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 일자를 선택해주세요(번호)  : 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상영시간을 선택해주세요(번호)  :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몇  명 인가요?(숫자만 입력)  : 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3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35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3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35"/>
          <p:cNvSpPr/>
          <p:nvPr/>
        </p:nvSpPr>
        <p:spPr>
          <a:xfrm>
            <a:off x="366621" y="1224951"/>
            <a:ext cx="8596224" cy="1216324"/>
          </a:xfrm>
          <a:prstGeom prst="rect">
            <a:avLst/>
          </a:prstGeom>
          <a:noFill/>
          <a:ln cap="flat" cmpd="sng" w="476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2432649" y="1648447"/>
            <a:ext cx="4278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366621" y="2750990"/>
            <a:ext cx="868248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2		3		4		5		6		7		8		9		10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		12		13		14		15		16		17		18		19		20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		22		23		24		</a:t>
            </a:r>
            <a:r>
              <a:rPr b="0" i="0" lang="en-US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∎	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26		27		28		29		30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		32		33		34		35		36		37		38		39		40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		42		43		44		45		46		47		48		49		50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3321171" y="4230256"/>
            <a:ext cx="3752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좌석을 입력해주세요.  :  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좌석을 입력해주세요.   :  36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3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3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회원-예매하기(결제)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3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36"/>
          <p:cNvSpPr txBox="1"/>
          <p:nvPr/>
        </p:nvSpPr>
        <p:spPr>
          <a:xfrm>
            <a:off x="1570007" y="1440611"/>
            <a:ext cx="696151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신한 카드(5%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농협 카드(20%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삼성 카드(15%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비씨 카드(15%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국민 카드(15%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카카오 카드(15% 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ert 카드(5%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조조할인, vip할인, 문화의 날 할인일 경우는 카드할인이 되지 않습니다.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카드종류를 선택해주세요(번호)  : 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포인트를 사용하시겠습니까?(y/n)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 가능  포인트  :  950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얼마의 포인트를 사용하시겠습니까? 900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계속 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결제를 원하시면 y 예매하기 첫 화면으로 돌아가길 원하시면 n을 입력해주세요.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16100원 결제 되었습니다.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계속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3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3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37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회원-마이페이지 초기 화면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37"/>
          <p:cNvCxnSpPr/>
          <p:nvPr/>
        </p:nvCxnSpPr>
        <p:spPr>
          <a:xfrm>
            <a:off x="3130990" y="330206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37"/>
          <p:cNvSpPr txBox="1"/>
          <p:nvPr/>
        </p:nvSpPr>
        <p:spPr>
          <a:xfrm>
            <a:off x="3070605" y="1946982"/>
            <a:ext cx="408069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[회원 정보]		등급 : normal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배세훈님		             5,417p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멤버십 포인트	                  5번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이번달 관람 횟수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[메뉴]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3070605" y="3429009"/>
            <a:ext cx="30442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멤버십 정보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예매 확인/취소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 구매내역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   메뉴로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37"/>
          <p:cNvCxnSpPr/>
          <p:nvPr/>
        </p:nvCxnSpPr>
        <p:spPr>
          <a:xfrm>
            <a:off x="3130990" y="1849949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37"/>
          <p:cNvCxnSpPr/>
          <p:nvPr/>
        </p:nvCxnSpPr>
        <p:spPr>
          <a:xfrm>
            <a:off x="3130990" y="4472379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37"/>
          <p:cNvSpPr txBox="1"/>
          <p:nvPr/>
        </p:nvSpPr>
        <p:spPr>
          <a:xfrm>
            <a:off x="3070605" y="4472379"/>
            <a:ext cx="15221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3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3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38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회원-상영영화정보 목록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2363637" y="1354348"/>
            <a:ext cx="477040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[1]캡틴 마블(12세)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[2]항거 : 유관순 이야기(12세)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[3]사바하(15세)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[4]극한직업(15세)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[5]칠곡가시나들(전체)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[6]더 페이버릿: 여왕의 여자(15세)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[7]국경의 왕(15세)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[8]장난스런 키스(12세)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[9]이스케이프 룸(15세)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[10]정글북 : 마법 원정대(전체)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[11]생일(전체)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[12]막다른 골목의 추억(12세)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[13]라스트 미션(15세)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[14]숲속왕국의 꿀벌 여왕(전체)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[15]양지의 그녀(12세)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[16]원네이션(15세)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[17]아틱(12세)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[18]루스 베이더 긴즈버그 : 나는 반대한다(전체)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8"/>
          <p:cNvCxnSpPr/>
          <p:nvPr/>
        </p:nvCxnSpPr>
        <p:spPr>
          <a:xfrm>
            <a:off x="2363637" y="134099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38"/>
          <p:cNvCxnSpPr/>
          <p:nvPr/>
        </p:nvCxnSpPr>
        <p:spPr>
          <a:xfrm>
            <a:off x="2363637" y="95280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38"/>
          <p:cNvSpPr txBox="1"/>
          <p:nvPr/>
        </p:nvSpPr>
        <p:spPr>
          <a:xfrm>
            <a:off x="2363637" y="1002437"/>
            <a:ext cx="2277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상영영화정보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38"/>
          <p:cNvCxnSpPr/>
          <p:nvPr/>
        </p:nvCxnSpPr>
        <p:spPr>
          <a:xfrm>
            <a:off x="2363637" y="532466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38"/>
          <p:cNvCxnSpPr/>
          <p:nvPr/>
        </p:nvCxnSpPr>
        <p:spPr>
          <a:xfrm>
            <a:off x="2363636" y="5908387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8"/>
          <p:cNvSpPr txBox="1"/>
          <p:nvPr/>
        </p:nvSpPr>
        <p:spPr>
          <a:xfrm>
            <a:off x="2363636" y="5360980"/>
            <a:ext cx="3001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메뉴로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[숫자] 영화정보보기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2363636" y="5932575"/>
            <a:ext cx="26138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: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3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5" name="Google Shape;335;p3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3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 상영영화정보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2863569" y="1530587"/>
            <a:ext cx="3648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[영화명]  :  사바하(15세)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39"/>
          <p:cNvCxnSpPr/>
          <p:nvPr/>
        </p:nvCxnSpPr>
        <p:spPr>
          <a:xfrm>
            <a:off x="2885135" y="183836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39"/>
          <p:cNvSpPr txBox="1"/>
          <p:nvPr/>
        </p:nvSpPr>
        <p:spPr>
          <a:xfrm>
            <a:off x="2885134" y="1901523"/>
            <a:ext cx="55256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[개봉일]  :  2019-02-20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[상영시간]  :  122분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[감독]  :  장재현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[배우]  :  이정재, 박정민, 이재인, 유지태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[예고편]  : 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https://movie.naver.com/movie/bi/mi/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[평점]  :  4.0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[줄거리]  :  사람들은 말했다.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그 때, 그냥, 그것이 죽었어야 한다고…                                                          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그것이 태어나고  모든 사건이 시작되었다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39"/>
          <p:cNvCxnSpPr/>
          <p:nvPr/>
        </p:nvCxnSpPr>
        <p:spPr>
          <a:xfrm>
            <a:off x="2885135" y="3932848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p39"/>
          <p:cNvCxnSpPr/>
          <p:nvPr/>
        </p:nvCxnSpPr>
        <p:spPr>
          <a:xfrm>
            <a:off x="2885135" y="424432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39"/>
          <p:cNvSpPr txBox="1"/>
          <p:nvPr/>
        </p:nvSpPr>
        <p:spPr>
          <a:xfrm>
            <a:off x="2885134" y="3936547"/>
            <a:ext cx="298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[무비 포스트]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Google Shape;347;p4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8" name="Google Shape;348;p4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4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회원-상영영화정보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2971399" y="102574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40"/>
          <p:cNvCxnSpPr/>
          <p:nvPr/>
        </p:nvCxnSpPr>
        <p:spPr>
          <a:xfrm>
            <a:off x="2971399" y="1337221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40"/>
          <p:cNvCxnSpPr/>
          <p:nvPr/>
        </p:nvCxnSpPr>
        <p:spPr>
          <a:xfrm>
            <a:off x="2982043" y="2506772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40"/>
          <p:cNvCxnSpPr/>
          <p:nvPr/>
        </p:nvCxnSpPr>
        <p:spPr>
          <a:xfrm>
            <a:off x="2971398" y="372441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40"/>
          <p:cNvSpPr txBox="1"/>
          <p:nvPr/>
        </p:nvSpPr>
        <p:spPr>
          <a:xfrm>
            <a:off x="2971398" y="1029444"/>
            <a:ext cx="298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[무비 포스트]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2881223" y="1337221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 tjseil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좋았어요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재밌었어요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2971398" y="5024881"/>
            <a:ext cx="404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예고편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영화목록으로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2870977" y="2552696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tosemdnlcl1234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극강의 공포..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보고나서 잠들수없는 그런…..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2870976" y="3768170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 qoqnfmrk516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좋았어요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숨쉴 수 없는 공포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40"/>
          <p:cNvCxnSpPr/>
          <p:nvPr/>
        </p:nvCxnSpPr>
        <p:spPr>
          <a:xfrm>
            <a:off x="2982043" y="4936061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2982043" y="5564230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40"/>
          <p:cNvSpPr txBox="1"/>
          <p:nvPr/>
        </p:nvSpPr>
        <p:spPr>
          <a:xfrm>
            <a:off x="2982043" y="5676181"/>
            <a:ext cx="3047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 :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4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41"/>
          <p:cNvSpPr txBox="1"/>
          <p:nvPr/>
        </p:nvSpPr>
        <p:spPr>
          <a:xfrm>
            <a:off x="109728" y="265176"/>
            <a:ext cx="47383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회원-개봉예정영화정보 목록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2820837" y="2088319"/>
            <a:ext cx="477040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[1]장난스런 키스(12세)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[2]이스케이프 룸(15세)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[3]정글북  :  마법 원정대(전체)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[4]생일(전체)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[5]막다른 골목의 추억(12세)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[6]라스트 미션(15세)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[7]숲속왕국의 꿀벌 여왕(전체)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[8]양지의 그녀(12세)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[9]원네이션(15세)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[10]아틱(12세)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[11]루스 베이더 긴즈버그 : 나는 반대한다(전체)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41"/>
          <p:cNvCxnSpPr/>
          <p:nvPr/>
        </p:nvCxnSpPr>
        <p:spPr>
          <a:xfrm>
            <a:off x="2820837" y="207496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41"/>
          <p:cNvCxnSpPr/>
          <p:nvPr/>
        </p:nvCxnSpPr>
        <p:spPr>
          <a:xfrm>
            <a:off x="2820837" y="168677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41"/>
          <p:cNvSpPr txBox="1"/>
          <p:nvPr/>
        </p:nvSpPr>
        <p:spPr>
          <a:xfrm>
            <a:off x="2820837" y="1736408"/>
            <a:ext cx="2277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개봉예정영화정보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41"/>
          <p:cNvCxnSpPr/>
          <p:nvPr/>
        </p:nvCxnSpPr>
        <p:spPr>
          <a:xfrm>
            <a:off x="2820838" y="461850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4" name="Google Shape;374;p41"/>
          <p:cNvCxnSpPr/>
          <p:nvPr/>
        </p:nvCxnSpPr>
        <p:spPr>
          <a:xfrm>
            <a:off x="2820837" y="520222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41"/>
          <p:cNvSpPr txBox="1"/>
          <p:nvPr/>
        </p:nvSpPr>
        <p:spPr>
          <a:xfrm>
            <a:off x="2820837" y="4654819"/>
            <a:ext cx="3001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[0] 메뉴로 돌아가기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[숫자] 영화정보보기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2820837" y="5226414"/>
            <a:ext cx="26138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 :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4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4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3" name="Google Shape;383;p4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 상영영화정보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2863569" y="1530587"/>
            <a:ext cx="3648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[영화명]  :  장난스런 키스(12세)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42"/>
          <p:cNvCxnSpPr/>
          <p:nvPr/>
        </p:nvCxnSpPr>
        <p:spPr>
          <a:xfrm>
            <a:off x="2885135" y="183836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42"/>
          <p:cNvSpPr txBox="1"/>
          <p:nvPr/>
        </p:nvSpPr>
        <p:spPr>
          <a:xfrm>
            <a:off x="2885134" y="1901523"/>
            <a:ext cx="55256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[개봉일]  :  2019-03-27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[상영시간]  :  122분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[감독]  :  프랭키 첸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[배우]  :  왕대륙, 임윤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[예고편]  : 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https://movie.naver.com/movie/bi/mi/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[평점]  :  4.0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[줄거리]  :  내가 좋아하는 사람이 날 좋아할 확률은 얼마나 될까?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수학처럼 안 풀려도 절대 포기할 수 없는 확률 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멀고도 용감한 짝사랑 일대기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42"/>
          <p:cNvCxnSpPr/>
          <p:nvPr/>
        </p:nvCxnSpPr>
        <p:spPr>
          <a:xfrm>
            <a:off x="2863569" y="136103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42"/>
          <p:cNvSpPr txBox="1"/>
          <p:nvPr/>
        </p:nvSpPr>
        <p:spPr>
          <a:xfrm>
            <a:off x="2863569" y="4091544"/>
            <a:ext cx="404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예고편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영화목록으로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42"/>
          <p:cNvCxnSpPr/>
          <p:nvPr/>
        </p:nvCxnSpPr>
        <p:spPr>
          <a:xfrm>
            <a:off x="2874214" y="400272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2874214" y="4630893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p42"/>
          <p:cNvSpPr txBox="1"/>
          <p:nvPr/>
        </p:nvSpPr>
        <p:spPr>
          <a:xfrm>
            <a:off x="2874214" y="4742844"/>
            <a:ext cx="3047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 :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4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7" name="Google Shape;397;p4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8" name="Google Shape;398;p4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지점선택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3"/>
          <p:cNvSpPr txBox="1"/>
          <p:nvPr/>
        </p:nvSpPr>
        <p:spPr>
          <a:xfrm>
            <a:off x="3195891" y="2038522"/>
            <a:ext cx="383914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01" name="Google Shape;401;p43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43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3"/>
          <p:cNvCxnSpPr/>
          <p:nvPr/>
        </p:nvCxnSpPr>
        <p:spPr>
          <a:xfrm>
            <a:off x="3890931" y="5360882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43"/>
          <p:cNvSpPr txBox="1"/>
          <p:nvPr/>
        </p:nvSpPr>
        <p:spPr>
          <a:xfrm>
            <a:off x="3821502" y="3975994"/>
            <a:ext cx="20013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3821502" y="5454979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237750"/>
            <a:ext cx="2095800" cy="5943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44649" y="237750"/>
            <a:ext cx="129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2305499" y="3073950"/>
            <a:ext cx="38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회원			p4 - p46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2012893" y="3192150"/>
            <a:ext cx="163800" cy="1638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305500" y="3773300"/>
            <a:ext cx="3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관리자			p47 - p74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2012893" y="3891496"/>
            <a:ext cx="163800" cy="1638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305498" y="2374600"/>
            <a:ext cx="31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초기화면		p3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2012899" y="2492813"/>
            <a:ext cx="163800" cy="1638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p4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2" name="Google Shape;412;p4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p4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지점선택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4"/>
          <p:cNvSpPr/>
          <p:nvPr/>
        </p:nvSpPr>
        <p:spPr>
          <a:xfrm>
            <a:off x="2527259" y="1508594"/>
            <a:ext cx="4272300" cy="22194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3195891" y="2038522"/>
            <a:ext cx="3839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16" name="Google Shape;416;p44"/>
          <p:cNvCxnSpPr/>
          <p:nvPr/>
        </p:nvCxnSpPr>
        <p:spPr>
          <a:xfrm>
            <a:off x="3908185" y="3975994"/>
            <a:ext cx="1796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44"/>
          <p:cNvSpPr txBox="1"/>
          <p:nvPr/>
        </p:nvSpPr>
        <p:spPr>
          <a:xfrm>
            <a:off x="3588589" y="698984"/>
            <a:ext cx="271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4"/>
          <p:cNvSpPr txBox="1"/>
          <p:nvPr/>
        </p:nvSpPr>
        <p:spPr>
          <a:xfrm>
            <a:off x="4211245" y="1069675"/>
            <a:ext cx="90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44"/>
          <p:cNvCxnSpPr/>
          <p:nvPr/>
        </p:nvCxnSpPr>
        <p:spPr>
          <a:xfrm>
            <a:off x="3890931" y="5360882"/>
            <a:ext cx="1796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44"/>
          <p:cNvSpPr txBox="1"/>
          <p:nvPr/>
        </p:nvSpPr>
        <p:spPr>
          <a:xfrm>
            <a:off x="3821502" y="3975994"/>
            <a:ext cx="20013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3821502" y="5454979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" name="Google Shape;426;p4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7" name="Google Shape;427;p4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8" name="Google Shape;428;p45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메뉴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5"/>
          <p:cNvSpPr txBox="1"/>
          <p:nvPr/>
        </p:nvSpPr>
        <p:spPr>
          <a:xfrm>
            <a:off x="1677438" y="726841"/>
            <a:ext cx="24326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매점에  들어오셨습니다.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5"/>
          <p:cNvSpPr txBox="1"/>
          <p:nvPr/>
        </p:nvSpPr>
        <p:spPr>
          <a:xfrm>
            <a:off x="109728" y="1496283"/>
            <a:ext cx="2784034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팝콘•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1.고소팝콘(M)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2.고소팝콘(L)	5000원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3.달콤팝콘(M)	5000원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4.달콤팝콘(L)	5500원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5.치즈팝콘(M)	5500원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6.치즈팝콘(L)	6000원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7.바질어니언팝콘(M)	5500원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8.바질어니언팝콘(L)	6000원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2893762" y="1445850"/>
            <a:ext cx="278403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음료•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9.콜라(M)		2000원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10.콜라(L)		2500원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11.사이다(M)	2000원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12.사이다(L)	2500원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13.자몽에이드(M)	3500원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14.자몽에이드(L)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15.오렌지에이드(M)	3500원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16.오렌지에이드(L)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17.블루베리에이드(M)	3500원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18.블루베리에이드(L)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5808913" y="1445850"/>
            <a:ext cx="27840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핫도그•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19.플레인핫도그	3000원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20.크림갈릭핫도그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21.모짜체다핫도그	4000원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5"/>
          <p:cNvSpPr txBox="1"/>
          <p:nvPr/>
        </p:nvSpPr>
        <p:spPr>
          <a:xfrm>
            <a:off x="3821503" y="984184"/>
            <a:ext cx="21220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[메뉴판]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5"/>
          <p:cNvSpPr txBox="1"/>
          <p:nvPr/>
        </p:nvSpPr>
        <p:spPr>
          <a:xfrm>
            <a:off x="5808913" y="2942833"/>
            <a:ext cx="27840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•나쵸•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22.칠리치즈나쵸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23.살사소스나쵸	3000원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24.샤워소스나쵸	2500원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5"/>
          <p:cNvSpPr txBox="1"/>
          <p:nvPr/>
        </p:nvSpPr>
        <p:spPr>
          <a:xfrm>
            <a:off x="3122762" y="5066431"/>
            <a:ext cx="31658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p4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1" name="Google Shape;441;p4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402983" y="1799787"/>
            <a:ext cx="5159856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[회원 정보]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차민희님			   등급| normal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멤버십 포인트		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이번달 관람 회수		               5번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[메뉴]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멤버십 정보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예매 확인/취소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스토어 구매내역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4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1711569" y="1430215"/>
            <a:ext cx="5580185" cy="37279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9" name="Google Shape;449;p4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0" name="Google Shape;450;p4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1" name="Google Shape;451;p47"/>
          <p:cNvSpPr txBox="1"/>
          <p:nvPr/>
        </p:nvSpPr>
        <p:spPr>
          <a:xfrm>
            <a:off x="1633081" y="1841110"/>
            <a:ext cx="6080701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정보]                        차민희님은 '2019 normal' 회원입니다.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포인트 현황 (현재 보유, 소멸 예정 포인트)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보유 포인트           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멤버십 카드 정보 (카드 등록 및 해지)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카드명		 카드번호	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쌍용회원전용카드	7127-1400-2323-0006		2018-03-30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 &gt; [멤버십 정보]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1043355" y="1430215"/>
            <a:ext cx="6998676" cy="37279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4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9" name="Google Shape;459;p4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p48"/>
          <p:cNvSpPr txBox="1"/>
          <p:nvPr/>
        </p:nvSpPr>
        <p:spPr>
          <a:xfrm>
            <a:off x="2582644" y="1841110"/>
            <a:ext cx="608070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현황]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현재 보유 포인트        		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소멸 예정일 		     -289일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(2019년 12월 31일 영업 종료시)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포인트 내역 조회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소멸 예정일이란?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48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 &gt; [포인트 현황]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1969472" y="1430216"/>
            <a:ext cx="4994030" cy="30480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" name="Google Shape;467;p4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8" name="Google Shape;468;p4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9" name="Google Shape;469;p49"/>
          <p:cNvSpPr txBox="1"/>
          <p:nvPr/>
        </p:nvSpPr>
        <p:spPr>
          <a:xfrm>
            <a:off x="695236" y="1676987"/>
            <a:ext cx="79248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▶[전체] | 적립 | 사용 |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구분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2018-12-19	홍대	티켓구입(10%적립) - 해피 데스데이2유(15세)         	  6,000원	          	    -6,000         사용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2018-12-28	관악	티켓구입(10%적립) - 주토피아(전체)               	  6,000원	          	      -600         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2019-02-07	잠실	티켓구입(10%적립) - 가버나움(15세)              	 10,000원	       700	    -3,000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2019-02-20	홍대	티켓구입(10%적립) - 국경의 왕(15세)             	 10,000원	          	   -10,000       사용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적립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강남	티켓구입(10%적립) - 원네이션(15세)              	 10,000원	       900	    -1,000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적립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2019-03-17	강남	티켓구입(10%적립) - 극한직업(15세)              	  9,500원	       950	                       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사용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1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 &gt; [포인트 내역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9"/>
          <p:cNvSpPr/>
          <p:nvPr/>
        </p:nvSpPr>
        <p:spPr>
          <a:xfrm>
            <a:off x="492369" y="1477108"/>
            <a:ext cx="8127667" cy="3552092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5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5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8" name="Google Shape;478;p50"/>
          <p:cNvSpPr txBox="1"/>
          <p:nvPr/>
        </p:nvSpPr>
        <p:spPr>
          <a:xfrm>
            <a:off x="671791" y="2321748"/>
            <a:ext cx="79248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 전체 | ▶[적립] | 사용 |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   구분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2019-02-07	잠실	티켓구입(10%적립) - 가버나움(15세)              	 10,000원	       700	    -3,000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  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강남	티켓구입(10%적립) - 원네이션(15세)              	 10,000원	       900	    -1,000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   적립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2019-03-17	강남	티켓구입(10%적립) - 극한직업(15세)              	  9,500원	       950	                          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1.1.1.1. &gt; [적립 포인트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0"/>
          <p:cNvSpPr/>
          <p:nvPr/>
        </p:nvSpPr>
        <p:spPr>
          <a:xfrm>
            <a:off x="492368" y="2168761"/>
            <a:ext cx="8127667" cy="20515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5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6" name="Google Shape;486;p5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7" name="Google Shape;487;p51"/>
          <p:cNvSpPr txBox="1"/>
          <p:nvPr/>
        </p:nvSpPr>
        <p:spPr>
          <a:xfrm>
            <a:off x="671791" y="2345194"/>
            <a:ext cx="79248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전체 | 적립 | ▶[사용] |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   구분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2018-12-19	홍대	티켓구입(10%적립) - 해피 데스데이2유(15세)         	  6,000원	          	    -6,000           사용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2019-02-07	잠실	티켓구입(10%적립) - 가버나움(15세)              	 10,000원	       700	    -3,000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2019-02-20	홍대	티켓구입(10%적립) - 국경의 왕(15세)             	 10,000원	          	   -10,000         사용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강남	티켓구입(10%적립) - 원네이션(15세)              	 10,000원	       900	    -1,000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1.1.1.2. &gt; [사용 포인트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1"/>
          <p:cNvSpPr/>
          <p:nvPr/>
        </p:nvSpPr>
        <p:spPr>
          <a:xfrm>
            <a:off x="492368" y="2133592"/>
            <a:ext cx="8127667" cy="20515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5" name="Google Shape;495;p5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6" name="Google Shape;496;p52"/>
          <p:cNvSpPr txBox="1"/>
          <p:nvPr/>
        </p:nvSpPr>
        <p:spPr>
          <a:xfrm>
            <a:off x="671791" y="2345194"/>
            <a:ext cx="79248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전체 | 적립 | 사용 | ▶[ 소멸 ]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   구분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2018-12-28	관악	티켓구입(10%적립) - 주토피아(전체)               	  6,000원	          	      -600         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1.1.1.3. &gt; [소멸 포인트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2"/>
          <p:cNvSpPr/>
          <p:nvPr/>
        </p:nvSpPr>
        <p:spPr>
          <a:xfrm>
            <a:off x="492368" y="2133592"/>
            <a:ext cx="8127667" cy="159434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5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4" name="Google Shape;504;p5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5" name="Google Shape;505;p53"/>
          <p:cNvSpPr txBox="1"/>
          <p:nvPr/>
        </p:nvSpPr>
        <p:spPr>
          <a:xfrm>
            <a:off x="1597905" y="1841110"/>
            <a:ext cx="608070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[소멸 예정일]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회원님의 포인트 소멸 예정일은 2019년 12월 31일로 D-289일 남았습니다.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(현재 시각 기준)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▶ 소멸예정일이란?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쌍용 적립 포인트의 유효기간은 최초 적립시점인 해당 년 말일이며,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해당 기간 안에 사용 하지 못한 잔여포인트가 그 해 말일 영업 종료 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소멸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1.1.2. &gt; [소멸 예정일 안내]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3"/>
          <p:cNvSpPr/>
          <p:nvPr/>
        </p:nvSpPr>
        <p:spPr>
          <a:xfrm>
            <a:off x="1148862" y="1430216"/>
            <a:ext cx="6670430" cy="286043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7"/>
          <p:cNvSpPr txBox="1"/>
          <p:nvPr/>
        </p:nvSpPr>
        <p:spPr>
          <a:xfrm>
            <a:off x="126979" y="226765"/>
            <a:ext cx="400035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초기화면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4" name="Google Shape;184;p27"/>
          <p:cNvGrpSpPr/>
          <p:nvPr/>
        </p:nvGrpSpPr>
        <p:grpSpPr>
          <a:xfrm>
            <a:off x="1483743" y="1160123"/>
            <a:ext cx="6176513" cy="3187590"/>
            <a:chOff x="1483743" y="1160123"/>
            <a:chExt cx="6176513" cy="3187590"/>
          </a:xfrm>
        </p:grpSpPr>
        <p:sp>
          <p:nvSpPr>
            <p:cNvPr id="185" name="Google Shape;185;p27"/>
            <p:cNvSpPr/>
            <p:nvPr/>
          </p:nvSpPr>
          <p:spPr>
            <a:xfrm>
              <a:off x="1863493" y="1160123"/>
              <a:ext cx="5417013" cy="2867359"/>
            </a:xfrm>
            <a:prstGeom prst="rect">
              <a:avLst/>
            </a:prstGeom>
            <a:noFill/>
            <a:ln cap="flat" cmpd="sng" w="222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7"/>
            <p:cNvSpPr txBox="1"/>
            <p:nvPr/>
          </p:nvSpPr>
          <p:spPr>
            <a:xfrm>
              <a:off x="1483743" y="1526521"/>
              <a:ext cx="617651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Welcome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SSANGYONG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CINEMA</a:t>
              </a:r>
              <a:endParaRPr b="0" i="0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87" name="Google Shape;187;p27"/>
            <p:cNvCxnSpPr/>
            <p:nvPr/>
          </p:nvCxnSpPr>
          <p:spPr>
            <a:xfrm>
              <a:off x="3614468" y="4347713"/>
              <a:ext cx="227737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88" name="Google Shape;188;p27"/>
          <p:cNvCxnSpPr/>
          <p:nvPr/>
        </p:nvCxnSpPr>
        <p:spPr>
          <a:xfrm>
            <a:off x="3614468" y="591484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7"/>
          <p:cNvSpPr txBox="1"/>
          <p:nvPr/>
        </p:nvSpPr>
        <p:spPr>
          <a:xfrm>
            <a:off x="3640348" y="4366167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3614468" y="6072996"/>
            <a:ext cx="2544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p5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3" name="Google Shape;513;p5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p54"/>
          <p:cNvSpPr txBox="1"/>
          <p:nvPr/>
        </p:nvSpPr>
        <p:spPr>
          <a:xfrm>
            <a:off x="1441942" y="2046275"/>
            <a:ext cx="6482858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[멤버십 카드 해지하기]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카드명		        카드번호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쌍용회원전용카드		7127-1400-2323-0006	2018-03-30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한번 삭제하신 카드 번호는 다시 등록하실 수 없습니다. 삭제하시겠습니까? (y/n)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선택(y/n) :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카드 삭제가 완료되었습니다.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54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1.2. &gt; [멤버십 카드 정보 (카드 해지)]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4"/>
          <p:cNvSpPr/>
          <p:nvPr/>
        </p:nvSpPr>
        <p:spPr>
          <a:xfrm>
            <a:off x="890954" y="1430215"/>
            <a:ext cx="7362092" cy="402101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1" name="Google Shape;521;p5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2" name="Google Shape;522;p5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3" name="Google Shape;523;p55"/>
          <p:cNvSpPr txBox="1"/>
          <p:nvPr/>
        </p:nvSpPr>
        <p:spPr>
          <a:xfrm>
            <a:off x="1633081" y="1395636"/>
            <a:ext cx="608070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정보]                        차민희님은 '2019 normal' 회원입니다.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포인트 현황 (현재 보유, 소멸 예정 포인트)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보유 포인트           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멤버십 카드 정보 (카드 등록 및 해지)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카드명		 카드번호	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등록된 카드가 없습니다. 등록하시려면 '2'를 입력하세요.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카드 등록하기]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멤버십 카드 등록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55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1.2. &gt; [멤버십 카드 정보 (카드 등록)]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5"/>
          <p:cNvSpPr/>
          <p:nvPr/>
        </p:nvSpPr>
        <p:spPr>
          <a:xfrm>
            <a:off x="1043355" y="984740"/>
            <a:ext cx="6998676" cy="526365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5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1" name="Google Shape;531;p56"/>
          <p:cNvSpPr txBox="1"/>
          <p:nvPr/>
        </p:nvSpPr>
        <p:spPr>
          <a:xfrm>
            <a:off x="2606089" y="1184616"/>
            <a:ext cx="409950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번호를 입력하세요.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((예) 7127-1400-2323-0000 와 같이  카드 번호를 입력해 주세요.)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번호 : 7127-1400-2323-0801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등록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차민희님의 카드등록이 완료되었습니다.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56"/>
          <p:cNvSpPr txBox="1"/>
          <p:nvPr/>
        </p:nvSpPr>
        <p:spPr>
          <a:xfrm>
            <a:off x="109728" y="265176"/>
            <a:ext cx="82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1.2.1 &gt; [멤버십 카드 등록하기]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2016363" y="902677"/>
            <a:ext cx="5216770" cy="249701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6"/>
          <p:cNvSpPr txBox="1"/>
          <p:nvPr/>
        </p:nvSpPr>
        <p:spPr>
          <a:xfrm>
            <a:off x="1854921" y="3927817"/>
            <a:ext cx="5601839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정보]                        차민희님은 '2019 normal' 회원입니다.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포인트 현황 (현재 보유, 소멸 예정 포인트)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보유 포인트           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멤버십 카드 정보 (카드 등록 및 해지)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카드명		 카드번호	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쌍용회원전용카드	7127-1400-2323-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0801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2018-03-30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1527570" y="3634154"/>
            <a:ext cx="6174492" cy="257907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5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5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2" name="Google Shape;542;p5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3" name="Google Shape;543;p57"/>
          <p:cNvSpPr txBox="1"/>
          <p:nvPr/>
        </p:nvSpPr>
        <p:spPr>
          <a:xfrm>
            <a:off x="937848" y="1817664"/>
            <a:ext cx="739726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                                      예매하신 영화 내역과 취소 내역을 확인할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32-5-181219-47	해피 데스데이2유(15세) 	 홍대	2018-12-19	2018-12-19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26-3-181230-20	주토피아(전체)                       관악	2018-12-30	2018-12-28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       34-4-190213-21	가버나움(15세)                       잠실	2019-02-13	2019-02-07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     38-5-190221-28	국경의 왕(15세)                      홍대	2019-02-21	2019-02-20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        36-4-190315-9	콜드 체이싱(15세)                   잠실	2019-03-15	2019-03-14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        15-1-180319-5	원네이션(15세)                       강남	2019-03-19	2019-03-14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        36-4-190315-9	콜드 체이싱(15세)                   잠실	2019-03-15	2019-03-14	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8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         4-1-190319-36	사바하(15세) 		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내역  &amp; 예매 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지난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취소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유의사항  ( 예매 및 결제  | 티켓 교환방법  | 취소 및 환불 규정  | 관람 유의사항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57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 &gt; [예매 확인/취소]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7"/>
          <p:cNvSpPr/>
          <p:nvPr/>
        </p:nvSpPr>
        <p:spPr>
          <a:xfrm>
            <a:off x="574432" y="1406769"/>
            <a:ext cx="8042030" cy="4243754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5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1" name="Google Shape;551;p5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2" name="Google Shape;552;p58"/>
          <p:cNvSpPr txBox="1"/>
          <p:nvPr/>
        </p:nvSpPr>
        <p:spPr>
          <a:xfrm>
            <a:off x="937848" y="2063847"/>
            <a:ext cx="73972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 4-1-190319-36	사바하(15세)                         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58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8"/>
          <p:cNvSpPr/>
          <p:nvPr/>
        </p:nvSpPr>
        <p:spPr>
          <a:xfrm>
            <a:off x="574432" y="1652952"/>
            <a:ext cx="8042030" cy="2743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9" name="Google Shape;559;p5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0" name="Google Shape;560;p5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1" name="Google Shape;561;p59"/>
          <p:cNvSpPr txBox="1"/>
          <p:nvPr/>
        </p:nvSpPr>
        <p:spPr>
          <a:xfrm>
            <a:off x="937848" y="2040401"/>
            <a:ext cx="739726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 4-1-190319-36	사바하(15세)                         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취소할 영화 번호(NO)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상영 1일전까지만 예매 취소가 가능합니다.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59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취소(상영일 당일 취소 불가)]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9"/>
          <p:cNvSpPr/>
          <p:nvPr/>
        </p:nvSpPr>
        <p:spPr>
          <a:xfrm>
            <a:off x="574432" y="1664674"/>
            <a:ext cx="8042030" cy="2989386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8" name="Google Shape;568;p6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9" name="Google Shape;569;p6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0" name="Google Shape;570;p60"/>
          <p:cNvSpPr txBox="1"/>
          <p:nvPr/>
        </p:nvSpPr>
        <p:spPr>
          <a:xfrm>
            <a:off x="937848" y="1981786"/>
            <a:ext cx="73972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 4-1-190319-36	사바하(15세)                         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취소할 영화 번호(NO)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예매한 영화 '사바하(15세)'를 취소하시겠습니까? (y/n)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선택(y/n) :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예매가 취소되었습니다.</a:t>
            </a:r>
            <a:endParaRPr/>
          </a:p>
        </p:txBody>
      </p:sp>
      <p:sp>
        <p:nvSpPr>
          <p:cNvPr id="571" name="Google Shape;571;p60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취소]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0"/>
          <p:cNvSpPr/>
          <p:nvPr/>
        </p:nvSpPr>
        <p:spPr>
          <a:xfrm>
            <a:off x="574432" y="1641228"/>
            <a:ext cx="8042030" cy="3212126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7" name="Google Shape;577;p6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8" name="Google Shape;578;p6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9" name="Google Shape;579;p61"/>
          <p:cNvSpPr txBox="1"/>
          <p:nvPr/>
        </p:nvSpPr>
        <p:spPr>
          <a:xfrm>
            <a:off x="109728" y="265176"/>
            <a:ext cx="82253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취소 후 예매 내역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&amp;예매 확인/취소 화면]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1"/>
          <p:cNvSpPr txBox="1"/>
          <p:nvPr/>
        </p:nvSpPr>
        <p:spPr>
          <a:xfrm>
            <a:off x="937848" y="1108484"/>
            <a:ext cx="739726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0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61"/>
          <p:cNvSpPr/>
          <p:nvPr/>
        </p:nvSpPr>
        <p:spPr>
          <a:xfrm>
            <a:off x="574432" y="1037559"/>
            <a:ext cx="8042030" cy="185603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1"/>
          <p:cNvSpPr txBox="1"/>
          <p:nvPr/>
        </p:nvSpPr>
        <p:spPr>
          <a:xfrm>
            <a:off x="937848" y="3038622"/>
            <a:ext cx="739726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                                      예매하신 영화 내역과 취소 내역을 확인할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32-5-181219-47	해피 데스데이2유(15세) 	 홍대	2018-12-19	2018-12-19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26-3-181230-20	주토피아(전체)                       관악	2018-12-30	2018-12-28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       34-4-190213-21	가버나움(15세)                       잠실	2019-02-13	2019-02-07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     38-5-190221-28	국경의 왕(15세)                      홍대	2019-02-21	2019-02-20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        36-4-190315-9	콜드 체이싱(15세)                   잠실	2019-03-15	2019-03-14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        15-1-180319-5	원네이션(15세)                       강남	2019-03-19	2019-03-14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        36-4-190315-9	콜드 체이싱(15세)                   잠실	2019-03-15	2019-03-14	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8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         4-1-190319-36	사바하(15세) 		 강남	2019-03-19	2019-03-17	예매취소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내역  &amp; 예매 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지난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취소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유의사항  ( 예매 및 결제  | 티켓 교환방법  | 취소 및 환불 규정  | 관람 유의사항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61"/>
          <p:cNvSpPr/>
          <p:nvPr/>
        </p:nvSpPr>
        <p:spPr>
          <a:xfrm>
            <a:off x="574432" y="2893588"/>
            <a:ext cx="8042030" cy="362233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8" name="Google Shape;588;p6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9" name="Google Shape;589;p6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62"/>
          <p:cNvSpPr txBox="1"/>
          <p:nvPr/>
        </p:nvSpPr>
        <p:spPr>
          <a:xfrm>
            <a:off x="937848" y="1981786"/>
            <a:ext cx="73972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예매 내역 | ▶[ 지난 내역 ]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     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32-5-181219-47	해피 데스데이2유(15세) 	 홍대	2018-12-19	2018-12-19	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2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38-5-190221-28	국경의 왕(15세)                      홍대	2019-02-21	2019-02-20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2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36-4-190315-9	콜드 체이싱(15세)                   잠실	2019-03-15	2019-03-14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     36-4-190315-9	콜드 체이싱(15세)                   잠실	2019-03-15	2019-03-14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62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2.2. &gt; [지난 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2"/>
          <p:cNvSpPr/>
          <p:nvPr/>
        </p:nvSpPr>
        <p:spPr>
          <a:xfrm>
            <a:off x="574432" y="1641228"/>
            <a:ext cx="8042030" cy="2344618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7" name="Google Shape;597;p6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" name="Google Shape;598;p6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" name="Google Shape;599;p63"/>
          <p:cNvSpPr txBox="1"/>
          <p:nvPr/>
        </p:nvSpPr>
        <p:spPr>
          <a:xfrm>
            <a:off x="937848" y="1981786"/>
            <a:ext cx="73972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예매 내역 | 지난 내역 | ▶[ 취소 내역 ]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취소일시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26-3-181230-20	주토피아(전체)                      관악	2018-12-30	2018-12-28	2018-12-29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34-4-190213-21	가버나움(15세)                      잠실	2019-02-13	2019-02-07	2019-02-11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       15-1-180319-5	원네이션(15세)                      강남	2019-03-19	2019-03-14	2019-03-14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4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4-1-190319-36	사바하(15세)                         강남	2019-03-19	2019-03-17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63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2.3. &gt; [취소 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3"/>
          <p:cNvSpPr/>
          <p:nvPr/>
        </p:nvSpPr>
        <p:spPr>
          <a:xfrm>
            <a:off x="574432" y="1641228"/>
            <a:ext cx="8042030" cy="2344618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8"/>
          <p:cNvSpPr txBox="1"/>
          <p:nvPr/>
        </p:nvSpPr>
        <p:spPr>
          <a:xfrm>
            <a:off x="126980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- 회원가입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8"/>
          <p:cNvCxnSpPr/>
          <p:nvPr/>
        </p:nvCxnSpPr>
        <p:spPr>
          <a:xfrm>
            <a:off x="3088255" y="298704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8"/>
          <p:cNvSpPr txBox="1"/>
          <p:nvPr/>
        </p:nvSpPr>
        <p:spPr>
          <a:xfrm>
            <a:off x="3114135" y="143836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3088255" y="3145192"/>
            <a:ext cx="2544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3088255" y="3579962"/>
            <a:ext cx="326078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화면입니다.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tpgns123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: 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성별(1.남 2.여)번호로 입력해주세요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 : 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전화번호(‘-‘포함) : 010-123—1234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주소 : 서울시 관악구 봉천동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6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7" name="Google Shape;607;p6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8" name="Google Shape;608;p64"/>
          <p:cNvSpPr txBox="1"/>
          <p:nvPr/>
        </p:nvSpPr>
        <p:spPr>
          <a:xfrm>
            <a:off x="937848" y="1981786"/>
            <a:ext cx="73972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▶[예매 및 결제] | 티켓 교환방법 | 취소 및 환불규정 |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관람 등급을 반드시 확인해주시기 바랍니다.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만 4세(48개월) 이상부터는 영화티켓을 반드시 구매하셔야 입장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홈페이지 예매 현황이 매진인 경우에도 영화관 현장에 잔여석이 남아있는 경우, 현장에서 구매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할인 카드로 결제 시, 할인 내역은 청구서에서 확인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예매 변경은 불가능하며, 취소 후 재 예매를 하셔야만 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상영시간 이후 관람하신 영화의 영수증 출력을 원하실 경우, 관람하신 영화관에서 출력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취소하신 내역이 나타나지 않거나 궁금하신 사항이 있으시면, 고객센터 &gt; 1:1문의 또는 ARS(1544-0070 09:00~21:00)로 문의해 주시기 바랍니다.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티켓 교환방법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취소 및 환불규정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4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 &gt; [유의사항_예매 및 결제]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4"/>
          <p:cNvSpPr/>
          <p:nvPr/>
        </p:nvSpPr>
        <p:spPr>
          <a:xfrm>
            <a:off x="574432" y="1641227"/>
            <a:ext cx="8042030" cy="348175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" name="Google Shape;615;p6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6" name="Google Shape;616;p6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7" name="Google Shape;617;p65"/>
          <p:cNvSpPr txBox="1"/>
          <p:nvPr/>
        </p:nvSpPr>
        <p:spPr>
          <a:xfrm>
            <a:off x="937848" y="2169354"/>
            <a:ext cx="73972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예매 및 결제 | ▶[티켓 교환방법] | 취소 및 환불규정 |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무인 발매기(키오스크)에서 발권하실 경우 예매번호를 입력하시면 티켓을 편하게 발권하실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매표소에서 발권하실 경우 티켓교환권을 출력하여 매표소에 방문하시면 티켓으로 교환하실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(티켓교환권 출력이 어려운 경우, 예매번호와 신분증을 지참하시면 매표소에서 티켓을 수령하실 수 있습니다.)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65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2.4.1.&gt; [유의사항_티켓 교환방법]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5"/>
          <p:cNvSpPr/>
          <p:nvPr/>
        </p:nvSpPr>
        <p:spPr>
          <a:xfrm>
            <a:off x="574432" y="1828795"/>
            <a:ext cx="8042030" cy="186397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4" name="Google Shape;624;p6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5" name="Google Shape;625;p6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6" name="Google Shape;626;p66"/>
          <p:cNvSpPr txBox="1"/>
          <p:nvPr/>
        </p:nvSpPr>
        <p:spPr>
          <a:xfrm>
            <a:off x="937848" y="2169354"/>
            <a:ext cx="73972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예매 및 결제 | 티켓 교환방법 | ▶[취소 및 환불규정] |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예매 취소는 상영시간 1일전까지 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홈페이지 또는 모바일에서 예매한 내역을 취소 할 경우 부분 취소는 불가능합니다.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위탁 예매 사이트 이용 시 취소 및 환불 규정은 해당 사이트 규정을 따릅니다.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공연 관람시 시작 시간 이후에는 입장이 제한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**발권된 티켓은 상영시간 전까지 현장 방문 시에만 취소가 가능합니다.**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66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2.4.2.&gt; [유의사항_취소 및 환불규정]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6"/>
          <p:cNvSpPr/>
          <p:nvPr/>
        </p:nvSpPr>
        <p:spPr>
          <a:xfrm>
            <a:off x="574432" y="1828795"/>
            <a:ext cx="8042030" cy="218049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3" name="Google Shape;633;p6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4" name="Google Shape;634;p6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5" name="Google Shape;635;p67"/>
          <p:cNvSpPr txBox="1"/>
          <p:nvPr/>
        </p:nvSpPr>
        <p:spPr>
          <a:xfrm>
            <a:off x="937848" y="2169354"/>
            <a:ext cx="73972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예매 및 결제 | 티켓 교환방법 | 취소 및 환불규정 | ▶[관람유의사항]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지연입장에 의한 관람불편을 최소화하고자 본 영화는 약 10분 후 시작됩니다.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쾌적한 관람 환경을 위해 상영시간 이전에 입장 부탁드립니다.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7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2.4.3.&gt; [유의사항_관람유의사항]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7"/>
          <p:cNvSpPr/>
          <p:nvPr/>
        </p:nvSpPr>
        <p:spPr>
          <a:xfrm>
            <a:off x="574432" y="1828795"/>
            <a:ext cx="8042030" cy="175846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2" name="Google Shape;642;p6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3" name="Google Shape;643;p6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4" name="Google Shape;644;p68"/>
          <p:cNvSpPr txBox="1"/>
          <p:nvPr/>
        </p:nvSpPr>
        <p:spPr>
          <a:xfrm>
            <a:off x="1148862" y="1863023"/>
            <a:ext cx="70302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ckalsgml님의 [스토어 구매내역]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품목명                    	가격     수량 	구매날짜             	     포인트사용량	지점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5000        1	2019-03-14 09:11:34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달콤팝콘(M)                	5000        1	2019-03-14 09:11:50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고소팝콘(M)                	4500        1	2019-03-14 09:11:50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환타포도(M)                	2000        1	2019-03-14 11:42:27	           	0	강북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고소팝콘(M)                	9000        2	2019-03-14 11:58:23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아메리카노(ICE, L)          	4000        1	2019-03-14 14:26:39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아메리카노(ICE, M)          	3000        1	2019-03-14 14:27:25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쌍용콤보(팝콘L1+음료M2)       	8000        1	2019-03-14 14:28:37	           	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쌍용콤보(팝콘L1+음료M2)        8000        1	2019-03-14 14:28:37	           	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4900        1	2019-03-15 09:03:25	                  100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달콤팝콘(M)                	5000        1	2019-03-15 09:03:25	           	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9900        2	2019-03-15 09:04:10	                  100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9900        2	2019-03-15 09:23:19	                  100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</a:t>
            </a:r>
            <a:endParaRPr/>
          </a:p>
        </p:txBody>
      </p:sp>
      <p:sp>
        <p:nvSpPr>
          <p:cNvPr id="645" name="Google Shape;645;p68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3. &gt; [스토어 구매내역]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8"/>
          <p:cNvSpPr/>
          <p:nvPr/>
        </p:nvSpPr>
        <p:spPr>
          <a:xfrm>
            <a:off x="789021" y="1430215"/>
            <a:ext cx="7569532" cy="3892062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6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2" name="Google Shape;652;p6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3" name="Google Shape;653;p6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회원-무비포스트 작성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9"/>
          <p:cNvSpPr txBox="1"/>
          <p:nvPr/>
        </p:nvSpPr>
        <p:spPr>
          <a:xfrm>
            <a:off x="570725" y="998238"/>
            <a:ext cx="39267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무비포스트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포스트 작성하기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포스트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포스트 작성하기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영화 제목 검색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항거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   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영화 제목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		                   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감독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항거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유관순 이야기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조민호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--------------------&lt;&lt;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완료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찾는 영화 번호 입력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 작성을 계속합니다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평점 입력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(1~5) 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입력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감동적인 영화 꼭 보세요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-----------------&lt;&lt;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입력 완료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69"/>
          <p:cNvSpPr txBox="1"/>
          <p:nvPr/>
        </p:nvSpPr>
        <p:spPr>
          <a:xfrm>
            <a:off x="4728825" y="1012088"/>
            <a:ext cx="39267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내용을 여러줄로 입력할 수 있습니다.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'완료'를 입력시 글이 작성됩니다.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내용 입력 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감동적이다 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영화를 보다가 많이 울었다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완료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-----------------&lt;&lt;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 입력 완료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메뉴로 돌아갑니다.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0" name="Google Shape;660;p70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1" name="Google Shape;661;p70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2" name="Google Shape;662;p70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회원-무비포스트 열람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70"/>
          <p:cNvSpPr txBox="1"/>
          <p:nvPr/>
        </p:nvSpPr>
        <p:spPr>
          <a:xfrm>
            <a:off x="570725" y="998250"/>
            <a:ext cx="80688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포스트 작성하기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내 포스트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내 포스트 열람하기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내 포스트 수정하기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내 포스트 삭제하기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[마이포스트 열람하기]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항거:유관순 이야기(12세)	 tpgns123  	 2019-03-17        5점       감동적인 영화      꼭 보세요		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&lt;&lt;마이포스트 열람 완료&gt;&gt;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입력하세요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p71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9" name="Google Shape;669;p71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0" name="Google Shape;670;p71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회원-무비포스트 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71"/>
          <p:cNvSpPr txBox="1"/>
          <p:nvPr/>
        </p:nvSpPr>
        <p:spPr>
          <a:xfrm>
            <a:off x="617475" y="1372325"/>
            <a:ext cx="80688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[마이 포스트 삭제하기]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항거:유관순 이야기(12세)	 tpgns123  	 2019-03-17        5점       감동적인 영화      꼭 보세요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[2]      캡틴 마블(12세)			 tpgns123  	 2019-03-18        5점       재미있는 영화      꼭 보세요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삭제할 글 번호 입력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캡틴 마블(12세)			 tpgns123  	 2019-03-18        5점       재미있는 영화      꼭 보세요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-----------------------------------------------&lt;&lt;마이포스트 삭제 완료&gt;&gt;-------------------------------------------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" name="Google Shape;676;p7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7" name="Google Shape;677;p7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관리자-로그인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7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9" name="Google Shape;679;p72"/>
          <p:cNvSpPr txBox="1"/>
          <p:nvPr/>
        </p:nvSpPr>
        <p:spPr>
          <a:xfrm>
            <a:off x="3774056" y="5623013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72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72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82" name="Google Shape;682;p72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83" name="Google Shape;683;p72"/>
          <p:cNvCxnSpPr/>
          <p:nvPr/>
        </p:nvCxnSpPr>
        <p:spPr>
          <a:xfrm>
            <a:off x="3774056" y="5543784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84" name="Google Shape;684;p72"/>
          <p:cNvSpPr txBox="1"/>
          <p:nvPr/>
        </p:nvSpPr>
        <p:spPr>
          <a:xfrm>
            <a:off x="3774056" y="3512459"/>
            <a:ext cx="24930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 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이벤트/제휴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공지사항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영화정보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매점관리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포스트 열람/삭제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로그아웃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9" name="Google Shape;689;p73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0" name="Google Shape;690;p73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1" name="Google Shape;691;p73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2" name="Google Shape;692;p73"/>
          <p:cNvSpPr txBox="1"/>
          <p:nvPr/>
        </p:nvSpPr>
        <p:spPr>
          <a:xfrm>
            <a:off x="3774056" y="50134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73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73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95" name="Google Shape;695;p73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96" name="Google Shape;696;p73"/>
          <p:cNvCxnSpPr/>
          <p:nvPr/>
        </p:nvCxnSpPr>
        <p:spPr>
          <a:xfrm>
            <a:off x="3774056" y="49341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97" name="Google Shape;697;p73"/>
          <p:cNvSpPr txBox="1"/>
          <p:nvPr/>
        </p:nvSpPr>
        <p:spPr>
          <a:xfrm>
            <a:off x="3774050" y="35124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2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회원-아이디찾기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29"/>
          <p:cNvCxnSpPr/>
          <p:nvPr/>
        </p:nvCxnSpPr>
        <p:spPr>
          <a:xfrm>
            <a:off x="3760226" y="499284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760226" y="346551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3786106" y="5028674"/>
            <a:ext cx="304424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찾기 화면입니다.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 : 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전화번호(포함) : 010-1234-1234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아이디는 tpgns123입니다.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2" name="Google Shape;702;p7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3" name="Google Shape;703;p7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4" name="Google Shape;704;p7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5" name="Google Shape;705;p74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[회원 정보 보기]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[아이디]	[패스워드]	  [성별]	[이름]	[나이]	[전화]	[주소]	[관람횟수] ….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qkrgjswjd100       qw123		1	박헌정	35	010-6511-7237      일산		7		...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qotpgns100          qw123		1	배세훈	28	010-2456-7787      서울		2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dbtjdwls100         qw123		1	유성진	22	010-6511-7237      경기		5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ckalsgml100         qw123		2	차민희	15	010-6511-7237      고양		11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tjfdbrud100          qw123		2	설유경	23	010-6511-7237      강남		1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wjddnwls100        qw123		2	정우진	17	010-6511-7237      강북		9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74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" name="Google Shape;707;p74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08" name="Google Shape;708;p74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09" name="Google Shape;709;p74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7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5" name="Google Shape;715;p7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7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7" name="Google Shape;717;p75"/>
          <p:cNvSpPr txBox="1"/>
          <p:nvPr/>
        </p:nvSpPr>
        <p:spPr>
          <a:xfrm>
            <a:off x="544775" y="37541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[회원 정보 검색]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[아이디]	[패스워드]	  [성별]	[이름]	[나이]	[전화]	[주소]	[관람횟수] ….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qkrgjswjd100       qw123		1	박헌정	35	010-6511-7237      일산		7		...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75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9" name="Google Shape;719;p75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20" name="Google Shape;720;p75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21" name="Google Shape;721;p75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75"/>
          <p:cNvSpPr txBox="1"/>
          <p:nvPr/>
        </p:nvSpPr>
        <p:spPr>
          <a:xfrm>
            <a:off x="3231325" y="24497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검색할 아이디 : qkrgjswjd100000 (검색 잘못할 시)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75"/>
          <p:cNvSpPr txBox="1"/>
          <p:nvPr/>
        </p:nvSpPr>
        <p:spPr>
          <a:xfrm>
            <a:off x="3231325" y="27545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일치하는 아이디가 없습니다. 다시 검색해 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75"/>
          <p:cNvSpPr txBox="1"/>
          <p:nvPr/>
        </p:nvSpPr>
        <p:spPr>
          <a:xfrm>
            <a:off x="3231325" y="30623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검색할 아이디 : qkrgjswjd100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9" name="Google Shape;729;p7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0" name="Google Shape;730;p76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1" name="Google Shape;731;p7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2" name="Google Shape;732;p76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3" name="Google Shape;733;p76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34" name="Google Shape;734;p76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35" name="Google Shape;735;p76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76"/>
          <p:cNvSpPr txBox="1"/>
          <p:nvPr/>
        </p:nvSpPr>
        <p:spPr>
          <a:xfrm>
            <a:off x="3231325" y="24497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삭제할 아이디 : qkrgjswjd100000 (일치하지 않을 시)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76"/>
          <p:cNvSpPr txBox="1"/>
          <p:nvPr/>
        </p:nvSpPr>
        <p:spPr>
          <a:xfrm>
            <a:off x="3231325" y="27545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일치하는 아이디가 없습니다. 다시 입력해 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76"/>
          <p:cNvSpPr txBox="1"/>
          <p:nvPr/>
        </p:nvSpPr>
        <p:spPr>
          <a:xfrm>
            <a:off x="3231325" y="30623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삭제할 아이디 : qkrgjswjd100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76"/>
          <p:cNvSpPr txBox="1"/>
          <p:nvPr/>
        </p:nvSpPr>
        <p:spPr>
          <a:xfrm>
            <a:off x="3231325" y="34082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76"/>
          <p:cNvSpPr txBox="1"/>
          <p:nvPr/>
        </p:nvSpPr>
        <p:spPr>
          <a:xfrm>
            <a:off x="3217500" y="3754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76"/>
          <p:cNvSpPr txBox="1"/>
          <p:nvPr/>
        </p:nvSpPr>
        <p:spPr>
          <a:xfrm>
            <a:off x="3217500" y="40619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6" name="Google Shape;746;p77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7" name="Google Shape;747;p77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p77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9" name="Google Shape;749;p77"/>
          <p:cNvSpPr txBox="1"/>
          <p:nvPr/>
        </p:nvSpPr>
        <p:spPr>
          <a:xfrm>
            <a:off x="3774056" y="47848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77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77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52" name="Google Shape;752;p77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77"/>
          <p:cNvCxnSpPr/>
          <p:nvPr/>
        </p:nvCxnSpPr>
        <p:spPr>
          <a:xfrm>
            <a:off x="3774056" y="47055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54" name="Google Shape;754;p77"/>
          <p:cNvSpPr txBox="1"/>
          <p:nvPr/>
        </p:nvSpPr>
        <p:spPr>
          <a:xfrm>
            <a:off x="3774050" y="3512450"/>
            <a:ext cx="2493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문의사항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9" name="Google Shape;759;p78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0" name="Google Shape;760;p78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Google Shape;761;p78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2" name="Google Shape;762;p78"/>
          <p:cNvSpPr txBox="1"/>
          <p:nvPr/>
        </p:nvSpPr>
        <p:spPr>
          <a:xfrm>
            <a:off x="3774056" y="50134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78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78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65" name="Google Shape;765;p78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66" name="Google Shape;766;p78"/>
          <p:cNvCxnSpPr/>
          <p:nvPr/>
        </p:nvCxnSpPr>
        <p:spPr>
          <a:xfrm>
            <a:off x="3774056" y="49341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67" name="Google Shape;767;p78"/>
          <p:cNvSpPr txBox="1"/>
          <p:nvPr/>
        </p:nvSpPr>
        <p:spPr>
          <a:xfrm>
            <a:off x="3774050" y="35124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2" name="Google Shape;772;p79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3" name="Google Shape;773;p79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79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5" name="Google Shape;775;p79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6" name="Google Shape;776;p79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77" name="Google Shape;777;p79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78" name="Google Shape;778;p79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쓰기를 시작합니다.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79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 : 공지사항 추가하기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79"/>
          <p:cNvSpPr txBox="1"/>
          <p:nvPr/>
        </p:nvSpPr>
        <p:spPr>
          <a:xfrm>
            <a:off x="3231325" y="32909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 : 공지사항 내용추가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79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79"/>
          <p:cNvSpPr txBox="1"/>
          <p:nvPr/>
        </p:nvSpPr>
        <p:spPr>
          <a:xfrm>
            <a:off x="3217500" y="39827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79"/>
          <p:cNvSpPr txBox="1"/>
          <p:nvPr/>
        </p:nvSpPr>
        <p:spPr>
          <a:xfrm>
            <a:off x="3217500" y="42905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79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9" name="Google Shape;789;p80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0" name="Google Shape;790;p80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1" name="Google Shape;791;p80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2" name="Google Shape;792;p80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3" name="Google Shape;793;p80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94" name="Google Shape;794;p80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95" name="Google Shape;795;p80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삭제하기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80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80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80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80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80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80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0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7" name="Google Shape;807;p81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8" name="Google Shape;808;p81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9" name="Google Shape;809;p81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0" name="Google Shape;810;p81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Google Shape;811;p81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12" name="Google Shape;812;p81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13" name="Google Shape;813;p81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수정하기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81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81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81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81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81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81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81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수정할 내용 : 공지사항 수정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5" name="Google Shape;825;p82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6" name="Google Shape;826;p82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Google Shape;827;p82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8" name="Google Shape;828;p82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[공지사항]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[식별코드]		[공지제목]		[공지내용]		[작성한 날짜]	[작성한 시간]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005			[극장]공지사항	주차장 점검 	2019-03-15		09:29:38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004			[극장]공지사항	화면 점검		2019-03-14		16:14:54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			[행사]공지사항	1+1이벤트		2019-03-14		07:34:55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002			[기타]공지사항	기타입니다		2019-03-13		10:22:45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			[행사]공지사항	무료나눔		2019-03-12		11:11:55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82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0" name="Google Shape;830;p82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31" name="Google Shape;831;p82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32" name="Google Shape;832;p82"/>
          <p:cNvSpPr txBox="1"/>
          <p:nvPr/>
        </p:nvSpPr>
        <p:spPr>
          <a:xfrm>
            <a:off x="3155125" y="6385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7" name="Google Shape;837;p83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8" name="Google Shape;838;p83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문의사항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9" name="Google Shape;839;p83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0" name="Google Shape;840;p83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1" name="Google Shape;841;p83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42" name="Google Shape;842;p83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43" name="Google Shape;843;p83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글 쓰기를 시작합니다.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83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추가하기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83"/>
          <p:cNvSpPr txBox="1"/>
          <p:nvPr/>
        </p:nvSpPr>
        <p:spPr>
          <a:xfrm>
            <a:off x="3231325" y="32909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내용추가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83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83"/>
          <p:cNvSpPr txBox="1"/>
          <p:nvPr/>
        </p:nvSpPr>
        <p:spPr>
          <a:xfrm>
            <a:off x="3217500" y="39827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83"/>
          <p:cNvSpPr txBox="1"/>
          <p:nvPr/>
        </p:nvSpPr>
        <p:spPr>
          <a:xfrm>
            <a:off x="3217500" y="42905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83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3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30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23" name="Google Shape;223;p30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3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회원-비밀번호찾기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3760226" y="499284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30"/>
          <p:cNvSpPr txBox="1"/>
          <p:nvPr/>
        </p:nvSpPr>
        <p:spPr>
          <a:xfrm>
            <a:off x="3760226" y="346551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3760226" y="4992840"/>
            <a:ext cx="351526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찾기 화면입니다.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tpgns123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비밀번호는 1234입니다.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4" name="Google Shape;854;p8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5" name="Google Shape;855;p8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6" name="Google Shape;856;p8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7" name="Google Shape;857;p84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8" name="Google Shape;858;p84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9" name="Google Shape;859;p84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60" name="Google Shape;860;p84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글 삭제하기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84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84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84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84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84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84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84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2" name="Google Shape;872;p8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3" name="Google Shape;873;p8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4" name="Google Shape;874;p8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5" name="Google Shape;875;p85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6" name="Google Shape;876;p85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77" name="Google Shape;877;p85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78" name="Google Shape;878;p85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글 수정하기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5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85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85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85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85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85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85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수정할 내용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수정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0" name="Google Shape;890;p8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1" name="Google Shape;891;p86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2" name="Google Shape;892;p8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3" name="Google Shape;893;p86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[식별코드]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내용]		[작성한 날짜]	[작성한 시간]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005			[극장]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주차장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2019-03-15		09:29:38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004			[극장]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 보호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2019-03-14		16:14:54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			[행사]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1+1이벤트		2019-03-14		07:34:55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002			[기타]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화장실은?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2019-03-13		10:22:45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			[행사]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어디에있나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2019-03-12		11:11:55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86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p86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96" name="Google Shape;896;p86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97" name="Google Shape;897;p86"/>
          <p:cNvSpPr txBox="1"/>
          <p:nvPr/>
        </p:nvSpPr>
        <p:spPr>
          <a:xfrm>
            <a:off x="3155125" y="6385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2" name="Google Shape;902;p87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3" name="Google Shape;903;p87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제휴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p87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5" name="Google Shape;905;p87"/>
          <p:cNvSpPr txBox="1"/>
          <p:nvPr/>
        </p:nvSpPr>
        <p:spPr>
          <a:xfrm>
            <a:off x="3774056" y="4556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87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87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08" name="Google Shape;908;p87"/>
          <p:cNvCxnSpPr/>
          <p:nvPr/>
        </p:nvCxnSpPr>
        <p:spPr>
          <a:xfrm flipH="1" rot="10800000">
            <a:off x="3760226" y="3424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09" name="Google Shape;909;p87"/>
          <p:cNvCxnSpPr/>
          <p:nvPr/>
        </p:nvCxnSpPr>
        <p:spPr>
          <a:xfrm>
            <a:off x="3774056" y="44769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10" name="Google Shape;910;p87"/>
          <p:cNvSpPr txBox="1"/>
          <p:nvPr/>
        </p:nvSpPr>
        <p:spPr>
          <a:xfrm>
            <a:off x="3774050" y="3512451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5" name="Google Shape;915;p88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6" name="Google Shape;916;p88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7" name="Google Shape;917;p88"/>
          <p:cNvCxnSpPr/>
          <p:nvPr/>
        </p:nvCxnSpPr>
        <p:spPr>
          <a:xfrm>
            <a:off x="1938528" y="68031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8" name="Google Shape;918;p88"/>
          <p:cNvSpPr txBox="1"/>
          <p:nvPr/>
        </p:nvSpPr>
        <p:spPr>
          <a:xfrm>
            <a:off x="3002731" y="20657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9" name="Google Shape;919;p88"/>
          <p:cNvCxnSpPr/>
          <p:nvPr/>
        </p:nvCxnSpPr>
        <p:spPr>
          <a:xfrm flipH="1" rot="10800000">
            <a:off x="2971726" y="941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0" name="Google Shape;920;p88"/>
          <p:cNvSpPr txBox="1"/>
          <p:nvPr/>
        </p:nvSpPr>
        <p:spPr>
          <a:xfrm>
            <a:off x="2930025" y="5474626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3.관악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1" name="Google Shape;921;p88"/>
          <p:cNvCxnSpPr/>
          <p:nvPr/>
        </p:nvCxnSpPr>
        <p:spPr>
          <a:xfrm flipH="1" rot="10800000">
            <a:off x="2971726" y="19438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2" name="Google Shape;922;p88"/>
          <p:cNvSpPr txBox="1"/>
          <p:nvPr/>
        </p:nvSpPr>
        <p:spPr>
          <a:xfrm>
            <a:off x="2985550" y="2373525"/>
            <a:ext cx="554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카드사를 입력해 주세요.(예시 : 신한 카드 -&gt; 신한) : 신한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88"/>
          <p:cNvSpPr/>
          <p:nvPr/>
        </p:nvSpPr>
        <p:spPr>
          <a:xfrm>
            <a:off x="2180950" y="2739516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88"/>
          <p:cNvSpPr txBox="1"/>
          <p:nvPr/>
        </p:nvSpPr>
        <p:spPr>
          <a:xfrm>
            <a:off x="2397175" y="2971799"/>
            <a:ext cx="41598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		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.관악			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			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88"/>
          <p:cNvSpPr txBox="1"/>
          <p:nvPr/>
        </p:nvSpPr>
        <p:spPr>
          <a:xfrm>
            <a:off x="2930031" y="6268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지점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6" name="Google Shape;926;p88"/>
          <p:cNvCxnSpPr/>
          <p:nvPr/>
        </p:nvCxnSpPr>
        <p:spPr>
          <a:xfrm flipH="1" rot="10800000">
            <a:off x="2971726" y="54376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27" name="Google Shape;927;p88"/>
          <p:cNvCxnSpPr/>
          <p:nvPr/>
        </p:nvCxnSpPr>
        <p:spPr>
          <a:xfrm flipH="1" rot="10800000">
            <a:off x="2971726" y="62110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8" name="Google Shape;928;p88"/>
          <p:cNvSpPr txBox="1"/>
          <p:nvPr/>
        </p:nvSpPr>
        <p:spPr>
          <a:xfrm>
            <a:off x="2930025" y="978826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3" name="Google Shape;933;p89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4" name="Google Shape;934;p89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p89"/>
          <p:cNvCxnSpPr/>
          <p:nvPr/>
        </p:nvCxnSpPr>
        <p:spPr>
          <a:xfrm>
            <a:off x="1938528" y="68031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6" name="Google Shape;936;p89"/>
          <p:cNvSpPr txBox="1"/>
          <p:nvPr/>
        </p:nvSpPr>
        <p:spPr>
          <a:xfrm>
            <a:off x="2930025" y="3341026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3.관악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89"/>
          <p:cNvSpPr/>
          <p:nvPr/>
        </p:nvSpPr>
        <p:spPr>
          <a:xfrm>
            <a:off x="2180950" y="682116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89"/>
          <p:cNvSpPr txBox="1"/>
          <p:nvPr/>
        </p:nvSpPr>
        <p:spPr>
          <a:xfrm>
            <a:off x="2397175" y="914399"/>
            <a:ext cx="41598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		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3.관악			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			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9"/>
          <p:cNvSpPr txBox="1"/>
          <p:nvPr/>
        </p:nvSpPr>
        <p:spPr>
          <a:xfrm>
            <a:off x="2930031" y="4134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지점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0" name="Google Shape;940;p89"/>
          <p:cNvCxnSpPr/>
          <p:nvPr/>
        </p:nvCxnSpPr>
        <p:spPr>
          <a:xfrm flipH="1" rot="10800000">
            <a:off x="2971726" y="33040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41" name="Google Shape;941;p89"/>
          <p:cNvCxnSpPr/>
          <p:nvPr/>
        </p:nvCxnSpPr>
        <p:spPr>
          <a:xfrm flipH="1" rot="10800000">
            <a:off x="2971726" y="40774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42" name="Google Shape;942;p89"/>
          <p:cNvSpPr txBox="1"/>
          <p:nvPr/>
        </p:nvSpPr>
        <p:spPr>
          <a:xfrm>
            <a:off x="2930016" y="4415000"/>
            <a:ext cx="53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입력해주세요(0~90%까지)(5%면 5로 입력) : 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89"/>
          <p:cNvSpPr txBox="1"/>
          <p:nvPr/>
        </p:nvSpPr>
        <p:spPr>
          <a:xfrm>
            <a:off x="2953731" y="476576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생성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89"/>
          <p:cNvSpPr txBox="1"/>
          <p:nvPr/>
        </p:nvSpPr>
        <p:spPr>
          <a:xfrm>
            <a:off x="2953720" y="5070575"/>
            <a:ext cx="400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9" name="Google Shape;949;p90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0" name="Google Shape;950;p90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수정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1" name="Google Shape;951;p90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2" name="Google Shape;952;p90"/>
          <p:cNvSpPr txBox="1"/>
          <p:nvPr/>
        </p:nvSpPr>
        <p:spPr>
          <a:xfrm>
            <a:off x="3393056" y="4556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90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90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55" name="Google Shape;955;p90"/>
          <p:cNvCxnSpPr/>
          <p:nvPr/>
        </p:nvCxnSpPr>
        <p:spPr>
          <a:xfrm flipH="1" rot="10800000">
            <a:off x="3379226" y="3424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56" name="Google Shape;956;p90"/>
          <p:cNvCxnSpPr/>
          <p:nvPr/>
        </p:nvCxnSpPr>
        <p:spPr>
          <a:xfrm>
            <a:off x="3393056" y="44769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57" name="Google Shape;957;p90"/>
          <p:cNvSpPr txBox="1"/>
          <p:nvPr/>
        </p:nvSpPr>
        <p:spPr>
          <a:xfrm>
            <a:off x="3393050" y="3512451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90"/>
          <p:cNvSpPr txBox="1"/>
          <p:nvPr/>
        </p:nvSpPr>
        <p:spPr>
          <a:xfrm>
            <a:off x="3393051" y="4861025"/>
            <a:ext cx="595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조정할 카드사를 입력해주세요.(예시 : 신한 카드 -&gt; 신한) : 신한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90"/>
          <p:cNvSpPr txBox="1"/>
          <p:nvPr/>
        </p:nvSpPr>
        <p:spPr>
          <a:xfrm>
            <a:off x="3393042" y="51658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 2.강북 3.관악 4.잠실 5. 홍대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90"/>
          <p:cNvSpPr txBox="1"/>
          <p:nvPr/>
        </p:nvSpPr>
        <p:spPr>
          <a:xfrm>
            <a:off x="3393042" y="54706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조정할 지점을 선택해주세요(번호)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90"/>
          <p:cNvSpPr txBox="1"/>
          <p:nvPr/>
        </p:nvSpPr>
        <p:spPr>
          <a:xfrm>
            <a:off x="3393042" y="57754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입력해주세요(0~90%까지)(5%면 5로 입력) : 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90"/>
          <p:cNvSpPr txBox="1"/>
          <p:nvPr/>
        </p:nvSpPr>
        <p:spPr>
          <a:xfrm>
            <a:off x="3393042" y="60802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7" name="Google Shape;967;p91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8" name="Google Shape;968;p91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보기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p91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0" name="Google Shape;970;p91"/>
          <p:cNvSpPr txBox="1"/>
          <p:nvPr/>
        </p:nvSpPr>
        <p:spPr>
          <a:xfrm>
            <a:off x="3393056" y="1889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Google Shape;971;p91"/>
          <p:cNvCxnSpPr/>
          <p:nvPr/>
        </p:nvCxnSpPr>
        <p:spPr>
          <a:xfrm flipH="1" rot="10800000">
            <a:off x="3379226" y="757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2" name="Google Shape;972;p91"/>
          <p:cNvCxnSpPr/>
          <p:nvPr/>
        </p:nvCxnSpPr>
        <p:spPr>
          <a:xfrm>
            <a:off x="3393056" y="18099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73" name="Google Shape;973;p91"/>
          <p:cNvSpPr txBox="1"/>
          <p:nvPr/>
        </p:nvSpPr>
        <p:spPr>
          <a:xfrm>
            <a:off x="3393050" y="845451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91"/>
          <p:cNvSpPr txBox="1"/>
          <p:nvPr/>
        </p:nvSpPr>
        <p:spPr>
          <a:xfrm>
            <a:off x="496550" y="22762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카드정보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카드명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1	신한 카드		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1	농협 카드		15%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1	카카오 카드	25%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2	하나 카드		15%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3	삼성 카드		15%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3	롯데 카드		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4	신한 카드		20%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5	롯데 카드		30%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9" name="Google Shape;979;p92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0" name="Google Shape;980;p92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포스트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1" name="Google Shape;981;p92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2" name="Google Shape;982;p92"/>
          <p:cNvSpPr txBox="1"/>
          <p:nvPr/>
        </p:nvSpPr>
        <p:spPr>
          <a:xfrm>
            <a:off x="3774056" y="4327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92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92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85" name="Google Shape;985;p92"/>
          <p:cNvCxnSpPr/>
          <p:nvPr/>
        </p:nvCxnSpPr>
        <p:spPr>
          <a:xfrm flipH="1" rot="10800000">
            <a:off x="3760226" y="3424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86" name="Google Shape;986;p92"/>
          <p:cNvCxnSpPr/>
          <p:nvPr/>
        </p:nvCxnSpPr>
        <p:spPr>
          <a:xfrm>
            <a:off x="3774056" y="42483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87" name="Google Shape;987;p92"/>
          <p:cNvSpPr txBox="1"/>
          <p:nvPr/>
        </p:nvSpPr>
        <p:spPr>
          <a:xfrm>
            <a:off x="3774050" y="3512450"/>
            <a:ext cx="24930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1.포스트 열람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2.포스트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2" name="Google Shape;992;p93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3" name="Google Shape;993;p93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포스트 열람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4" name="Google Shape;994;p93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5" name="Google Shape;995;p93"/>
          <p:cNvSpPr txBox="1"/>
          <p:nvPr/>
        </p:nvSpPr>
        <p:spPr>
          <a:xfrm>
            <a:off x="3393056" y="1660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6" name="Google Shape;996;p93"/>
          <p:cNvCxnSpPr/>
          <p:nvPr/>
        </p:nvCxnSpPr>
        <p:spPr>
          <a:xfrm flipH="1" rot="10800000">
            <a:off x="3379226" y="757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97" name="Google Shape;997;p93"/>
          <p:cNvCxnSpPr/>
          <p:nvPr/>
        </p:nvCxnSpPr>
        <p:spPr>
          <a:xfrm>
            <a:off x="3393056" y="15813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98" name="Google Shape;998;p93"/>
          <p:cNvSpPr txBox="1"/>
          <p:nvPr/>
        </p:nvSpPr>
        <p:spPr>
          <a:xfrm>
            <a:off x="3393050" y="845450"/>
            <a:ext cx="24930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1.포스트 열람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2.포스트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93"/>
          <p:cNvSpPr txBox="1"/>
          <p:nvPr/>
        </p:nvSpPr>
        <p:spPr>
          <a:xfrm>
            <a:off x="496550" y="22762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무비포스트 열람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[아이디]	[제목]	[노출여부]	[평점]	[내용]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2			2019-03-11	qkrgjswjd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3			2019-03-14	qotpgns	노잼		노출		1		노잼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	2			2019-03-12	dbtjdwls	굿		노출		3		볼만함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		3			2019-03-13	ckalsgml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	4			2019-03-15	tjfdbrud	노잼		노출		1		안봄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		4			2019-03-15	wjddnwls	굿		노출		5		좀재밌음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3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회원-로그인완료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3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2886650" y="1792252"/>
            <a:ext cx="383914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예매하기	2. 마이페이지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상영영화정보	4. 개봉예정영화정보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매점		6. 영화다시보기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7. 포스트 작성하기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8" name="Google Shape;238;p31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31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31"/>
          <p:cNvCxnSpPr/>
          <p:nvPr/>
        </p:nvCxnSpPr>
        <p:spPr>
          <a:xfrm>
            <a:off x="3908184" y="5762338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31"/>
          <p:cNvSpPr txBox="1"/>
          <p:nvPr/>
        </p:nvSpPr>
        <p:spPr>
          <a:xfrm>
            <a:off x="3821502" y="3975994"/>
            <a:ext cx="200132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예매하기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마이페이지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상영영화정보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개봉예정영화정보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매점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영화다시보기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포스트 작성하기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로그아웃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3821502" y="5900468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4" name="Google Shape;1004;p9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5" name="Google Shape;1005;p9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포스트 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6" name="Google Shape;1006;p9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7" name="Google Shape;1007;p94"/>
          <p:cNvSpPr txBox="1"/>
          <p:nvPr/>
        </p:nvSpPr>
        <p:spPr>
          <a:xfrm>
            <a:off x="3393056" y="1660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p94"/>
          <p:cNvCxnSpPr/>
          <p:nvPr/>
        </p:nvCxnSpPr>
        <p:spPr>
          <a:xfrm flipH="1" rot="10800000">
            <a:off x="3379226" y="757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09" name="Google Shape;1009;p94"/>
          <p:cNvCxnSpPr/>
          <p:nvPr/>
        </p:nvCxnSpPr>
        <p:spPr>
          <a:xfrm>
            <a:off x="3393056" y="15813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10" name="Google Shape;1010;p94"/>
          <p:cNvSpPr txBox="1"/>
          <p:nvPr/>
        </p:nvSpPr>
        <p:spPr>
          <a:xfrm>
            <a:off x="3393050" y="845450"/>
            <a:ext cx="24930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1.포스트 열람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2.포스트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94"/>
          <p:cNvSpPr txBox="1"/>
          <p:nvPr/>
        </p:nvSpPr>
        <p:spPr>
          <a:xfrm>
            <a:off x="496550" y="22762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무비포스트 삭제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[아이디]	[제목]	[노출여부]	[평점]	[내용]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2			2019-03-11	qkrgjswjd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	3			2019-03-14	qotpgns	노잼		노출		1		노잼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	2			2019-03-12	dbtjdwls	굿		노출		3		볼만함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		3			2019-03-13	ckalsgml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	4			2019-03-15	tjfdbrud	노잼		노출		1		안봄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		4			2019-03-15	wjddnwls	굿		노출		5		좀재밌음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삭제할 코드(글번호) : 5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삭제완료.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계속하시려면 엔터를 눌러주세요.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6" name="Google Shape;1016;p9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7" name="Google Shape;1017;p9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8" name="Google Shape;1018;p9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관리자-영화 정보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95"/>
          <p:cNvSpPr txBox="1"/>
          <p:nvPr/>
        </p:nvSpPr>
        <p:spPr>
          <a:xfrm>
            <a:off x="584250" y="1464800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[영화정보관리]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영화 정보 추가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영화 정보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영화제목(등급)을 입력해주세요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캡틴 마블(12세)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개봉일 입력해주세요(형식 : 2019-02-12)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2019-03-18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 입력해주세요(형식 : 120분)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125분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감독을 입력해주세요 : 애나 보든, 라이언 플렉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배우를 입력해주세요(형식 : 김혜수, 전지현, 강소라) : 브리 라슨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예고편을 입력해주세요. : https://www.youtube.com/watch?v=n1Xz13zlWWw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줄거리를 입력해주세요. : 기억을 잃은 공군 파일럿 캐럴 댄버스(브리 라슨)가 MCU 사상 가장 강력한 히어로 ‘캡틴 마블’로 거듭나는 이야기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-------------------------------------------------&lt;영화 정보 추가 완료&gt;-----------------------------------------------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" name="Google Shape;1020;p95"/>
          <p:cNvCxnSpPr/>
          <p:nvPr/>
        </p:nvCxnSpPr>
        <p:spPr>
          <a:xfrm flipH="1" rot="10800000">
            <a:off x="2971726" y="19438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" name="Google Shape;1025;p9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6" name="Google Shape;1026;p9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7" name="Google Shape;1027;p96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관리자-영화 정보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96"/>
          <p:cNvSpPr txBox="1"/>
          <p:nvPr/>
        </p:nvSpPr>
        <p:spPr>
          <a:xfrm>
            <a:off x="570725" y="998250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최근 입력된 영화 정보 5개]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	영화제목(등급)	개봉일	상영시간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	캡틴 마블(12세)	2019-03-18	125분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	자바1조(전체)	2019-03-15	120분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	오만과 편견	2019-01-01  120분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	국경의 왕(15세)	2019-02-28	118분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	크리드(12세)	2019-02-21	130분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&lt;최근 입력 영화 정보 끝&gt;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엔터를 누르면 영화정보관리로 돌아갑니다.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3" name="Google Shape;1033;p9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4" name="Google Shape;1034;p9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5" name="Google Shape;1035;p97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6" name="Google Shape;1036;p97"/>
          <p:cNvGrpSpPr/>
          <p:nvPr/>
        </p:nvGrpSpPr>
        <p:grpSpPr>
          <a:xfrm>
            <a:off x="3675702" y="2053032"/>
            <a:ext cx="2691501" cy="1899944"/>
            <a:chOff x="3480498" y="1985982"/>
            <a:chExt cx="2691501" cy="1899944"/>
          </a:xfrm>
        </p:grpSpPr>
        <p:sp>
          <p:nvSpPr>
            <p:cNvPr id="1037" name="Google Shape;1037;p97"/>
            <p:cNvSpPr txBox="1"/>
            <p:nvPr/>
          </p:nvSpPr>
          <p:spPr>
            <a:xfrm>
              <a:off x="3536370" y="3578366"/>
              <a:ext cx="1745621" cy="30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메뉴 선택(번호) :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8" name="Google Shape;1038;p97"/>
            <p:cNvCxnSpPr/>
            <p:nvPr/>
          </p:nvCxnSpPr>
          <p:spPr>
            <a:xfrm>
              <a:off x="3536996" y="3465513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039" name="Google Shape;1039;p97"/>
            <p:cNvSpPr txBox="1"/>
            <p:nvPr/>
          </p:nvSpPr>
          <p:spPr>
            <a:xfrm>
              <a:off x="3536370" y="2443502"/>
              <a:ext cx="26356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판매중인 품목 현황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품목 추가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품목 삭제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 이전메뉴로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0" name="Google Shape;1040;p97"/>
            <p:cNvCxnSpPr/>
            <p:nvPr/>
          </p:nvCxnSpPr>
          <p:spPr>
            <a:xfrm>
              <a:off x="3536996" y="2340948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97"/>
            <p:cNvCxnSpPr/>
            <p:nvPr/>
          </p:nvCxnSpPr>
          <p:spPr>
            <a:xfrm>
              <a:off x="3536996" y="1985982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042" name="Google Shape;1042;p97"/>
            <p:cNvSpPr txBox="1"/>
            <p:nvPr/>
          </p:nvSpPr>
          <p:spPr>
            <a:xfrm>
              <a:off x="3480498" y="2033171"/>
              <a:ext cx="2063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[매점 관리]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Google Shape;1047;p9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8" name="Google Shape;1048;p9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9" name="Google Shape;1049;p98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관리자-판매중인 품목현황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0" name="Google Shape;1050;p98"/>
          <p:cNvCxnSpPr/>
          <p:nvPr/>
        </p:nvCxnSpPr>
        <p:spPr>
          <a:xfrm>
            <a:off x="378903" y="109035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51" name="Google Shape;1051;p98"/>
          <p:cNvCxnSpPr/>
          <p:nvPr/>
        </p:nvCxnSpPr>
        <p:spPr>
          <a:xfrm>
            <a:off x="369558" y="2110047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52" name="Google Shape;1052;p98"/>
          <p:cNvSpPr txBox="1"/>
          <p:nvPr/>
        </p:nvSpPr>
        <p:spPr>
          <a:xfrm>
            <a:off x="414068" y="751796"/>
            <a:ext cx="23808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98"/>
          <p:cNvSpPr txBox="1"/>
          <p:nvPr/>
        </p:nvSpPr>
        <p:spPr>
          <a:xfrm>
            <a:off x="284672" y="1155940"/>
            <a:ext cx="360584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판매중인 품목 현황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품목 추가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품목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이전 메뉴로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98"/>
          <p:cNvSpPr txBox="1"/>
          <p:nvPr/>
        </p:nvSpPr>
        <p:spPr>
          <a:xfrm>
            <a:off x="284672" y="2141128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5" name="Google Shape;1055;p98"/>
          <p:cNvCxnSpPr/>
          <p:nvPr/>
        </p:nvCxnSpPr>
        <p:spPr>
          <a:xfrm>
            <a:off x="284672" y="586492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56" name="Google Shape;1056;p98"/>
          <p:cNvSpPr txBox="1"/>
          <p:nvPr/>
        </p:nvSpPr>
        <p:spPr>
          <a:xfrm>
            <a:off x="284672" y="5995358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1" name="Google Shape;1061;p9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2" name="Google Shape;1062;p9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3" name="Google Shape;1063;p9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4" name="Google Shape;1064;p99"/>
          <p:cNvCxnSpPr/>
          <p:nvPr/>
        </p:nvCxnSpPr>
        <p:spPr>
          <a:xfrm>
            <a:off x="3266176" y="1590968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5" name="Google Shape;1065;p99"/>
          <p:cNvCxnSpPr/>
          <p:nvPr/>
        </p:nvCxnSpPr>
        <p:spPr>
          <a:xfrm>
            <a:off x="3266176" y="2654798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6" name="Google Shape;1066;p99"/>
          <p:cNvCxnSpPr/>
          <p:nvPr/>
        </p:nvCxnSpPr>
        <p:spPr>
          <a:xfrm>
            <a:off x="3285837" y="354729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7" name="Google Shape;1067;p99"/>
          <p:cNvCxnSpPr/>
          <p:nvPr/>
        </p:nvCxnSpPr>
        <p:spPr>
          <a:xfrm>
            <a:off x="3303090" y="4657223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68" name="Google Shape;1068;p99"/>
          <p:cNvSpPr txBox="1"/>
          <p:nvPr/>
        </p:nvSpPr>
        <p:spPr>
          <a:xfrm>
            <a:off x="3285837" y="2735662"/>
            <a:ext cx="174562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[품목추가]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[기존 분류 불러오기]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99"/>
          <p:cNvSpPr txBox="1"/>
          <p:nvPr/>
        </p:nvSpPr>
        <p:spPr>
          <a:xfrm>
            <a:off x="3303090" y="1688811"/>
            <a:ext cx="263562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판매중인 품목 현황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품목 추가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품목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이전메뉴로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99"/>
          <p:cNvSpPr txBox="1"/>
          <p:nvPr/>
        </p:nvSpPr>
        <p:spPr>
          <a:xfrm>
            <a:off x="3285837" y="1285650"/>
            <a:ext cx="2063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99"/>
          <p:cNvSpPr txBox="1"/>
          <p:nvPr/>
        </p:nvSpPr>
        <p:spPr>
          <a:xfrm>
            <a:off x="3303090" y="3620255"/>
            <a:ext cx="22404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1.팝콘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2.음료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3.핫도그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4.나쵸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99"/>
          <p:cNvSpPr txBox="1"/>
          <p:nvPr/>
        </p:nvSpPr>
        <p:spPr>
          <a:xfrm>
            <a:off x="3303090" y="4706966"/>
            <a:ext cx="27612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분류 선택(번호) 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품목명 입력  :  플레인 핫도그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 입력  :  3000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수량 입력  :  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7" name="Google Shape;1077;p10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8" name="Google Shape;1078;p10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9" name="Google Shape;1079;p10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00"/>
          <p:cNvSpPr txBox="1"/>
          <p:nvPr/>
        </p:nvSpPr>
        <p:spPr>
          <a:xfrm>
            <a:off x="247751" y="1108021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14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003014	 플레인핫도그	3000	       500		          0		    판매중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1" name="Google Shape;1081;p100"/>
          <p:cNvCxnSpPr/>
          <p:nvPr/>
        </p:nvCxnSpPr>
        <p:spPr>
          <a:xfrm>
            <a:off x="247751" y="4831814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82" name="Google Shape;1082;p100"/>
          <p:cNvSpPr txBox="1"/>
          <p:nvPr/>
        </p:nvSpPr>
        <p:spPr>
          <a:xfrm>
            <a:off x="247751" y="4962251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7" name="Google Shape;1087;p10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8" name="Google Shape;1088;p10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9" name="Google Shape;1089;p10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0" name="Google Shape;1090;p101"/>
          <p:cNvCxnSpPr/>
          <p:nvPr/>
        </p:nvCxnSpPr>
        <p:spPr>
          <a:xfrm>
            <a:off x="369558" y="1059573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91" name="Google Shape;1091;p101"/>
          <p:cNvSpPr txBox="1"/>
          <p:nvPr/>
        </p:nvSpPr>
        <p:spPr>
          <a:xfrm>
            <a:off x="414068" y="751796"/>
            <a:ext cx="23808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101"/>
          <p:cNvSpPr txBox="1"/>
          <p:nvPr/>
        </p:nvSpPr>
        <p:spPr>
          <a:xfrm>
            <a:off x="284672" y="1084528"/>
            <a:ext cx="36058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판매중인 품목 현황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품목 추가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품목 삭제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이전 메뉴로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3" name="Google Shape;1093;p101"/>
          <p:cNvCxnSpPr/>
          <p:nvPr/>
        </p:nvCxnSpPr>
        <p:spPr>
          <a:xfrm>
            <a:off x="335052" y="191552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94" name="Google Shape;1094;p101"/>
          <p:cNvSpPr txBox="1"/>
          <p:nvPr/>
        </p:nvSpPr>
        <p:spPr>
          <a:xfrm>
            <a:off x="284672" y="1915525"/>
            <a:ext cx="889624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	5000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	5000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  콜라(M)		2000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  콜라(L)		2500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 사이다(M)		2000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 사이다(L)		2500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  모짜체다핫도그	4000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	3000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	2500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003014	플레인핫도그	3000	       500		          0		    판매중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5" name="Google Shape;1095;p101"/>
          <p:cNvCxnSpPr/>
          <p:nvPr/>
        </p:nvCxnSpPr>
        <p:spPr>
          <a:xfrm>
            <a:off x="414068" y="533184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96" name="Google Shape;1096;p101"/>
          <p:cNvSpPr txBox="1"/>
          <p:nvPr/>
        </p:nvSpPr>
        <p:spPr>
          <a:xfrm>
            <a:off x="369558" y="5379041"/>
            <a:ext cx="28639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101"/>
          <p:cNvSpPr txBox="1"/>
          <p:nvPr/>
        </p:nvSpPr>
        <p:spPr>
          <a:xfrm>
            <a:off x="369558" y="5722358"/>
            <a:ext cx="42024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삭제]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삭제할 품목 고유번호 입력  :  14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2" name="Google Shape;1102;p10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3" name="Google Shape;1103;p10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4" name="Google Shape;1104;p10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02"/>
          <p:cNvSpPr txBox="1"/>
          <p:nvPr/>
        </p:nvSpPr>
        <p:spPr>
          <a:xfrm>
            <a:off x="247751" y="1108021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6" name="Google Shape;1106;p102"/>
          <p:cNvCxnSpPr/>
          <p:nvPr/>
        </p:nvCxnSpPr>
        <p:spPr>
          <a:xfrm>
            <a:off x="359894" y="4728297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07" name="Google Shape;1107;p102"/>
          <p:cNvSpPr txBox="1"/>
          <p:nvPr/>
        </p:nvSpPr>
        <p:spPr>
          <a:xfrm>
            <a:off x="359894" y="4862895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2" name="Google Shape;1112;p103"/>
          <p:cNvCxnSpPr/>
          <p:nvPr/>
        </p:nvCxnSpPr>
        <p:spPr>
          <a:xfrm>
            <a:off x="0" y="3273552"/>
            <a:ext cx="3364992" cy="0"/>
          </a:xfrm>
          <a:prstGeom prst="straightConnector1">
            <a:avLst/>
          </a:prstGeom>
          <a:noFill/>
          <a:ln cap="flat" cmpd="sng" w="64750">
            <a:solidFill>
              <a:srgbClr val="283B6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3" name="Google Shape;1113;p103"/>
          <p:cNvSpPr txBox="1"/>
          <p:nvPr/>
        </p:nvSpPr>
        <p:spPr>
          <a:xfrm>
            <a:off x="3275868" y="3072384"/>
            <a:ext cx="3089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4200" u="none" cap="none" strike="noStrike">
                <a:solidFill>
                  <a:srgbClr val="283B66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4200" u="none" cap="none" strike="noStrike">
              <a:solidFill>
                <a:srgbClr val="283B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4" name="Google Shape;1114;p103"/>
          <p:cNvCxnSpPr/>
          <p:nvPr/>
        </p:nvCxnSpPr>
        <p:spPr>
          <a:xfrm>
            <a:off x="5964544" y="3806142"/>
            <a:ext cx="3179456" cy="0"/>
          </a:xfrm>
          <a:prstGeom prst="straightConnector1">
            <a:avLst/>
          </a:prstGeom>
          <a:noFill/>
          <a:ln cap="flat" cmpd="sng" w="64750">
            <a:solidFill>
              <a:srgbClr val="283B6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32"/>
          <p:cNvSpPr txBox="1"/>
          <p:nvPr/>
        </p:nvSpPr>
        <p:spPr>
          <a:xfrm>
            <a:off x="109728" y="265176"/>
            <a:ext cx="400035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회원-예매하기(지역선택)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3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32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3195891" y="2038522"/>
            <a:ext cx="383914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32"/>
          <p:cNvCxnSpPr/>
          <p:nvPr/>
        </p:nvCxnSpPr>
        <p:spPr>
          <a:xfrm>
            <a:off x="3890931" y="5360882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32"/>
          <p:cNvSpPr txBox="1"/>
          <p:nvPr/>
        </p:nvSpPr>
        <p:spPr>
          <a:xfrm>
            <a:off x="3821502" y="3975994"/>
            <a:ext cx="20013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3821502" y="5454979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3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회원-예매하기(영화선택)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3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33"/>
          <p:cNvSpPr txBox="1"/>
          <p:nvPr/>
        </p:nvSpPr>
        <p:spPr>
          <a:xfrm>
            <a:off x="431321" y="2337758"/>
            <a:ext cx="87816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1.캡틴 마블(12세)		2.항거 : 유관순 이야기(12세)	3.사바하(15세)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4.극한직업(15세)		5.칠곡가시나들(전체)	                       6.더페이버릿 : 여왕의여자(15세)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310551" y="2027208"/>
            <a:ext cx="8522898" cy="1242203"/>
          </a:xfrm>
          <a:prstGeom prst="rect">
            <a:avLst/>
          </a:prstGeom>
          <a:noFill/>
          <a:ln cap="flat" cmpd="dbl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3485071" y="3597215"/>
            <a:ext cx="33556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영화제목을 선택해주세요(1~6)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