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144FB1-1BDE-4939-811D-B40D5B9C8844}">
  <a:tblStyle styleId="{4F144FB1-1BDE-4939-811D-B40D5B9C8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6078a6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6078a6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078a62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078a62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6078a6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6078a6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b1073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b1073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6078a62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6078a62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6078a62f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6078a62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6078a62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6078a6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6078a62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6078a62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6078a62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6078a62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6078a62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6078a62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6078a6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6078a6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b10733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b10733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b10733d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b10733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b10733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b10733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6078a62f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6078a62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6078a62f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6078a62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6078a62f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6078a62f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6078a62f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6078a62f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56078a62f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56078a62f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4b10733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4b10733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6078a6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6078a6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6078a6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6078a6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6078a6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6078a6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6078a6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6078a6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6078a62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6078a62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6078a6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6078a6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6078a62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6078a6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1719925" y="1563975"/>
            <a:ext cx="2157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학생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636550" y="1771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45727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1.기초 정보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973375" y="1360800"/>
            <a:ext cx="152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관리자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673050" y="1868775"/>
            <a:ext cx="2628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1.과정 선택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2"/>
          <p:cNvCxnSpPr/>
          <p:nvPr/>
        </p:nvCxnSpPr>
        <p:spPr>
          <a:xfrm>
            <a:off x="3634650" y="2152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 txBox="1"/>
          <p:nvPr/>
        </p:nvSpPr>
        <p:spPr>
          <a:xfrm>
            <a:off x="889550" y="18687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1.성적 등록 여부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2.성적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745225" y="18180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성적 등록 여부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954625" y="1868775"/>
            <a:ext cx="2628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1.과목 선택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>
            <a:off x="6140725" y="2152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5479900" y="18180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과정 선택</a:t>
            </a:r>
            <a:endParaRPr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152" name="Google Shape;152;p22"/>
          <p:cNvSpPr txBox="1"/>
          <p:nvPr/>
        </p:nvSpPr>
        <p:spPr>
          <a:xfrm>
            <a:off x="2672625" y="120075"/>
            <a:ext cx="6551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[과정 선택]		- [이름] [주민등록번호] [전화번호] [주소지]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[과목 선택]		</a:t>
            </a:r>
            <a:r>
              <a:rPr lang="ko" sz="1000">
                <a:solidFill>
                  <a:schemeClr val="dk1"/>
                </a:solidFill>
              </a:rPr>
              <a:t>- [도봉순] [900101-2010101] [010-1122-3344] [서울시 도봉구 창동]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5511250" y="1868775"/>
            <a:ext cx="2628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1.과목별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2.교육생별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4244250" y="23811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270550" y="18687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1.성적 등록 여부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2.성적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583425" y="20466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성적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162" name="Google Shape;162;p23"/>
          <p:cNvSpPr txBox="1"/>
          <p:nvPr/>
        </p:nvSpPr>
        <p:spPr>
          <a:xfrm>
            <a:off x="2672625" y="120075"/>
            <a:ext cx="6551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[과목별 조회]		- [문제번호] [답] ] [주소지]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[교육생별 조회]		</a:t>
            </a:r>
            <a:r>
              <a:rPr lang="ko" sz="1000">
                <a:solidFill>
                  <a:schemeClr val="dk1"/>
                </a:solidFill>
              </a:rPr>
              <a:t>- [도봉순] [900101-2010101] [010-1122-3344] [서울시 도봉구 창동]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111225" y="205200"/>
            <a:ext cx="1826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168" name="Google Shape;168;p24"/>
          <p:cNvSpPr txBox="1"/>
          <p:nvPr/>
        </p:nvSpPr>
        <p:spPr>
          <a:xfrm>
            <a:off x="1719925" y="1563975"/>
            <a:ext cx="2157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학생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4"/>
          <p:cNvCxnSpPr/>
          <p:nvPr/>
        </p:nvCxnSpPr>
        <p:spPr>
          <a:xfrm>
            <a:off x="3646750" y="21179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4"/>
          <p:cNvSpPr txBox="1"/>
          <p:nvPr/>
        </p:nvSpPr>
        <p:spPr>
          <a:xfrm>
            <a:off x="3049800" y="1714650"/>
            <a:ext cx="1522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r>
              <a:rPr lang="ko" sz="1000"/>
              <a:t>. 교사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800800" y="1264300"/>
            <a:ext cx="3188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1.교사 계정</a:t>
            </a:r>
            <a:endParaRPr sz="1500"/>
          </a:p>
        </p:txBody>
      </p:sp>
      <p:sp>
        <p:nvSpPr>
          <p:cNvPr id="172" name="Google Shape;172;p24"/>
          <p:cNvSpPr txBox="1"/>
          <p:nvPr/>
        </p:nvSpPr>
        <p:spPr>
          <a:xfrm>
            <a:off x="4800800" y="1669341"/>
            <a:ext cx="3188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2.강의 스케줄 조회</a:t>
            </a:r>
            <a:endParaRPr sz="1500"/>
          </a:p>
        </p:txBody>
      </p:sp>
      <p:sp>
        <p:nvSpPr>
          <p:cNvPr id="173" name="Google Shape;173;p24"/>
          <p:cNvSpPr txBox="1"/>
          <p:nvPr/>
        </p:nvSpPr>
        <p:spPr>
          <a:xfrm>
            <a:off x="4800800" y="2103214"/>
            <a:ext cx="3188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3.배점 입출력</a:t>
            </a:r>
            <a:endParaRPr sz="1500"/>
          </a:p>
        </p:txBody>
      </p:sp>
      <p:sp>
        <p:nvSpPr>
          <p:cNvPr id="174" name="Google Shape;174;p24"/>
          <p:cNvSpPr txBox="1"/>
          <p:nvPr/>
        </p:nvSpPr>
        <p:spPr>
          <a:xfrm>
            <a:off x="4800800" y="2537086"/>
            <a:ext cx="3188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4.성적 입출력</a:t>
            </a:r>
            <a:endParaRPr sz="1500"/>
          </a:p>
        </p:txBody>
      </p:sp>
      <p:sp>
        <p:nvSpPr>
          <p:cNvPr id="175" name="Google Shape;175;p24"/>
          <p:cNvSpPr txBox="1"/>
          <p:nvPr/>
        </p:nvSpPr>
        <p:spPr>
          <a:xfrm>
            <a:off x="4800800" y="2970959"/>
            <a:ext cx="3188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5.출결 관리 및 출결 조회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181" name="Google Shape;181;p25"/>
          <p:cNvSpPr txBox="1"/>
          <p:nvPr/>
        </p:nvSpPr>
        <p:spPr>
          <a:xfrm>
            <a:off x="5061825" y="1605275"/>
            <a:ext cx="4082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1.강의진행 상태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[번호]|[강   의   명]|[강의 진행상태][시작기간][종료기간][총기간]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1    Java를 자바!     강의중          11/08/01  12/09/02    110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[과목번호]|[과정명]|[과정기간:시작년월일~끝년월일]| [강의실]|[과목명]|[과목기간:시작년월일 ~ 끝년월일]|[교재명]|[교육생 등록인원]|[교육시간]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과목 조회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[교육생이름]</a:t>
            </a:r>
            <a:r>
              <a:rPr lang="ko"/>
              <a:t>|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[전화번호]|[등록일]|[수료]/[중도탈락]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1694900" y="1276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1694900" y="16221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694900" y="19923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1694900" y="2362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>
            <a:off x="4143750" y="1903650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5"/>
          <p:cNvSpPr txBox="1"/>
          <p:nvPr/>
        </p:nvSpPr>
        <p:spPr>
          <a:xfrm>
            <a:off x="3436350" y="1553025"/>
            <a:ext cx="1818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2.강의 스케줄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694900" y="27327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사후처리조회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194" name="Google Shape;194;p26"/>
          <p:cNvSpPr txBox="1"/>
          <p:nvPr/>
        </p:nvSpPr>
        <p:spPr>
          <a:xfrm>
            <a:off x="186650" y="1306150"/>
            <a:ext cx="4082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1.강의진행 상태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[번호]|[강   의   명]|[강의 진행상태][시작기간][종료기간][총기간]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1    Java를 자바!     강의중          11/08/01  12/09/02    110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[과목번호]|[과정명]|[과정기간:시작년월일~끝년월일]| [강의실]|[과목명]|[과목기간:시작년월일 ~ 끝년월일]|[교재명]|[교육생 등록인원]|[교육시간]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6"/>
          <p:cNvCxnSpPr/>
          <p:nvPr/>
        </p:nvCxnSpPr>
        <p:spPr>
          <a:xfrm>
            <a:off x="4268825" y="2430150"/>
            <a:ext cx="8328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3681325" y="2106250"/>
            <a:ext cx="1818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특정 강의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262750" y="1651750"/>
            <a:ext cx="4082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[교육생이름]</a:t>
            </a:r>
            <a:r>
              <a:rPr lang="ko">
                <a:solidFill>
                  <a:schemeClr val="dk1"/>
                </a:solidFill>
              </a:rPr>
              <a:t>|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[전화번호]|[등록일]|[수료/중도탈락]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안지연         01025519601  18/01/12     수료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유병현         01022222222  96/01/13      중도탈락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203" name="Google Shape;203;p27"/>
          <p:cNvSpPr txBox="1"/>
          <p:nvPr/>
        </p:nvSpPr>
        <p:spPr>
          <a:xfrm>
            <a:off x="0" y="0"/>
            <a:ext cx="300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1909875" y="3728775"/>
            <a:ext cx="58206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694900" y="1276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1694900" y="16221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1694900" y="19923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694900" y="2362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cxnSp>
        <p:nvCxnSpPr>
          <p:cNvPr id="209" name="Google Shape;209;p27"/>
          <p:cNvCxnSpPr/>
          <p:nvPr/>
        </p:nvCxnSpPr>
        <p:spPr>
          <a:xfrm>
            <a:off x="4219950" y="2208450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7"/>
          <p:cNvSpPr txBox="1"/>
          <p:nvPr/>
        </p:nvSpPr>
        <p:spPr>
          <a:xfrm>
            <a:off x="3512550" y="1857825"/>
            <a:ext cx="1818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r>
              <a:rPr lang="ko" sz="1000"/>
              <a:t>.배점 입출력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1694900" y="27327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사후처리조회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5330850" y="1728025"/>
            <a:ext cx="3562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[과목번호] [과목명][출석배점][필기배점][실기배점]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1	    Java를 자바  5          10            10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2      오라클을 오라클! 미입력   미입력    미입력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>
            <a:off x="6944900" y="2708425"/>
            <a:ext cx="1620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7"/>
          <p:cNvSpPr txBox="1"/>
          <p:nvPr/>
        </p:nvSpPr>
        <p:spPr>
          <a:xfrm>
            <a:off x="5792725" y="379775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1.배점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배점 출력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220" name="Google Shape;220;p28"/>
          <p:cNvSpPr txBox="1"/>
          <p:nvPr/>
        </p:nvSpPr>
        <p:spPr>
          <a:xfrm>
            <a:off x="0" y="0"/>
            <a:ext cx="300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455725" y="2254938"/>
            <a:ext cx="25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 성적 입출력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>
            <a:off x="4122925" y="255947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5557350" y="1976700"/>
            <a:ext cx="3109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1694900" y="1276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694900" y="16221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694900" y="19923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1694900" y="2362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1694900" y="27327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사후처리조회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113600" y="1676700"/>
            <a:ext cx="398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성적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[번호][학생이름][과목][출석입력][필기입력][실기입력]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          안지연     java  100           100           100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성적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[번호][학생이름][과목][출석점수][필기점수][실기점수][총점수]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         안지연   java       500         2000         3000      5500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격려 코멘트 달기</a:t>
            </a: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[번호][학생이름][과목][출석이...][필기점수가...][실기점수가..]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        안지연     java    좋네요         훌륭해요      멋져요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235" name="Google Shape;235;p29"/>
          <p:cNvSpPr txBox="1"/>
          <p:nvPr/>
        </p:nvSpPr>
        <p:spPr>
          <a:xfrm>
            <a:off x="2693725" y="2407338"/>
            <a:ext cx="25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5.출결 관리 및 출결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9"/>
          <p:cNvCxnSpPr/>
          <p:nvPr/>
        </p:nvCxnSpPr>
        <p:spPr>
          <a:xfrm>
            <a:off x="3665725" y="278807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 txBox="1"/>
          <p:nvPr/>
        </p:nvSpPr>
        <p:spPr>
          <a:xfrm>
            <a:off x="751825" y="12684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751825" y="16140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751825" y="19842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751825" y="23544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751825" y="27246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사후처리조회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4733600" y="1614025"/>
            <a:ext cx="3981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날짜별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[YYYY MM DD][학생이름][  과           정][과목][출결상태]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20190912         안지연         웹개발자       java       결석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통계용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sz="1100"/>
              <a:t>[년도][월][과               정][과목][총 인원][출석률][출결률]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2011  2    나는야개발자  oracle    24       90%      75%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248" name="Google Shape;248;p30"/>
          <p:cNvSpPr txBox="1"/>
          <p:nvPr/>
        </p:nvSpPr>
        <p:spPr>
          <a:xfrm>
            <a:off x="2922325" y="2864538"/>
            <a:ext cx="2551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6. 사후처리조회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0"/>
          <p:cNvCxnSpPr/>
          <p:nvPr/>
        </p:nvCxnSpPr>
        <p:spPr>
          <a:xfrm>
            <a:off x="3665725" y="324527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0"/>
          <p:cNvSpPr txBox="1"/>
          <p:nvPr/>
        </p:nvSpPr>
        <p:spPr>
          <a:xfrm>
            <a:off x="751825" y="12684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751825" y="16140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751825" y="19842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751825" y="23544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751825" y="2724625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사후처리조회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4733600" y="1614025"/>
            <a:ext cx="450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취업현황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[학생번호][학생명][  과           정][수료       날짜][취업현황]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2             강감찬     라클라클      2012/02/03        취업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상세 조회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sz="1100"/>
              <a:t>[</a:t>
            </a:r>
            <a:r>
              <a:rPr lang="ko" sz="1100">
                <a:solidFill>
                  <a:schemeClr val="dk1"/>
                </a:solidFill>
              </a:rPr>
              <a:t>학생번호][학생명][회사명</a:t>
            </a:r>
            <a:r>
              <a:rPr lang="ko" sz="1100"/>
              <a:t>][입사일][퇴사일][고용보험가입확인]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[재취업 지원 필요여부]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2               강감찬    삼숭   201102  201903      o                          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256" name="Google Shape;256;p30"/>
          <p:cNvCxnSpPr/>
          <p:nvPr/>
        </p:nvCxnSpPr>
        <p:spPr>
          <a:xfrm>
            <a:off x="6214800" y="2560475"/>
            <a:ext cx="8700" cy="6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ctrTitle"/>
          </p:nvPr>
        </p:nvSpPr>
        <p:spPr>
          <a:xfrm>
            <a:off x="0" y="47550"/>
            <a:ext cx="15816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sp>
        <p:nvSpPr>
          <p:cNvPr id="262" name="Google Shape;262;p31"/>
          <p:cNvSpPr txBox="1"/>
          <p:nvPr/>
        </p:nvSpPr>
        <p:spPr>
          <a:xfrm>
            <a:off x="5116100" y="1665675"/>
            <a:ext cx="25515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1.성적 입력하기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2.성적 조회 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3.격려 코멘트 달기 과정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694900" y="1276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1.교사 계정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1694900" y="16221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2.강의 스케줄 조회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1694900" y="19923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3.배점 입출력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1694900" y="23625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4.성적 입출력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1694900" y="2732700"/>
            <a:ext cx="2551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5.출결 관리 및 출결 조회</a:t>
            </a:r>
            <a:endParaRPr/>
          </a:p>
        </p:txBody>
      </p:sp>
      <p:cxnSp>
        <p:nvCxnSpPr>
          <p:cNvPr id="268" name="Google Shape;268;p31"/>
          <p:cNvCxnSpPr/>
          <p:nvPr/>
        </p:nvCxnSpPr>
        <p:spPr>
          <a:xfrm>
            <a:off x="3903200" y="2532450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1"/>
          <p:cNvSpPr txBox="1"/>
          <p:nvPr/>
        </p:nvSpPr>
        <p:spPr>
          <a:xfrm>
            <a:off x="3297800" y="2092875"/>
            <a:ext cx="1818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r>
              <a:rPr lang="ko" sz="1000"/>
              <a:t>.성적 입출력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659025" y="15132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1.교사 정보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2.개설과정 정보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3.개설과목 정보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1.기초 정보 </a:t>
            </a:r>
            <a:r>
              <a:rPr lang="ko" sz="1800"/>
              <a:t>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320450" y="1771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583425" y="1457125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기초 정보 관리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6825600" y="2823975"/>
            <a:ext cx="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6422925" y="35559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1.입력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2.수정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72625" y="120075"/>
            <a:ext cx="63789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[입력 및 수정]	- 교사 정보 : [이름] [주민번호] [전화번호] [강의 가능 과목]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과정 정보 : [과정명] [시작일] [종료일] [기간(110시간)] </a:t>
            </a:r>
            <a:r>
              <a:rPr lang="ko" sz="1000">
                <a:solidFill>
                  <a:schemeClr val="dk1"/>
                </a:solidFill>
              </a:rPr>
              <a:t>[상태] </a:t>
            </a:r>
            <a:r>
              <a:rPr lang="ko" sz="1000"/>
              <a:t>[강의실명] [인원수]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과목 정보 : [과목명] </a:t>
            </a:r>
            <a:r>
              <a:rPr lang="ko" sz="1000">
                <a:solidFill>
                  <a:schemeClr val="dk1"/>
                </a:solidFill>
              </a:rPr>
              <a:t>[시작일] [종료일] [기간(110시간)] </a:t>
            </a:r>
            <a:r>
              <a:rPr lang="ko" sz="1000"/>
              <a:t>[교사명] [교재명] [인원수]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[조회]		- </a:t>
            </a:r>
            <a:r>
              <a:rPr lang="ko" sz="1000">
                <a:solidFill>
                  <a:schemeClr val="dk1"/>
                </a:solidFill>
              </a:rPr>
              <a:t>교사 정보 : [홍길동] [800101-1010101] [010-1234-5678] [Java]</a:t>
            </a:r>
            <a:endParaRPr sz="1000">
              <a:solidFill>
                <a:schemeClr val="dk1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[Python]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과정 정보 : [Java&amp;Python] [2019-01-28] [2019-08-21] [1140시간] [강의중] [강의실1] [30]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과목 정보 : [Oracle] [2019-03-18] [2019-03-29] [80시간] [박세인] [oracle] [24]</a:t>
            </a:r>
            <a:endParaRPr sz="1000"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ctrTitle"/>
          </p:nvPr>
        </p:nvSpPr>
        <p:spPr>
          <a:xfrm>
            <a:off x="43525" y="160500"/>
            <a:ext cx="16263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안지연</a:t>
            </a:r>
            <a:endParaRPr sz="3600"/>
          </a:p>
        </p:txBody>
      </p:sp>
      <p:graphicFrame>
        <p:nvGraphicFramePr>
          <p:cNvPr id="275" name="Google Shape;275;p32"/>
          <p:cNvGraphicFramePr/>
          <p:nvPr/>
        </p:nvGraphicFramePr>
        <p:xfrm>
          <a:off x="839300" y="11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{4F144FB1-1BDE-4939-811D-B40D5B9C8844}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20회(고정값)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성적을 입력해주세요..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성적을 입력해주세요..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18회(고정값)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80(100점 만점)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75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(100점 만점)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32"/>
          <p:cNvSpPr txBox="1"/>
          <p:nvPr>
            <p:ph type="ctrTitle"/>
          </p:nvPr>
        </p:nvSpPr>
        <p:spPr>
          <a:xfrm>
            <a:off x="492625" y="1020850"/>
            <a:ext cx="2028900" cy="2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&lt;성적입력&gt;</a:t>
            </a:r>
            <a:endParaRPr sz="1800"/>
          </a:p>
        </p:txBody>
      </p:sp>
      <p:sp>
        <p:nvSpPr>
          <p:cNvPr id="277" name="Google Shape;277;p32"/>
          <p:cNvSpPr txBox="1"/>
          <p:nvPr>
            <p:ph type="ctrTitle"/>
          </p:nvPr>
        </p:nvSpPr>
        <p:spPr>
          <a:xfrm>
            <a:off x="772375" y="3253275"/>
            <a:ext cx="2028900" cy="2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&lt;성적조회&gt;</a:t>
            </a:r>
            <a:endParaRPr sz="1800"/>
          </a:p>
        </p:txBody>
      </p:sp>
      <p:sp>
        <p:nvSpPr>
          <p:cNvPr id="278" name="Google Shape;278;p32"/>
          <p:cNvSpPr/>
          <p:nvPr/>
        </p:nvSpPr>
        <p:spPr>
          <a:xfrm>
            <a:off x="1068325" y="2476250"/>
            <a:ext cx="601500" cy="54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32"/>
          <p:cNvGraphicFramePr/>
          <p:nvPr/>
        </p:nvGraphicFramePr>
        <p:xfrm>
          <a:off x="839300" y="34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{4F144FB1-1BDE-4939-811D-B40D5B9C8844}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출결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필기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실기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40(2x20)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성적을 입력해주세요..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성적을 입력해주세요..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36(2x18)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400(80x5)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450(75x6)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32"/>
          <p:cNvSpPr txBox="1"/>
          <p:nvPr>
            <p:ph type="ctrTitle"/>
          </p:nvPr>
        </p:nvSpPr>
        <p:spPr>
          <a:xfrm>
            <a:off x="1501025" y="2686750"/>
            <a:ext cx="2028900" cy="2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입력값 x 배점</a:t>
            </a:r>
            <a:endParaRPr sz="1800"/>
          </a:p>
        </p:txBody>
      </p:sp>
      <p:graphicFrame>
        <p:nvGraphicFramePr>
          <p:cNvPr id="281" name="Google Shape;281;p32"/>
          <p:cNvGraphicFramePr/>
          <p:nvPr/>
        </p:nvGraphicFramePr>
        <p:xfrm>
          <a:off x="1780275" y="3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{4F144FB1-1BDE-4939-811D-B40D5B9C8844}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배점표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ctrTitle"/>
          </p:nvPr>
        </p:nvSpPr>
        <p:spPr>
          <a:xfrm>
            <a:off x="111225" y="205200"/>
            <a:ext cx="1826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유병현</a:t>
            </a:r>
            <a:endParaRPr sz="3600"/>
          </a:p>
        </p:txBody>
      </p:sp>
      <p:sp>
        <p:nvSpPr>
          <p:cNvPr id="287" name="Google Shape;287;p33"/>
          <p:cNvSpPr txBox="1"/>
          <p:nvPr/>
        </p:nvSpPr>
        <p:spPr>
          <a:xfrm>
            <a:off x="1569375" y="1366875"/>
            <a:ext cx="6186300" cy="24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/>
              <a:t>4조 화이팅!!!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0" y="64563"/>
            <a:ext cx="9086150" cy="49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/>
          <p:nvPr>
            <p:ph type="ctrTitle"/>
          </p:nvPr>
        </p:nvSpPr>
        <p:spPr>
          <a:xfrm>
            <a:off x="100075" y="256175"/>
            <a:ext cx="1693200" cy="6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ctrTitle"/>
          </p:nvPr>
        </p:nvSpPr>
        <p:spPr>
          <a:xfrm>
            <a:off x="111225" y="205200"/>
            <a:ext cx="22344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  <p:sp>
        <p:nvSpPr>
          <p:cNvPr id="299" name="Google Shape;299;p35"/>
          <p:cNvSpPr txBox="1"/>
          <p:nvPr/>
        </p:nvSpPr>
        <p:spPr>
          <a:xfrm>
            <a:off x="111225" y="2085889"/>
            <a:ext cx="26397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3. 교육생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35"/>
          <p:cNvCxnSpPr/>
          <p:nvPr/>
        </p:nvCxnSpPr>
        <p:spPr>
          <a:xfrm>
            <a:off x="1960246" y="2861719"/>
            <a:ext cx="743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5"/>
          <p:cNvSpPr txBox="1"/>
          <p:nvPr/>
        </p:nvSpPr>
        <p:spPr>
          <a:xfrm>
            <a:off x="1400751" y="1687702"/>
            <a:ext cx="1862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교육생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 flipH="1" rot="10800000">
            <a:off x="4026237" y="1275911"/>
            <a:ext cx="707700" cy="8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5"/>
          <p:cNvSpPr txBox="1"/>
          <p:nvPr/>
        </p:nvSpPr>
        <p:spPr>
          <a:xfrm>
            <a:off x="2797150" y="0"/>
            <a:ext cx="54642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</a:t>
            </a:r>
            <a:r>
              <a:rPr b="1" lang="ko"/>
              <a:t>[이름] [주민번호] [전화번호]    [나이] [주소지] [등록일]   [성별]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이예찬  971231 010-1234-5678   23      서울  2019/04/01   남</a:t>
            </a:r>
            <a:r>
              <a:rPr b="1" lang="ko"/>
              <a:t>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            [회원탈퇴]</a:t>
            </a:r>
            <a:endParaRPr b="1"/>
          </a:p>
        </p:txBody>
      </p:sp>
      <p:sp>
        <p:nvSpPr>
          <p:cNvPr id="304" name="Google Shape;304;p35"/>
          <p:cNvSpPr txBox="1"/>
          <p:nvPr/>
        </p:nvSpPr>
        <p:spPr>
          <a:xfrm>
            <a:off x="2797150" y="2085899"/>
            <a:ext cx="42804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1.개인의 정보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수강한 과정,기간,강의실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 출결 관리 및 출결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 사후 처리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5"/>
          <p:cNvCxnSpPr/>
          <p:nvPr/>
        </p:nvCxnSpPr>
        <p:spPr>
          <a:xfrm>
            <a:off x="5953550" y="1404750"/>
            <a:ext cx="10548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5"/>
          <p:cNvSpPr txBox="1"/>
          <p:nvPr/>
        </p:nvSpPr>
        <p:spPr>
          <a:xfrm>
            <a:off x="6166875" y="2313925"/>
            <a:ext cx="32745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[이예찬]님 회원탈퇴 하시겠습니까?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1.예                   2. 아니오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ctrTitle"/>
          </p:nvPr>
        </p:nvSpPr>
        <p:spPr>
          <a:xfrm>
            <a:off x="111225" y="205200"/>
            <a:ext cx="1904700" cy="7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  <p:sp>
        <p:nvSpPr>
          <p:cNvPr id="312" name="Google Shape;312;p36"/>
          <p:cNvSpPr txBox="1"/>
          <p:nvPr/>
        </p:nvSpPr>
        <p:spPr>
          <a:xfrm>
            <a:off x="111225" y="2115267"/>
            <a:ext cx="2250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3. 교육생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36"/>
          <p:cNvCxnSpPr/>
          <p:nvPr/>
        </p:nvCxnSpPr>
        <p:spPr>
          <a:xfrm>
            <a:off x="1783303" y="2905999"/>
            <a:ext cx="633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6"/>
          <p:cNvSpPr txBox="1"/>
          <p:nvPr/>
        </p:nvSpPr>
        <p:spPr>
          <a:xfrm>
            <a:off x="2622803" y="2056419"/>
            <a:ext cx="36489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1.개인의 정보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2.  과정,기간,강의실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 출결 관리 및 출결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</a:t>
            </a:r>
            <a:r>
              <a:rPr lang="ko" sz="1800">
                <a:solidFill>
                  <a:schemeClr val="dk1"/>
                </a:solidFill>
              </a:rPr>
              <a:t>. 사후 처리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1210485" y="1710859"/>
            <a:ext cx="1587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교육생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6"/>
          <p:cNvCxnSpPr/>
          <p:nvPr/>
        </p:nvCxnSpPr>
        <p:spPr>
          <a:xfrm flipH="1" rot="10800000">
            <a:off x="5472857" y="1146557"/>
            <a:ext cx="462900" cy="12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6"/>
          <p:cNvSpPr txBox="1"/>
          <p:nvPr/>
        </p:nvSpPr>
        <p:spPr>
          <a:xfrm>
            <a:off x="1731375" y="299750"/>
            <a:ext cx="85221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[과정 명]                </a:t>
            </a:r>
            <a:r>
              <a:rPr b="1" lang="ko">
                <a:solidFill>
                  <a:schemeClr val="dk1"/>
                </a:solidFill>
              </a:rPr>
              <a:t>[과정 기간 ]                                 	[강의실]  		[강의실]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</a:t>
            </a:r>
            <a:r>
              <a:rPr lang="ko"/>
              <a:t>    xxxx       </a:t>
            </a:r>
            <a:r>
              <a:rPr lang="ko">
                <a:solidFill>
                  <a:schemeClr val="dk1"/>
                </a:solidFill>
              </a:rPr>
              <a:t> xxxx년 xx월 xx일 ~ xxxx년 xx월 xx일         1~6 강의실 	수료or 진행중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ctrTitle"/>
          </p:nvPr>
        </p:nvSpPr>
        <p:spPr>
          <a:xfrm>
            <a:off x="111225" y="66525"/>
            <a:ext cx="19965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  <p:sp>
        <p:nvSpPr>
          <p:cNvPr id="323" name="Google Shape;323;p37"/>
          <p:cNvSpPr txBox="1"/>
          <p:nvPr/>
        </p:nvSpPr>
        <p:spPr>
          <a:xfrm>
            <a:off x="-372525" y="2059500"/>
            <a:ext cx="13989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관리자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교사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3. 교육생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7"/>
          <p:cNvCxnSpPr/>
          <p:nvPr/>
        </p:nvCxnSpPr>
        <p:spPr>
          <a:xfrm>
            <a:off x="949733" y="2645957"/>
            <a:ext cx="663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7"/>
          <p:cNvSpPr txBox="1"/>
          <p:nvPr/>
        </p:nvSpPr>
        <p:spPr>
          <a:xfrm>
            <a:off x="366584" y="2807407"/>
            <a:ext cx="1663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교육생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7"/>
          <p:cNvCxnSpPr/>
          <p:nvPr/>
        </p:nvCxnSpPr>
        <p:spPr>
          <a:xfrm rot="10800000">
            <a:off x="2727613" y="1223551"/>
            <a:ext cx="18000" cy="7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7"/>
          <p:cNvSpPr txBox="1"/>
          <p:nvPr/>
        </p:nvSpPr>
        <p:spPr>
          <a:xfrm>
            <a:off x="4048125" y="1799350"/>
            <a:ext cx="5622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[교재 명] [교사 명] [배점정보] [성적정보] [시험날짜] [시험번호] [교사평가]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 </a:t>
            </a:r>
            <a:r>
              <a:rPr lang="ko" sz="1200"/>
              <a:t>오라클     이예찬        5점             75점    2019/02/27     ????     5점(1~5점)</a:t>
            </a:r>
            <a:endParaRPr sz="1200"/>
          </a:p>
        </p:txBody>
      </p:sp>
      <p:sp>
        <p:nvSpPr>
          <p:cNvPr id="328" name="Google Shape;328;p37"/>
          <p:cNvSpPr txBox="1"/>
          <p:nvPr/>
        </p:nvSpPr>
        <p:spPr>
          <a:xfrm>
            <a:off x="1756400" y="1969050"/>
            <a:ext cx="27540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1.개인의 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수강한 과정,기간,강의실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3. 성적 조회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출결 관리 및 출결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사후 처리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1091025" y="632175"/>
            <a:ext cx="43917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[과목번호] </a:t>
            </a:r>
            <a:r>
              <a:rPr b="1" lang="ko"/>
              <a:t>[과목명]</a:t>
            </a:r>
            <a:r>
              <a:rPr lang="ko"/>
              <a:t> [과목기간] [시험 참여/불참여]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001          오라클   2019/01/28         참여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       ~ 2019/02/27</a:t>
            </a:r>
            <a:endParaRPr/>
          </a:p>
        </p:txBody>
      </p:sp>
      <p:cxnSp>
        <p:nvCxnSpPr>
          <p:cNvPr id="330" name="Google Shape;330;p37"/>
          <p:cNvCxnSpPr/>
          <p:nvPr/>
        </p:nvCxnSpPr>
        <p:spPr>
          <a:xfrm>
            <a:off x="5482725" y="1089600"/>
            <a:ext cx="665700" cy="11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ctrTitle"/>
          </p:nvPr>
        </p:nvSpPr>
        <p:spPr>
          <a:xfrm>
            <a:off x="111225" y="205200"/>
            <a:ext cx="1826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  <p:sp>
        <p:nvSpPr>
          <p:cNvPr id="336" name="Google Shape;336;p38"/>
          <p:cNvSpPr txBox="1"/>
          <p:nvPr/>
        </p:nvSpPr>
        <p:spPr>
          <a:xfrm>
            <a:off x="111225" y="1757774"/>
            <a:ext cx="22176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3. 교육생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8"/>
          <p:cNvCxnSpPr/>
          <p:nvPr/>
        </p:nvCxnSpPr>
        <p:spPr>
          <a:xfrm>
            <a:off x="1745596" y="2568301"/>
            <a:ext cx="624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8"/>
          <p:cNvSpPr txBox="1"/>
          <p:nvPr/>
        </p:nvSpPr>
        <p:spPr>
          <a:xfrm>
            <a:off x="1018975" y="2626050"/>
            <a:ext cx="1564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교육생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8"/>
          <p:cNvCxnSpPr/>
          <p:nvPr/>
        </p:nvCxnSpPr>
        <p:spPr>
          <a:xfrm>
            <a:off x="5147599" y="2813855"/>
            <a:ext cx="412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8"/>
          <p:cNvSpPr txBox="1"/>
          <p:nvPr/>
        </p:nvSpPr>
        <p:spPr>
          <a:xfrm>
            <a:off x="5643000" y="2386250"/>
            <a:ext cx="3289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[1] 출근 150회  [2] 퇴근 150회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[1] 전체 :  [2] 월 :   [3] 일 : </a:t>
            </a:r>
            <a:endParaRPr b="1"/>
          </a:p>
        </p:txBody>
      </p:sp>
      <p:cxnSp>
        <p:nvCxnSpPr>
          <p:cNvPr id="341" name="Google Shape;341;p38"/>
          <p:cNvCxnSpPr/>
          <p:nvPr/>
        </p:nvCxnSpPr>
        <p:spPr>
          <a:xfrm rot="10800000">
            <a:off x="6536625" y="1133350"/>
            <a:ext cx="93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8"/>
          <p:cNvSpPr txBox="1"/>
          <p:nvPr/>
        </p:nvSpPr>
        <p:spPr>
          <a:xfrm>
            <a:off x="4896675" y="565050"/>
            <a:ext cx="32892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[정상] [지각] [조퇴] [외출] [병가] [기타]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150      1         1         1        0         0</a:t>
            </a:r>
            <a:endParaRPr b="1"/>
          </a:p>
        </p:txBody>
      </p:sp>
      <p:sp>
        <p:nvSpPr>
          <p:cNvPr id="343" name="Google Shape;343;p38"/>
          <p:cNvSpPr txBox="1"/>
          <p:nvPr/>
        </p:nvSpPr>
        <p:spPr>
          <a:xfrm>
            <a:off x="2495000" y="1757775"/>
            <a:ext cx="30648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1.개인의 정보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수강한 과정,기간,강의실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4. 출결 관리 및 출결 조회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 사후 처리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ctrTitle"/>
          </p:nvPr>
        </p:nvSpPr>
        <p:spPr>
          <a:xfrm>
            <a:off x="111225" y="205200"/>
            <a:ext cx="1826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김동성</a:t>
            </a:r>
            <a:endParaRPr sz="3600"/>
          </a:p>
        </p:txBody>
      </p:sp>
      <p:sp>
        <p:nvSpPr>
          <p:cNvPr id="349" name="Google Shape;349;p39"/>
          <p:cNvSpPr txBox="1"/>
          <p:nvPr/>
        </p:nvSpPr>
        <p:spPr>
          <a:xfrm>
            <a:off x="111225" y="1811572"/>
            <a:ext cx="22515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 관리자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교사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3. 교육생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	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39"/>
          <p:cNvCxnSpPr/>
          <p:nvPr/>
        </p:nvCxnSpPr>
        <p:spPr>
          <a:xfrm>
            <a:off x="1728818" y="2567849"/>
            <a:ext cx="633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9"/>
          <p:cNvSpPr txBox="1"/>
          <p:nvPr/>
        </p:nvSpPr>
        <p:spPr>
          <a:xfrm>
            <a:off x="1118680" y="2567850"/>
            <a:ext cx="1588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교육생 선택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9"/>
          <p:cNvCxnSpPr/>
          <p:nvPr/>
        </p:nvCxnSpPr>
        <p:spPr>
          <a:xfrm flipH="1" rot="10800000">
            <a:off x="4997018" y="3135940"/>
            <a:ext cx="1104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9"/>
          <p:cNvSpPr txBox="1"/>
          <p:nvPr/>
        </p:nvSpPr>
        <p:spPr>
          <a:xfrm>
            <a:off x="6176145" y="2824550"/>
            <a:ext cx="40281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[자신의 취업 활동]   </a:t>
            </a:r>
            <a:r>
              <a:rPr b="1" lang="ko">
                <a:solidFill>
                  <a:schemeClr val="dk1"/>
                </a:solidFill>
              </a:rPr>
              <a:t>[취업 유무]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xxxxx                           유/무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xxxxxx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2531200" y="1740725"/>
            <a:ext cx="33828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1.개인의 정보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 수강한 과정,기간,강의실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 출결 관리 및 출결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5. 사후 처리 조회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ctrTitle"/>
          </p:nvPr>
        </p:nvSpPr>
        <p:spPr>
          <a:xfrm>
            <a:off x="138000" y="156100"/>
            <a:ext cx="16296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김정아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587450" y="16401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1.교사 정보 입력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정보 수정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3.교사 정보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1.기초 정보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4320450" y="20001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583425" y="17418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교사 계정 관리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80" name="Google Shape;80;p15"/>
          <p:cNvSpPr txBox="1"/>
          <p:nvPr/>
        </p:nvSpPr>
        <p:spPr>
          <a:xfrm>
            <a:off x="2672625" y="120075"/>
            <a:ext cx="63789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[입력 및 수정]	- 교사 정보 : [이름] [주민번호] [전화번호] [강의 가능 과목]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[조회]		- </a:t>
            </a:r>
            <a:r>
              <a:rPr lang="ko" sz="1000">
                <a:solidFill>
                  <a:schemeClr val="dk1"/>
                </a:solidFill>
              </a:rPr>
              <a:t>교사 정보 : [홍길동] [800101-1010101] [010-1234-5678] [Java]</a:t>
            </a:r>
            <a:endParaRPr sz="1000">
              <a:solidFill>
                <a:schemeClr val="dk1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[Python]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5587450" y="17925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1.입력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2.수정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1.기초 정보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4320450" y="23049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3507225" y="20466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개설 과정&amp;과목 관리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90" name="Google Shape;90;p16"/>
          <p:cNvSpPr txBox="1"/>
          <p:nvPr/>
        </p:nvSpPr>
        <p:spPr>
          <a:xfrm>
            <a:off x="2672625" y="120075"/>
            <a:ext cx="6551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[입력 및 수정]	- 과정&amp;과목 : </a:t>
            </a:r>
            <a:r>
              <a:rPr lang="ko" sz="1000">
                <a:solidFill>
                  <a:schemeClr val="dk1"/>
                </a:solidFill>
              </a:rPr>
              <a:t>[강의실명] &gt; </a:t>
            </a:r>
            <a:r>
              <a:rPr lang="ko" sz="1000"/>
              <a:t>[과정명] &gt; ( [과목명] &gt; [강사명] &gt; [교재명] </a:t>
            </a:r>
            <a:r>
              <a:rPr lang="ko" sz="1000">
                <a:solidFill>
                  <a:schemeClr val="dk1"/>
                </a:solidFill>
              </a:rPr>
              <a:t>) x N </a:t>
            </a:r>
            <a:r>
              <a:rPr lang="ko" sz="1000"/>
              <a:t>&gt; [시작일] &gt; [종료일]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[조회]		</a:t>
            </a:r>
            <a:r>
              <a:rPr lang="ko" sz="1000">
                <a:solidFill>
                  <a:schemeClr val="dk1"/>
                </a:solidFill>
              </a:rPr>
              <a:t>- 과정 :	[Java&amp;Python] [2019-01-28] [2019-08-21] [1140시간] [강의중] [강의실1] [30]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과정선택     -&gt; 	  과목 : 	[Java] [박세인] [2019-01-28] [2019-03-17] [200시간]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			[Oracle] [박세인] [2019-03-18] [2019-03-29] [80시간]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[정보통신] [남웅찬] [2019-04-01] [2019-04-02] [16시간]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	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5587450" y="18687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1.교육생 정보 입력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2.교육생 정보 수정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3.교육생 정보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4320450" y="26097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3659625" y="23514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 교육생 관리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100" name="Google Shape;100;p17"/>
          <p:cNvSpPr txBox="1"/>
          <p:nvPr/>
        </p:nvSpPr>
        <p:spPr>
          <a:xfrm>
            <a:off x="2672625" y="120075"/>
            <a:ext cx="6551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[입력 및 수정]	- 교육생 정보 : [이름] [주민등록번호] [전화번호] [주소지]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[조회]		</a:t>
            </a:r>
            <a:r>
              <a:rPr lang="ko" sz="1000">
                <a:solidFill>
                  <a:schemeClr val="dk1"/>
                </a:solidFill>
              </a:rPr>
              <a:t>- 교육생 정보 : [도봉순] [900101-2010101] [010-1122-3344] [서울시 도봉구 창동]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147725" y="3440400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587450" y="19449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1.출결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2.출결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</a:t>
            </a:r>
            <a:r>
              <a:rPr lang="ko" sz="1800">
                <a:solidFill>
                  <a:schemeClr val="dk1"/>
                </a:solidFill>
              </a:rPr>
              <a:t>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5.시험 관리 및 성적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4320450" y="28383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3507225" y="25800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 출결 관리 및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5587450" y="1792575"/>
            <a:ext cx="2628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1.외출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2.병가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3.기타(예비군, 제사 등)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4015650" y="2152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3354825" y="18180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출결 관리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270550" y="18687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1.출결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120" name="Google Shape;120;p19"/>
          <p:cNvSpPr txBox="1"/>
          <p:nvPr/>
        </p:nvSpPr>
        <p:spPr>
          <a:xfrm>
            <a:off x="2672625" y="120075"/>
            <a:ext cx="65514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[출결 관리]</a:t>
            </a:r>
            <a:r>
              <a:rPr lang="ko" sz="1000"/>
              <a:t>	- 출결 정보 : [이름] [과정명] [출근시간] [퇴근시간] [상태]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[조회]		- [이예찬] [Java&amp;Python] [2019-04-01/08:25:30] [2019-04-01/10:30:29] [결석] --병가 결석시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  </a:t>
            </a:r>
            <a:r>
              <a:rPr lang="ko" sz="1000">
                <a:solidFill>
                  <a:schemeClr val="dk1"/>
                </a:solidFill>
              </a:rPr>
              <a:t>[이예찬] [Java&amp;Python] [2019-04-02/08:25:30] [2019-04-01/10:30:29] [병가]  --예비군 결석시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		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5587450" y="1792575"/>
            <a:ext cx="2628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1.일별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2.월별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3.년도별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4.과정별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5.교육생별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4015650" y="21525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 txBox="1"/>
          <p:nvPr/>
        </p:nvSpPr>
        <p:spPr>
          <a:xfrm>
            <a:off x="3354825" y="18180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출결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270550" y="1868775"/>
            <a:ext cx="26286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2.출결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  <p:sp>
        <p:nvSpPr>
          <p:cNvPr id="130" name="Google Shape;130;p20"/>
          <p:cNvSpPr txBox="1"/>
          <p:nvPr/>
        </p:nvSpPr>
        <p:spPr>
          <a:xfrm>
            <a:off x="2672625" y="120075"/>
            <a:ext cx="65514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[통계 조회]</a:t>
            </a:r>
            <a:r>
              <a:rPr lang="ko" sz="1000"/>
              <a:t>	- 일별 : </a:t>
            </a:r>
            <a:r>
              <a:rPr lang="ko" sz="1000">
                <a:solidFill>
                  <a:schemeClr val="dk1"/>
                </a:solidFill>
              </a:rPr>
              <a:t>[이름] [과정명] [출근시간] [퇴근시간] [상태]</a:t>
            </a:r>
            <a:r>
              <a:rPr lang="ko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r>
              <a:rPr lang="ko" sz="1000">
                <a:solidFill>
                  <a:schemeClr val="dk1"/>
                </a:solidFill>
              </a:rPr>
              <a:t>- 월별 : [이름] [과정명] [출근시간] [퇴근시간] [상태]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	- 년도별 : [이름] [과정명] [출근시간] [퇴근시간] [상태]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	- 과정별 : [아무개] [Java&amp;Python] [2019-01-28/08:25:30] [2019-01-28/10:30:29][조퇴]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		   [하하하] [Java&amp;Python] [2019-01-28/08:45:30] [2019-01-28/18:30:29][출석]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 교육생별 : [아무개] [Oracle] [2019-01-28/08:25:30] [2019-01-28/10:30:29][조퇴]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		       [아무개] [Oracle] [2019-01-29/09:15:30] [2019-01-29/18:00:01][지각]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5587450" y="2021175"/>
            <a:ext cx="34992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1.시험 및 성적 등록 여부 (1필기/2실기/)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2. 성적조회하기(1 과목별/2개인별)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1296175" y="1563975"/>
            <a:ext cx="34992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1.기초 정보 관리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2.교사 계정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3.개설 과정&amp;과목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4.교육생 관리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5.출결 관리 및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6.시험 관리 및 성적 조회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4320450" y="3143125"/>
            <a:ext cx="607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3507225" y="2884800"/>
            <a:ext cx="242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6. 시험 관리 및 성적 조회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43525" y="160500"/>
            <a:ext cx="21579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이예찬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