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539" r:id="rId3"/>
    <p:sldId id="541" r:id="rId4"/>
    <p:sldId id="540" r:id="rId5"/>
    <p:sldId id="544" r:id="rId6"/>
    <p:sldId id="549" r:id="rId7"/>
    <p:sldId id="545" r:id="rId8"/>
    <p:sldId id="548" r:id="rId9"/>
    <p:sldId id="546" r:id="rId10"/>
    <p:sldId id="552" r:id="rId11"/>
    <p:sldId id="555" r:id="rId12"/>
    <p:sldId id="550" r:id="rId13"/>
    <p:sldId id="554" r:id="rId14"/>
    <p:sldId id="551" r:id="rId15"/>
    <p:sldId id="547" r:id="rId16"/>
    <p:sldId id="55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1" y="6418964"/>
            <a:ext cx="12207655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406400" y="0"/>
            <a:ext cx="7294035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8329991" y="6540236"/>
            <a:ext cx="3716867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12192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7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83C9-11EB-46AB-98A2-A4F3B037A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Parkinson’s Disease Prediction with Supervised Machine learning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98F3F-D72B-4CDC-A244-56A2330F2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Omer Kurban</a:t>
            </a:r>
          </a:p>
          <a:p>
            <a:r>
              <a:rPr lang="en-US" dirty="0"/>
              <a:t>Osama Ben </a:t>
            </a:r>
            <a:r>
              <a:rPr lang="en-US" dirty="0" err="1"/>
              <a:t>Ismaeil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25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CBB3-0D01-4CC4-B91E-7048902C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 predictions and evaluating performance</a:t>
            </a:r>
            <a:b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1875-291B-4F55-8AA4-C2771B6DD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Regression analysis we fit a line to the data points, in such a manner that the error between the value of fitted regression model at each point and the actual value are minimized . </a:t>
            </a:r>
          </a:p>
        </p:txBody>
      </p:sp>
    </p:spTree>
    <p:extLst>
      <p:ext uri="{BB962C8B-B14F-4D97-AF65-F5344CB8AC3E}">
        <p14:creationId xmlns:p14="http://schemas.microsoft.com/office/powerpoint/2010/main" val="291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8255FB-97C8-4A74-BE43-5B4B99F17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3" t="35699" r="26694" b="39068"/>
          <a:stretch/>
        </p:blipFill>
        <p:spPr>
          <a:xfrm>
            <a:off x="816191" y="1582993"/>
            <a:ext cx="10421522" cy="464082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90FEEA3-7BD4-4D8F-AE7E-4228396998AB}"/>
              </a:ext>
            </a:extLst>
          </p:cNvPr>
          <p:cNvSpPr txBox="1">
            <a:spLocks/>
          </p:cNvSpPr>
          <p:nvPr/>
        </p:nvSpPr>
        <p:spPr>
          <a:xfrm>
            <a:off x="1295402" y="931059"/>
            <a:ext cx="9601196" cy="130386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function to plot the predictions</a:t>
            </a:r>
            <a:b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7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4328B7-E89F-400B-97D5-5A289E0D8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97" t="38996" r="41855" b="20574"/>
          <a:stretch/>
        </p:blipFill>
        <p:spPr>
          <a:xfrm>
            <a:off x="896723" y="839953"/>
            <a:ext cx="6792102" cy="51780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A7C54-F40A-4E33-8987-24F5BB2E5B2C}"/>
              </a:ext>
            </a:extLst>
          </p:cNvPr>
          <p:cNvSpPr txBox="1"/>
          <p:nvPr/>
        </p:nvSpPr>
        <p:spPr>
          <a:xfrm>
            <a:off x="8066219" y="2076024"/>
            <a:ext cx="297189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Root Mean Squared Error</a:t>
            </a:r>
          </a:p>
          <a:p>
            <a:endParaRPr lang="en-US" dirty="0"/>
          </a:p>
          <a:p>
            <a:r>
              <a:rPr lang="en-US" b="1" dirty="0"/>
              <a:t>0.20067541710582776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0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1E3EFA-386D-481B-B0E8-38C3BC807C3B}"/>
              </a:ext>
            </a:extLst>
          </p:cNvPr>
          <p:cNvSpPr/>
          <p:nvPr/>
        </p:nvSpPr>
        <p:spPr>
          <a:xfrm>
            <a:off x="1343608" y="1539551"/>
            <a:ext cx="9507893" cy="2741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Forest is a supervised learning algorithm. it creates a forest and makes it somehow random. 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Random forest builds multiple decision trees and merges them together to get a more accurate and stable prediction.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05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C95A99-F103-40D1-87F3-C0E40367C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39" t="37102" r="40688" b="20177"/>
          <a:stretch/>
        </p:blipFill>
        <p:spPr>
          <a:xfrm>
            <a:off x="1026367" y="737118"/>
            <a:ext cx="6960636" cy="52811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9531E2-309E-4EF3-9C4C-33ECB7CB3825}"/>
              </a:ext>
            </a:extLst>
          </p:cNvPr>
          <p:cNvSpPr txBox="1"/>
          <p:nvPr/>
        </p:nvSpPr>
        <p:spPr>
          <a:xfrm>
            <a:off x="8271492" y="2146575"/>
            <a:ext cx="297189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Root Mean Squared Error</a:t>
            </a:r>
          </a:p>
          <a:p>
            <a:endParaRPr lang="en-US" dirty="0"/>
          </a:p>
          <a:p>
            <a:r>
              <a:rPr lang="en-US" b="1" dirty="0"/>
              <a:t>0.05501096278077054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BF0E5A-8064-4CA0-8539-D1CA0FF93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28674" r="29194" b="7240"/>
          <a:stretch/>
        </p:blipFill>
        <p:spPr>
          <a:xfrm>
            <a:off x="658761" y="639097"/>
            <a:ext cx="10864645" cy="552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9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questions and answers">
            <a:extLst>
              <a:ext uri="{FF2B5EF4-FFF2-40B4-BE49-F238E27FC236}">
                <a16:creationId xmlns:a16="http://schemas.microsoft.com/office/drawing/2014/main" id="{13C12918-7BE6-4194-B647-E589ACC5F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637592"/>
            <a:ext cx="10888823" cy="558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22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8A0E42-5145-456A-AF2E-79B96B99F78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1053" y="633291"/>
            <a:ext cx="9601200" cy="13033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Lato"/>
              </a:rPr>
              <a:t>Project Tasks</a:t>
            </a:r>
            <a:br>
              <a:rPr lang="en-US" b="1" dirty="0">
                <a:solidFill>
                  <a:srgbClr val="FF0000"/>
                </a:solidFill>
                <a:latin typeface="Lato"/>
              </a:rPr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00F51B-C442-4816-A5C9-3C16024446DB}"/>
              </a:ext>
            </a:extLst>
          </p:cNvPr>
          <p:cNvSpPr/>
          <p:nvPr/>
        </p:nvSpPr>
        <p:spPr>
          <a:xfrm>
            <a:off x="2500604" y="1171924"/>
            <a:ext cx="6522097" cy="4940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Inspecting  Parkinson’s Disease Telemonitoring System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Univariate Analysis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Multivariate Analysis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Handling with the missing values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Preprocessing the data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Splitting the dataset into train and test sets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Fitting model to the train 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Making predictions and evaluating performance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Finding the best performing model</a:t>
            </a:r>
          </a:p>
        </p:txBody>
      </p:sp>
    </p:spTree>
    <p:extLst>
      <p:ext uri="{BB962C8B-B14F-4D97-AF65-F5344CB8AC3E}">
        <p14:creationId xmlns:p14="http://schemas.microsoft.com/office/powerpoint/2010/main" val="422336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05A184-2F7A-4D32-A404-7CEFD1D8C0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83041" y="628099"/>
            <a:ext cx="9601200" cy="13033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Parkinson’s Disease Telemonitoring System</a:t>
            </a:r>
            <a:b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A246C0-D296-42E2-8917-734950B04C72}"/>
              </a:ext>
            </a:extLst>
          </p:cNvPr>
          <p:cNvSpPr/>
          <p:nvPr/>
        </p:nvSpPr>
        <p:spPr>
          <a:xfrm>
            <a:off x="1174104" y="1477357"/>
            <a:ext cx="8976479" cy="4138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Parkinson’s disease  is the second most common neurodegenerative disorder after Alzheimer’s 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Estimated that more than one million people in North America alone are affected,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A further estimated 20% of people with Parkinson’s are never diagnosed , 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Parkinson’s disease  increases steeply after age fifty,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Medication and surgical intervention can hold back the progression of the disease,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So, early diagnosis is critical in order to improve the patient’s quality of life and to prolong it .</a:t>
            </a:r>
          </a:p>
        </p:txBody>
      </p:sp>
    </p:spTree>
    <p:extLst>
      <p:ext uri="{BB962C8B-B14F-4D97-AF65-F5344CB8AC3E}">
        <p14:creationId xmlns:p14="http://schemas.microsoft.com/office/powerpoint/2010/main" val="99586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4CF5F5-D72A-4E4B-9DA1-107F766AA4CA}"/>
              </a:ext>
            </a:extLst>
          </p:cNvPr>
          <p:cNvSpPr/>
          <p:nvPr/>
        </p:nvSpPr>
        <p:spPr>
          <a:xfrm>
            <a:off x="923732" y="998375"/>
            <a:ext cx="10282334" cy="4104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Tracking Parkinson's disease symptom progression often uses the Unified Parkinson’s Disease Rating Scale, which requires the </a:t>
            </a:r>
            <a:r>
              <a:rPr lang="en-US" b="1" dirty="0"/>
              <a:t>patient's presence in clinic</a:t>
            </a:r>
            <a:r>
              <a:rPr lang="en-US" dirty="0"/>
              <a:t>, and time-consuming physical examinations by trained medical staff. </a:t>
            </a:r>
          </a:p>
          <a:p>
            <a:pPr marL="285750" indent="-28575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Symptom monitoring is costly and logistically inconvenient for patient </a:t>
            </a:r>
            <a:r>
              <a:rPr lang="en-US" dirty="0"/>
              <a:t>and clinical staff alike, also hindering recruitment for future large-scale clinical trials.</a:t>
            </a:r>
          </a:p>
        </p:txBody>
      </p:sp>
    </p:spTree>
    <p:extLst>
      <p:ext uri="{BB962C8B-B14F-4D97-AF65-F5344CB8AC3E}">
        <p14:creationId xmlns:p14="http://schemas.microsoft.com/office/powerpoint/2010/main" val="27685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CDF7-2BB6-4D37-991B-425F23A3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E5FBA8-BD53-4F78-BB5B-50349F599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37" t="22437" r="40409" b="12544"/>
          <a:stretch/>
        </p:blipFill>
        <p:spPr>
          <a:xfrm>
            <a:off x="590420" y="752482"/>
            <a:ext cx="6177386" cy="541505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426D214-CEB5-45C1-8836-31B74D5DB68B}"/>
              </a:ext>
            </a:extLst>
          </p:cNvPr>
          <p:cNvSpPr txBox="1">
            <a:spLocks/>
          </p:cNvSpPr>
          <p:nvPr/>
        </p:nvSpPr>
        <p:spPr>
          <a:xfrm>
            <a:off x="6767806" y="756495"/>
            <a:ext cx="4662196" cy="5237772"/>
          </a:xfrm>
          <a:prstGeom prst="rect">
            <a:avLst/>
          </a:prstGeom>
          <a:effectLst/>
        </p:spPr>
        <p:txBody>
          <a:bodyPr vert="horz" lIns="91440" tIns="45720" rIns="91440" bIns="45720" numCol="1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Patients’ speech signal recorded on the telemonitoring At-Home-Testing-Device,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Transmitted to a dedicated server at the clinic through the internet,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Calculation of the speech signal processing measures, 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b="0" dirty="0"/>
              <a:t>Regression method that predicts the symptom score on the Unified Parkinson's Disease Rating Scale.</a:t>
            </a:r>
            <a:endParaRPr lang="en-US" sz="1600" dirty="0">
              <a:solidFill>
                <a:srgbClr val="262626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195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0015-08D5-4B5D-814E-CA528128D1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5070" y="618769"/>
            <a:ext cx="9601200" cy="130333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275E-8462-4AE3-8340-CE349202997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5070" y="1574119"/>
            <a:ext cx="10011747" cy="446916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70000"/>
              </a:lnSpc>
            </a:pPr>
            <a:r>
              <a:rPr lang="en-US" dirty="0"/>
              <a:t>The dataset is composed of a range of </a:t>
            </a:r>
            <a:r>
              <a:rPr lang="en-US" b="1" dirty="0"/>
              <a:t>biomedical voice measurements from 42 people </a:t>
            </a:r>
            <a:r>
              <a:rPr lang="en-US" dirty="0"/>
              <a:t>with early-stage Parkinson's disease recruited to </a:t>
            </a:r>
            <a:r>
              <a:rPr lang="en-US" b="1" dirty="0"/>
              <a:t>a six-month trial </a:t>
            </a:r>
            <a:r>
              <a:rPr lang="en-US" dirty="0"/>
              <a:t>,</a:t>
            </a:r>
            <a:r>
              <a:rPr lang="en-US" b="1" dirty="0"/>
              <a:t>captured in the patient's homes</a:t>
            </a:r>
            <a:r>
              <a:rPr lang="en-US" dirty="0"/>
              <a:t>.</a:t>
            </a:r>
          </a:p>
          <a:p>
            <a:pPr>
              <a:lnSpc>
                <a:spcPct val="270000"/>
              </a:lnSpc>
            </a:pPr>
            <a:r>
              <a:rPr lang="en-US" dirty="0"/>
              <a:t>Subject number, subject age, subject gender, time interval from baseline recruitment date, motor UPDRS, total UPDRS, and 16 biomedical voice measures. </a:t>
            </a:r>
          </a:p>
          <a:p>
            <a:pPr>
              <a:lnSpc>
                <a:spcPct val="270000"/>
              </a:lnSpc>
            </a:pPr>
            <a:r>
              <a:rPr lang="en-US" dirty="0"/>
              <a:t>Each row corresponds to one of 5,875 voice recording from these individuals. </a:t>
            </a:r>
          </a:p>
          <a:p>
            <a:pPr>
              <a:lnSpc>
                <a:spcPct val="270000"/>
              </a:lnSpc>
            </a:pPr>
            <a:r>
              <a:rPr lang="en-US" dirty="0"/>
              <a:t>The main aim of the data is </a:t>
            </a:r>
            <a:r>
              <a:rPr lang="en-US" b="1" dirty="0">
                <a:solidFill>
                  <a:srgbClr val="0070C0"/>
                </a:solidFill>
              </a:rPr>
              <a:t>to predict the total UPDRS scores  from the 16 voice measures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30532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672D-E8AB-4D1A-9770-1405080B05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9796" y="525463"/>
            <a:ext cx="9601200" cy="130333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0966-616C-47F2-96BB-929C7A0DF1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26368" y="1531096"/>
            <a:ext cx="9601200" cy="440317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200" b="1" dirty="0"/>
              <a:t>Attribute Information:</a:t>
            </a:r>
            <a:endParaRPr lang="en-US" sz="1200" dirty="0"/>
          </a:p>
          <a:p>
            <a:pPr>
              <a:lnSpc>
                <a:spcPct val="170000"/>
              </a:lnSpc>
            </a:pPr>
            <a:r>
              <a:rPr lang="en-US" sz="1200" b="1" dirty="0"/>
              <a:t>Subject#</a:t>
            </a:r>
            <a:r>
              <a:rPr lang="en-US" sz="1200" dirty="0"/>
              <a:t> - Integer that uniquely identifies each subject </a:t>
            </a:r>
            <a:br>
              <a:rPr lang="en-US" sz="1200" dirty="0"/>
            </a:br>
            <a:r>
              <a:rPr lang="en-US" sz="1200" b="1" dirty="0"/>
              <a:t>Age</a:t>
            </a:r>
            <a:r>
              <a:rPr lang="en-US" sz="1200" dirty="0"/>
              <a:t> - Subject age </a:t>
            </a:r>
            <a:br>
              <a:rPr lang="en-US" sz="1200" dirty="0"/>
            </a:br>
            <a:r>
              <a:rPr lang="en-US" sz="1200" b="1" dirty="0"/>
              <a:t>Sex</a:t>
            </a:r>
            <a:r>
              <a:rPr lang="en-US" sz="1200" dirty="0"/>
              <a:t> - Subject gender '0' - male, '1' - female </a:t>
            </a:r>
            <a:br>
              <a:rPr lang="en-US" sz="1200" dirty="0"/>
            </a:br>
            <a:r>
              <a:rPr lang="en-US" sz="1200" b="1" dirty="0" err="1"/>
              <a:t>Test_time</a:t>
            </a:r>
            <a:r>
              <a:rPr lang="en-US" sz="1200" b="1" dirty="0"/>
              <a:t> </a:t>
            </a:r>
            <a:r>
              <a:rPr lang="en-US" sz="1200" dirty="0"/>
              <a:t>- Time since recruitment into the trial. The integer part is the number of days since recruitment. </a:t>
            </a:r>
            <a:br>
              <a:rPr lang="en-US" sz="1200" dirty="0"/>
            </a:br>
            <a:r>
              <a:rPr lang="en-US" sz="1200" b="1" dirty="0" err="1"/>
              <a:t>Motor_UPDRS</a:t>
            </a:r>
            <a:r>
              <a:rPr lang="en-US" sz="1200" b="1" dirty="0"/>
              <a:t> </a:t>
            </a:r>
            <a:r>
              <a:rPr lang="en-US" sz="1200" dirty="0"/>
              <a:t>- Clinician's motor UPDRS score, linearly interpolated </a:t>
            </a:r>
            <a:br>
              <a:rPr lang="en-US" sz="1200" dirty="0"/>
            </a:br>
            <a:r>
              <a:rPr lang="en-US" sz="1200" b="1" dirty="0" err="1"/>
              <a:t>Total_UPDRS</a:t>
            </a:r>
            <a:r>
              <a:rPr lang="en-US" sz="1200" b="1" dirty="0"/>
              <a:t> </a:t>
            </a:r>
            <a:r>
              <a:rPr lang="en-US" sz="1200" dirty="0"/>
              <a:t>- Clinician's total UPDRS score, linearly interpolated </a:t>
            </a:r>
            <a:br>
              <a:rPr lang="en-US" sz="1200" dirty="0"/>
            </a:br>
            <a:r>
              <a:rPr lang="en-US" sz="1200" b="1" dirty="0"/>
              <a:t>Jitter(%),</a:t>
            </a:r>
            <a:r>
              <a:rPr lang="en-US" sz="1200" dirty="0"/>
              <a:t>Jitter(Abs),Jitter:RAP,Jitter:PPQ5,Jitter:DDP - Several measures of variation in fundamental frequency </a:t>
            </a:r>
            <a:br>
              <a:rPr lang="en-US" sz="1200" dirty="0"/>
            </a:br>
            <a:r>
              <a:rPr lang="en-US" sz="1200" b="1" dirty="0"/>
              <a:t>Shimmer</a:t>
            </a:r>
            <a:r>
              <a:rPr lang="en-US" sz="1200" dirty="0"/>
              <a:t>,-Shimmer(dB),Shimmer:APQ3,Shimmer:APQ5,Shimmer:APQ11,Shimmer:DDA - Several measures of variation in amplitude </a:t>
            </a:r>
            <a:br>
              <a:rPr lang="en-US" sz="1200" dirty="0"/>
            </a:br>
            <a:r>
              <a:rPr lang="en-US" sz="1200" b="1" dirty="0"/>
              <a:t>NHR,HNR </a:t>
            </a:r>
            <a:r>
              <a:rPr lang="en-US" sz="1200" dirty="0"/>
              <a:t>- Two measures of ratio of noise to tonal components in the voice </a:t>
            </a:r>
            <a:br>
              <a:rPr lang="en-US" sz="1200" dirty="0"/>
            </a:br>
            <a:r>
              <a:rPr lang="en-US" sz="1200" b="1" dirty="0"/>
              <a:t>RPDE</a:t>
            </a:r>
            <a:r>
              <a:rPr lang="en-US" sz="1200" dirty="0"/>
              <a:t> - A nonlinear dynamical complexity measure </a:t>
            </a:r>
            <a:br>
              <a:rPr lang="en-US" sz="1200" dirty="0"/>
            </a:br>
            <a:r>
              <a:rPr lang="en-US" sz="1200" b="1" dirty="0"/>
              <a:t>DFA</a:t>
            </a:r>
            <a:r>
              <a:rPr lang="en-US" sz="1200" dirty="0"/>
              <a:t> - Signal fractal scaling exponent </a:t>
            </a:r>
            <a:br>
              <a:rPr lang="en-US" sz="1200" dirty="0"/>
            </a:br>
            <a:r>
              <a:rPr lang="en-US" sz="1200" b="1" dirty="0"/>
              <a:t>PPE</a:t>
            </a:r>
            <a:r>
              <a:rPr lang="en-US" sz="1200" dirty="0"/>
              <a:t> - A nonlinear measure of fundamental frequency variation</a:t>
            </a:r>
          </a:p>
          <a:p>
            <a:pPr>
              <a:lnSpc>
                <a:spcPct val="17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827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49C7D5-9614-4F1C-8FD8-F89963D31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19" t="26379" r="32661" b="5091"/>
          <a:stretch/>
        </p:blipFill>
        <p:spPr>
          <a:xfrm>
            <a:off x="806246" y="875071"/>
            <a:ext cx="6324403" cy="520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9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6278-D780-48AB-94E0-83D87F57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Multivariate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ABB18-2199-45DA-9C06-6E861371D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dysphonia measures are weakly correlated to UPDRS.</a:t>
            </a:r>
          </a:p>
          <a:p>
            <a:pPr>
              <a:lnSpc>
                <a:spcPct val="150000"/>
              </a:lnSpc>
            </a:pPr>
            <a:r>
              <a:rPr lang="en-US" dirty="0"/>
              <a:t>To find relationship, statistical regression techniques have been proposed</a:t>
            </a:r>
          </a:p>
          <a:p>
            <a:pPr>
              <a:lnSpc>
                <a:spcPct val="150000"/>
              </a:lnSpc>
            </a:pPr>
            <a:r>
              <a:rPr lang="en-US" dirty="0"/>
              <a:t>We used  linear regression and Random Forest regressor methods to map the dysphonia measures to interpolated UPDRS values, and compared their predictive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145663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453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Garamond</vt:lpstr>
      <vt:lpstr>Lato</vt:lpstr>
      <vt:lpstr>Wingdings</vt:lpstr>
      <vt:lpstr>Organic</vt:lpstr>
      <vt:lpstr>Parkinson’s Disease Prediction with Supervised Machine learning</vt:lpstr>
      <vt:lpstr>Project Tasks </vt:lpstr>
      <vt:lpstr>Parkinson’s Disease Telemonitoring System </vt:lpstr>
      <vt:lpstr>PowerPoint Presentation</vt:lpstr>
      <vt:lpstr>PowerPoint Presentation</vt:lpstr>
      <vt:lpstr>Exploratory Data Analysis</vt:lpstr>
      <vt:lpstr>Exploratory Data Analysis</vt:lpstr>
      <vt:lpstr>PowerPoint Presentation</vt:lpstr>
      <vt:lpstr>Multivariate Analysis</vt:lpstr>
      <vt:lpstr>Making predictions and evaluating performance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Parkinson’s Disease Prediction with Machine learning</dc:title>
  <dc:creator>Omer Kurban</dc:creator>
  <cp:lastModifiedBy>Omer Kurban</cp:lastModifiedBy>
  <cp:revision>31</cp:revision>
  <dcterms:created xsi:type="dcterms:W3CDTF">2019-02-26T23:40:23Z</dcterms:created>
  <dcterms:modified xsi:type="dcterms:W3CDTF">2019-02-28T02:31:31Z</dcterms:modified>
</cp:coreProperties>
</file>