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256" r:id="rId2"/>
    <p:sldId id="475" r:id="rId3"/>
    <p:sldId id="363" r:id="rId4"/>
    <p:sldId id="474" r:id="rId5"/>
    <p:sldId id="476" r:id="rId6"/>
    <p:sldId id="471" r:id="rId7"/>
    <p:sldId id="473" r:id="rId8"/>
    <p:sldId id="472" r:id="rId9"/>
    <p:sldId id="469" r:id="rId10"/>
    <p:sldId id="447" r:id="rId11"/>
    <p:sldId id="448" r:id="rId12"/>
    <p:sldId id="449" r:id="rId13"/>
    <p:sldId id="450" r:id="rId14"/>
    <p:sldId id="451" r:id="rId15"/>
    <p:sldId id="452" r:id="rId16"/>
    <p:sldId id="455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5" r:id="rId30"/>
    <p:sldId id="456" r:id="rId31"/>
    <p:sldId id="381" r:id="rId32"/>
    <p:sldId id="427" r:id="rId33"/>
    <p:sldId id="386" r:id="rId34"/>
    <p:sldId id="428" r:id="rId35"/>
    <p:sldId id="387" r:id="rId36"/>
    <p:sldId id="388" r:id="rId37"/>
    <p:sldId id="382" r:id="rId38"/>
    <p:sldId id="383" r:id="rId39"/>
    <p:sldId id="384" r:id="rId40"/>
    <p:sldId id="385" r:id="rId41"/>
    <p:sldId id="446" r:id="rId42"/>
    <p:sldId id="457" r:id="rId43"/>
    <p:sldId id="418" r:id="rId44"/>
    <p:sldId id="419" r:id="rId45"/>
    <p:sldId id="420" r:id="rId46"/>
    <p:sldId id="458" r:id="rId47"/>
    <p:sldId id="465" r:id="rId48"/>
    <p:sldId id="399" r:id="rId49"/>
    <p:sldId id="400" r:id="rId50"/>
    <p:sldId id="414" r:id="rId51"/>
    <p:sldId id="401" r:id="rId52"/>
    <p:sldId id="424" r:id="rId53"/>
    <p:sldId id="425" r:id="rId54"/>
    <p:sldId id="423" r:id="rId55"/>
    <p:sldId id="466" r:id="rId56"/>
    <p:sldId id="468" r:id="rId57"/>
    <p:sldId id="464" r:id="rId58"/>
    <p:sldId id="459" r:id="rId59"/>
    <p:sldId id="462" r:id="rId60"/>
    <p:sldId id="461" r:id="rId61"/>
    <p:sldId id="403" r:id="rId62"/>
    <p:sldId id="404" r:id="rId63"/>
    <p:sldId id="405" r:id="rId64"/>
    <p:sldId id="429" r:id="rId65"/>
    <p:sldId id="431" r:id="rId66"/>
    <p:sldId id="463" r:id="rId67"/>
    <p:sldId id="477" r:id="rId68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087" autoAdjust="0"/>
    <p:restoredTop sz="95204" autoAdjust="0"/>
  </p:normalViewPr>
  <p:slideViewPr>
    <p:cSldViewPr>
      <p:cViewPr varScale="1">
        <p:scale>
          <a:sx n="126" d="100"/>
          <a:sy n="126" d="100"/>
        </p:scale>
        <p:origin x="816" y="144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030270DE-C332-4C25-A69E-1351D41BE0C0}" type="datetime1">
              <a:rPr lang="ru-RU"/>
              <a:pPr>
                <a:defRPr/>
              </a:pPr>
              <a:t>15.08.2016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FE475ED2-A061-439C-BEC2-3224DDF2DA9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5365" name="Picture 11" descr="T_Kurzform_1K"/>
          <p:cNvPicPr>
            <a:picLocks noChangeAspect="1" noChangeArrowheads="1"/>
          </p:cNvPicPr>
          <p:nvPr/>
        </p:nvPicPr>
        <p:blipFill>
          <a:blip r:embed="rId2" cstate="print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95936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F829B71D-6394-4FF7-9234-2217750651F0}" type="datetime1">
              <a:rPr lang="ru-RU"/>
              <a:pPr>
                <a:defRPr/>
              </a:pPr>
              <a:t>15.08.2016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9E4573E2-A422-4FE1-B537-4DDAE50B73D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3" name="Picture 17" descr="T_Kurzform_1K"/>
          <p:cNvPicPr>
            <a:picLocks noChangeAspect="1" noChangeArrowheads="1"/>
          </p:cNvPicPr>
          <p:nvPr/>
        </p:nvPicPr>
        <p:blipFill>
          <a:blip r:embed="rId2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14600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829B71D-6394-4FF7-9234-2217750651F0}" type="datetime1">
              <a:rPr lang="ru-RU" smtClean="0"/>
              <a:pPr>
                <a:defRPr/>
              </a:pPr>
              <a:t>15.08.2016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91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В идеале вся разработка должна вестись через одно окно – окно</a:t>
            </a:r>
            <a:r>
              <a:rPr lang="ru-RU" sz="1200" dirty="0" smtClean="0">
                <a:solidFill>
                  <a:schemeClr val="tx2"/>
                </a:solidFill>
              </a:rPr>
              <a:t> </a:t>
            </a:r>
            <a:r>
              <a:rPr lang="en-US" sz="1200" dirty="0" smtClean="0">
                <a:solidFill>
                  <a:schemeClr val="tx2"/>
                </a:solidFill>
              </a:rPr>
              <a:t>IDE</a:t>
            </a:r>
            <a:endParaRPr lang="ru-RU" sz="1200" dirty="0" smtClean="0">
              <a:solidFill>
                <a:schemeClr val="tx2"/>
              </a:solidFill>
            </a:endParaRPr>
          </a:p>
          <a:p>
            <a:pPr marL="180975" marR="0" indent="-18097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ru-RU" sz="1200" dirty="0" smtClean="0"/>
              <a:t>Некоторые предпочитают разработку без </a:t>
            </a:r>
            <a:r>
              <a:rPr lang="en-US" sz="1200" dirty="0" smtClean="0">
                <a:solidFill>
                  <a:schemeClr val="tx2"/>
                </a:solidFill>
              </a:rPr>
              <a:t>IDE</a:t>
            </a:r>
            <a:r>
              <a:rPr lang="en-US" sz="1200" dirty="0" smtClean="0"/>
              <a:t>,</a:t>
            </a:r>
            <a:r>
              <a:rPr lang="ru-RU" sz="1200" dirty="0" smtClean="0"/>
              <a:t> в легковесном текстовом редакторе с подсветкой синтаксиса</a:t>
            </a:r>
          </a:p>
          <a:p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829B71D-6394-4FF7-9234-2217750651F0}" type="datetime1">
              <a:rPr lang="ru-RU" smtClean="0"/>
              <a:pPr>
                <a:defRPr/>
              </a:pPr>
              <a:t>15.08.2016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58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генерирует огромное количество</a:t>
            </a:r>
            <a:r>
              <a:rPr lang="en-US" sz="1200" dirty="0" smtClean="0"/>
              <a:t> </a:t>
            </a:r>
            <a:r>
              <a:rPr lang="ru-RU" sz="1200" dirty="0" smtClean="0"/>
              <a:t>трудноизменяемого мусора прямо в исходный код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829B71D-6394-4FF7-9234-2217750651F0}" type="datetime1">
              <a:rPr lang="ru-RU" smtClean="0"/>
              <a:pPr>
                <a:defRPr/>
              </a:pPr>
              <a:t>15.08.2016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81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Скачать</a:t>
            </a:r>
            <a:r>
              <a:rPr lang="ru-RU" baseline="0" dirty="0" smtClean="0"/>
              <a:t> и установить</a:t>
            </a:r>
            <a:r>
              <a:rPr lang="en-US" baseline="0" dirty="0" smtClean="0"/>
              <a:t> Maven</a:t>
            </a:r>
            <a:endParaRPr lang="ru-RU" baseline="0" dirty="0" smtClean="0"/>
          </a:p>
          <a:p>
            <a:pPr marL="588963" lvl="1" indent="-228600">
              <a:buAutoNum type="arabicPeriod"/>
            </a:pPr>
            <a:r>
              <a:rPr lang="ru-RU" baseline="0" dirty="0" smtClean="0"/>
              <a:t>Установить </a:t>
            </a:r>
            <a:r>
              <a:rPr lang="en-US" baseline="0" dirty="0" smtClean="0"/>
              <a:t>M2_HOME</a:t>
            </a:r>
            <a:r>
              <a:rPr lang="ru-RU" baseline="0" dirty="0" smtClean="0"/>
              <a:t> в переменные среды</a:t>
            </a:r>
            <a:endParaRPr lang="en-US" baseline="0" dirty="0" smtClean="0"/>
          </a:p>
          <a:p>
            <a:pPr marL="588963" lvl="1" indent="-228600">
              <a:buAutoNum type="arabicPeriod"/>
            </a:pPr>
            <a:r>
              <a:rPr lang="ru-RU" baseline="0" dirty="0" smtClean="0"/>
              <a:t>Прописать </a:t>
            </a:r>
            <a:r>
              <a:rPr lang="en-US" baseline="0" dirty="0" smtClean="0"/>
              <a:t>%M2_HOME%\bin </a:t>
            </a:r>
            <a:r>
              <a:rPr lang="ru-RU" baseline="0" dirty="0" smtClean="0"/>
              <a:t>в </a:t>
            </a:r>
            <a:r>
              <a:rPr lang="en-US" baseline="0" dirty="0" smtClean="0"/>
              <a:t>Path</a:t>
            </a:r>
          </a:p>
          <a:p>
            <a:pPr marL="588963" lvl="1" indent="-228600">
              <a:buAutoNum type="arabicPeriod"/>
            </a:pPr>
            <a:r>
              <a:rPr lang="ru-RU" baseline="0" dirty="0" smtClean="0"/>
              <a:t>Проверить через </a:t>
            </a:r>
            <a:r>
              <a:rPr lang="en-US" baseline="0" dirty="0" err="1" smtClean="0"/>
              <a:t>cmd</a:t>
            </a:r>
            <a:endParaRPr lang="ru-RU" baseline="0" dirty="0" smtClean="0"/>
          </a:p>
          <a:p>
            <a:pPr marL="588963" lvl="1" indent="-228600">
              <a:buAutoNum type="arabicPeriod"/>
            </a:pPr>
            <a:r>
              <a:rPr lang="ru-RU" baseline="0" dirty="0" smtClean="0"/>
              <a:t>Прописать</a:t>
            </a:r>
            <a:r>
              <a:rPr lang="en-US" baseline="0" dirty="0" smtClean="0"/>
              <a:t> JAVA_HOME</a:t>
            </a:r>
          </a:p>
          <a:p>
            <a:pPr marL="588963" lvl="1" indent="-228600">
              <a:buAutoNum type="arabicPeriod"/>
            </a:pPr>
            <a:r>
              <a:rPr lang="ru-RU" baseline="0" dirty="0" smtClean="0"/>
              <a:t>Проверить еще раз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Создать проект из архетипа</a:t>
            </a:r>
            <a:endParaRPr lang="en-US" baseline="0" dirty="0" smtClean="0"/>
          </a:p>
          <a:p>
            <a:pPr marL="588963" lvl="1" indent="-228600">
              <a:buAutoNum type="arabicPeriod"/>
            </a:pPr>
            <a:r>
              <a:rPr lang="ru-RU" baseline="0" dirty="0" smtClean="0"/>
              <a:t>Используем Архетип </a:t>
            </a:r>
            <a:r>
              <a:rPr lang="en-US" baseline="0" dirty="0" smtClean="0"/>
              <a:t> </a:t>
            </a:r>
            <a:r>
              <a:rPr lang="en-US" b="1" baseline="0" dirty="0" smtClean="0"/>
              <a:t>maven-archetype-</a:t>
            </a:r>
            <a:r>
              <a:rPr lang="en-US" b="1" baseline="0" dirty="0" err="1" smtClean="0"/>
              <a:t>webapp</a:t>
            </a:r>
            <a:endParaRPr lang="en-US" b="1" baseline="0" dirty="0" smtClean="0"/>
          </a:p>
          <a:p>
            <a:pPr marL="588963" lvl="1" indent="-228600">
              <a:buAutoNum type="arabicPeriod"/>
            </a:pPr>
            <a:r>
              <a:rPr lang="en-US" baseline="0" dirty="0" smtClean="0"/>
              <a:t> </a:t>
            </a:r>
            <a:r>
              <a:rPr lang="en-US" baseline="0" dirty="0" err="1" smtClean="0"/>
              <a:t>mvn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archetype:create</a:t>
            </a:r>
            <a:r>
              <a:rPr lang="en-US" baseline="0" dirty="0" smtClean="0"/>
              <a:t> -</a:t>
            </a:r>
            <a:r>
              <a:rPr lang="en-US" baseline="0" dirty="0" err="1" smtClean="0"/>
              <a:t>DgroupId</a:t>
            </a:r>
            <a:r>
              <a:rPr lang="en-US" baseline="0" dirty="0" smtClean="0"/>
              <a:t>=</a:t>
            </a:r>
            <a:r>
              <a:rPr lang="en-US" baseline="0" dirty="0" err="1" smtClean="0"/>
              <a:t>com.mycompany.app</a:t>
            </a:r>
            <a:r>
              <a:rPr lang="en-US" baseline="0" dirty="0" smtClean="0"/>
              <a:t> -</a:t>
            </a:r>
            <a:r>
              <a:rPr lang="en-US" baseline="0" dirty="0" err="1" smtClean="0"/>
              <a:t>DartifactId</a:t>
            </a:r>
            <a:r>
              <a:rPr lang="en-US" baseline="0" dirty="0" smtClean="0"/>
              <a:t>=my-</a:t>
            </a:r>
            <a:r>
              <a:rPr lang="en-US" baseline="0" dirty="0" err="1" smtClean="0"/>
              <a:t>webapp</a:t>
            </a:r>
            <a:r>
              <a:rPr lang="en-US" baseline="0" dirty="0" smtClean="0"/>
              <a:t>-</a:t>
            </a:r>
            <a:r>
              <a:rPr lang="en-US" baseline="0" dirty="0" err="1" smtClean="0"/>
              <a:t>DarchetypeArtifactId</a:t>
            </a:r>
            <a:r>
              <a:rPr lang="en-US" baseline="0" dirty="0" smtClean="0"/>
              <a:t>=maven-archetype-</a:t>
            </a:r>
            <a:r>
              <a:rPr lang="en-US" baseline="0" dirty="0" err="1" smtClean="0"/>
              <a:t>webapp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Собрать проект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Импортировать в </a:t>
            </a:r>
            <a:r>
              <a:rPr lang="en-US" baseline="0" dirty="0" smtClean="0"/>
              <a:t>Eclipse</a:t>
            </a:r>
          </a:p>
          <a:p>
            <a:pPr marL="360363" lvl="1" indent="0">
              <a:buNone/>
            </a:pPr>
            <a:endParaRPr lang="en-US" baseline="0" dirty="0" smtClean="0"/>
          </a:p>
          <a:p>
            <a:pPr marL="360363" lvl="1" indent="0">
              <a:buNone/>
            </a:pPr>
            <a:endParaRPr lang="en-US" baseline="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829B71D-6394-4FF7-9234-2217750651F0}" type="datetime1">
              <a:rPr lang="ru-RU" smtClean="0"/>
              <a:pPr>
                <a:defRPr/>
              </a:pPr>
              <a:t>15.08.2016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21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/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2A184-1483-495C-8961-69BA36A37D8E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861CA-D7AD-45C8-B573-C33BA5E878F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04DB8-9402-42EE-B206-1B71A399D08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88900"/>
            <a:ext cx="8532813" cy="4603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04800" y="765175"/>
            <a:ext cx="4189413" cy="52562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765175"/>
            <a:ext cx="4191000" cy="52562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F97DD-17E3-4513-A2C5-FBFFF0DA90C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760A2-4AA7-43C4-AD3F-6EC669C21E4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C79AC-1438-4559-9D20-1BC9D1BBAA6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EF245-7440-4F91-B741-845B2414BBC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09903-3DF8-4385-B9B8-C18764CE1D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fld id="{8792FCB0-A586-41CA-826B-CC896E821255}" type="datetime1">
              <a:rPr lang="ru-RU"/>
              <a:pPr>
                <a:defRPr/>
              </a:pPr>
              <a:t>15.08.2016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3F90B-0F66-433B-AD9E-C824929C9B2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C375B-99DF-49B3-99A1-51B1D4F9FC2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41CAA-E24E-45A7-B158-32A5313D60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A83C2-B29F-4229-A3E2-CDEC1519371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  <a:cs typeface="+mn-cs"/>
              </a:defRPr>
            </a:lvl1pPr>
          </a:lstStyle>
          <a:p>
            <a:pPr>
              <a:defRPr/>
            </a:pPr>
            <a:fld id="{A2367D0A-AFB3-4D65-8560-F0B8C3676C9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5175"/>
            <a:ext cx="853281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cxnSp>
        <p:nvCxnSpPr>
          <p:cNvPr id="1029" name="Straight Connector 2"/>
          <p:cNvCxnSpPr>
            <a:cxnSpLocks noChangeShapeType="1"/>
          </p:cNvCxnSpPr>
          <p:nvPr/>
        </p:nvCxnSpPr>
        <p:spPr bwMode="auto">
          <a:xfrm>
            <a:off x="304800" y="476250"/>
            <a:ext cx="8532813" cy="0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</p:spPr>
      </p:cxnSp>
      <p:pic>
        <p:nvPicPr>
          <p:cNvPr id="1030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4" cstate="print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74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netbean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zeroturnaround.com/rebellabs/java-ee-productivity-report-2011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eclipse.org/downloads/packages/eclipse-ide-java-ee-developers/lunasr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tschool/javaschool" TargetMode="External"/><Relationship Id="rId2" Type="http://schemas.openxmlformats.org/officeDocument/2006/relationships/hyperlink" Target="https://vk.com/t_schoo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ndrey.Bulov@t-systems.ru" TargetMode="External"/><Relationship Id="rId4" Type="http://schemas.openxmlformats.org/officeDocument/2006/relationships/hyperlink" Target="mailto:Daniil.Shulgin@t-systems.ru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mmunity.jboss.org/wiki/MavenProblem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77382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life.ru/12" TargetMode="External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5949280"/>
            <a:ext cx="8532812" cy="3333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Saint Petersburg, 201</a:t>
            </a:r>
            <a:r>
              <a:rPr lang="ru-RU" dirty="0" smtClean="0"/>
              <a:t>6</a:t>
            </a:r>
            <a:endParaRPr lang="en-US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Java School #1</a:t>
            </a: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8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Opening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IDE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513763" cy="5400675"/>
          </a:xfrm>
        </p:spPr>
        <p:txBody>
          <a:bodyPr/>
          <a:lstStyle/>
          <a:p>
            <a:r>
              <a:rPr lang="en-US" sz="2400" dirty="0" smtClean="0"/>
              <a:t>I</a:t>
            </a:r>
            <a:r>
              <a:rPr lang="ru-RU" sz="2400" dirty="0" smtClean="0"/>
              <a:t>ntegrated </a:t>
            </a:r>
            <a:r>
              <a:rPr lang="en-US" sz="2400" dirty="0" smtClean="0"/>
              <a:t>D</a:t>
            </a:r>
            <a:r>
              <a:rPr lang="ru-RU" sz="2400" dirty="0" smtClean="0"/>
              <a:t>evelopment </a:t>
            </a:r>
            <a:r>
              <a:rPr lang="en-US" sz="2400" dirty="0" smtClean="0"/>
              <a:t>E</a:t>
            </a:r>
            <a:r>
              <a:rPr lang="ru-RU" sz="2400" dirty="0" smtClean="0"/>
              <a:t>nvironment</a:t>
            </a:r>
          </a:p>
          <a:p>
            <a:endParaRPr lang="en-US" sz="2400" dirty="0" smtClean="0"/>
          </a:p>
          <a:p>
            <a:r>
              <a:rPr lang="ru-RU" sz="2400" dirty="0" smtClean="0"/>
              <a:t>Попытка совместить весь необходимый инструментарий в одном приложении</a:t>
            </a:r>
          </a:p>
          <a:p>
            <a:r>
              <a:rPr lang="ru-RU" sz="2400" dirty="0" smtClean="0"/>
              <a:t>Расширяема за счет плагинов</a:t>
            </a:r>
          </a:p>
          <a:p>
            <a:r>
              <a:rPr lang="ru-RU" sz="2400" dirty="0" smtClean="0"/>
              <a:t>Потребляет очень много ресурсов 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Популярные </a:t>
            </a:r>
            <a:r>
              <a:rPr lang="en-US" sz="2400" dirty="0" smtClean="0">
                <a:solidFill>
                  <a:schemeClr val="tx2"/>
                </a:solidFill>
              </a:rPr>
              <a:t>IDE</a:t>
            </a:r>
            <a:r>
              <a:rPr lang="en-US" sz="2400" dirty="0" smtClean="0"/>
              <a:t> </a:t>
            </a:r>
            <a:r>
              <a:rPr lang="ru-RU" sz="2400" dirty="0" smtClean="0"/>
              <a:t>для </a:t>
            </a:r>
            <a:r>
              <a:rPr lang="en-US" sz="2400" dirty="0" smtClean="0"/>
              <a:t>Java-</a:t>
            </a:r>
            <a:r>
              <a:rPr lang="ru-RU" sz="2400" dirty="0" smtClean="0"/>
              <a:t>разработки</a:t>
            </a:r>
          </a:p>
          <a:p>
            <a:pPr lvl="1"/>
            <a:r>
              <a:rPr lang="en-US" sz="2400" dirty="0" err="1" smtClean="0"/>
              <a:t>NetBeans</a:t>
            </a:r>
            <a:endParaRPr lang="en-US" sz="2400" dirty="0" smtClean="0"/>
          </a:p>
          <a:p>
            <a:pPr lvl="1"/>
            <a:r>
              <a:rPr lang="en-US" sz="2400" dirty="0" smtClean="0"/>
              <a:t>Eclipse</a:t>
            </a:r>
          </a:p>
          <a:p>
            <a:pPr lvl="1"/>
            <a:r>
              <a:rPr lang="en-US" sz="2400" dirty="0" err="1" smtClean="0"/>
              <a:t>Intellij</a:t>
            </a:r>
            <a:r>
              <a:rPr lang="en-US" sz="2400" dirty="0" smtClean="0"/>
              <a:t> Idea</a:t>
            </a:r>
          </a:p>
          <a:p>
            <a:pPr lvl="1"/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8554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NetBeans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725009"/>
            <a:ext cx="8532813" cy="5400675"/>
          </a:xfrm>
        </p:spPr>
        <p:txBody>
          <a:bodyPr/>
          <a:lstStyle/>
          <a:p>
            <a:r>
              <a:rPr lang="en-US" sz="2200" dirty="0" smtClean="0"/>
              <a:t>IDE </a:t>
            </a:r>
            <a:r>
              <a:rPr lang="ru-RU" sz="2200" dirty="0" smtClean="0"/>
              <a:t>с открытым исходным кодом, первоначально разрабатывалась в </a:t>
            </a:r>
            <a:r>
              <a:rPr lang="en-US" sz="2200" dirty="0" smtClean="0"/>
              <a:t>Sun</a:t>
            </a:r>
            <a:endParaRPr lang="ru-RU" sz="2200" dirty="0" smtClean="0"/>
          </a:p>
          <a:p>
            <a:endParaRPr lang="en-US" sz="2200" dirty="0" smtClean="0"/>
          </a:p>
          <a:p>
            <a:r>
              <a:rPr lang="ru-RU" sz="2200" u="sng" dirty="0" smtClean="0"/>
              <a:t>Достоинства</a:t>
            </a:r>
          </a:p>
          <a:p>
            <a:pPr marL="742950" lvl="1" indent="-285750"/>
            <a:r>
              <a:rPr lang="ru-RU" sz="2200" dirty="0" smtClean="0"/>
              <a:t>Отличный встроенный профайлер</a:t>
            </a:r>
          </a:p>
          <a:p>
            <a:pPr marL="742950" lvl="1" indent="-285750"/>
            <a:r>
              <a:rPr lang="ru-RU" sz="2200" dirty="0" smtClean="0"/>
              <a:t>Модульная структура</a:t>
            </a:r>
          </a:p>
          <a:p>
            <a:pPr marL="742950" lvl="1" indent="-285750"/>
            <a:r>
              <a:rPr lang="ru-RU" sz="2200" dirty="0" smtClean="0"/>
              <a:t>Подробная </a:t>
            </a:r>
            <a:r>
              <a:rPr lang="en-US" sz="2200" dirty="0" smtClean="0"/>
              <a:t>wiki: </a:t>
            </a:r>
            <a:r>
              <a:rPr lang="ru-RU" sz="2200" dirty="0" smtClean="0">
                <a:hlinkClick r:id="rId3"/>
              </a:rPr>
              <a:t>http://wiki.netbeans.org</a:t>
            </a:r>
            <a:r>
              <a:rPr lang="ru-RU" sz="2200" dirty="0" smtClean="0"/>
              <a:t> </a:t>
            </a:r>
          </a:p>
          <a:p>
            <a:pPr marL="742950" lvl="1" indent="-285750"/>
            <a:endParaRPr lang="ru-RU" sz="2200" dirty="0" smtClean="0"/>
          </a:p>
          <a:p>
            <a:r>
              <a:rPr lang="ru-RU" sz="2200" u="sng" dirty="0" smtClean="0"/>
              <a:t>Недостатки</a:t>
            </a:r>
            <a:endParaRPr lang="en-US" sz="2200" u="sng" dirty="0" smtClean="0"/>
          </a:p>
          <a:p>
            <a:pPr marL="742950" lvl="1" indent="-285750"/>
            <a:r>
              <a:rPr lang="ru-RU" sz="2200" dirty="0" smtClean="0"/>
              <a:t>Огромное количество мастеров и помощников, скрывающих реально происходящие вещи</a:t>
            </a:r>
          </a:p>
          <a:p>
            <a:pPr marL="742950" lvl="1" indent="-285750"/>
            <a:r>
              <a:rPr lang="ru-RU" sz="2200" dirty="0" smtClean="0"/>
              <a:t>Медленная работа с </a:t>
            </a:r>
            <a:r>
              <a:rPr lang="en-US" sz="2200" dirty="0" smtClean="0"/>
              <a:t>remote-</a:t>
            </a:r>
            <a:r>
              <a:rPr lang="ru-RU" sz="2200" dirty="0" smtClean="0"/>
              <a:t>проектами</a:t>
            </a:r>
          </a:p>
          <a:p>
            <a:pPr marL="742950" lvl="1" indent="-285750"/>
            <a:r>
              <a:rPr lang="en-US" sz="2200" dirty="0" smtClean="0"/>
              <a:t>GUI-</a:t>
            </a:r>
            <a:r>
              <a:rPr lang="ru-RU" sz="2200" dirty="0" smtClean="0"/>
              <a:t>дизайнер </a:t>
            </a:r>
            <a:r>
              <a:rPr lang="en-US" sz="2200" dirty="0" smtClean="0">
                <a:solidFill>
                  <a:schemeClr val="tx2"/>
                </a:solidFill>
              </a:rPr>
              <a:t>Matisse</a:t>
            </a:r>
            <a:endParaRPr lang="ru-RU" sz="2200" dirty="0" smtClean="0"/>
          </a:p>
          <a:p>
            <a:pPr marL="742950" lvl="1" indent="-285750"/>
            <a:r>
              <a:rPr lang="en-US" sz="2200" dirty="0" smtClean="0"/>
              <a:t>Open source – </a:t>
            </a:r>
            <a:r>
              <a:rPr lang="ru-RU" sz="2200" dirty="0" smtClean="0"/>
              <a:t>багфиксы происходят «по желанию»</a:t>
            </a:r>
          </a:p>
        </p:txBody>
      </p:sp>
      <p:pic>
        <p:nvPicPr>
          <p:cNvPr id="24579" name="Picture 4" descr="netbeans-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7625" y="5084763"/>
            <a:ext cx="100806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01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Eclipse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 dirty="0" smtClean="0"/>
              <a:t>Бесплатная </a:t>
            </a:r>
            <a:r>
              <a:rPr lang="en-US" sz="2400" dirty="0" smtClean="0"/>
              <a:t>IDE </a:t>
            </a:r>
            <a:r>
              <a:rPr lang="ru-RU" sz="2400" dirty="0" smtClean="0"/>
              <a:t>с открытым исходным кодом</a:t>
            </a:r>
          </a:p>
          <a:p>
            <a:r>
              <a:rPr lang="ru-RU" sz="2400" u="sng" dirty="0" smtClean="0"/>
              <a:t>Достоинства</a:t>
            </a:r>
          </a:p>
          <a:p>
            <a:pPr marL="742950" lvl="1" indent="-285750"/>
            <a:r>
              <a:rPr lang="ru-RU" sz="2400" dirty="0" smtClean="0"/>
              <a:t>Возможность хранения </a:t>
            </a:r>
            <a:r>
              <a:rPr lang="en-US" sz="2400" dirty="0" smtClean="0"/>
              <a:t>Workspace – </a:t>
            </a:r>
            <a:r>
              <a:rPr lang="ru-RU" sz="2400" dirty="0" smtClean="0"/>
              <a:t>независимой от проекта конфигурации </a:t>
            </a:r>
            <a:r>
              <a:rPr lang="en-US" sz="2400" dirty="0" smtClean="0"/>
              <a:t>IDE</a:t>
            </a:r>
            <a:endParaRPr lang="ru-RU" sz="2400" dirty="0" smtClean="0"/>
          </a:p>
          <a:p>
            <a:pPr marL="742950" lvl="1" indent="-285750"/>
            <a:r>
              <a:rPr lang="ru-RU" sz="2400" dirty="0" smtClean="0"/>
              <a:t>Огромная коллекция плагинов для самых разных технологий</a:t>
            </a:r>
          </a:p>
          <a:p>
            <a:pPr marL="742950" lvl="1" indent="-285750"/>
            <a:r>
              <a:rPr lang="ru-RU" sz="2400" dirty="0" smtClean="0"/>
              <a:t>Специализированные сборки </a:t>
            </a:r>
            <a:r>
              <a:rPr lang="en-US" sz="2400" dirty="0" smtClean="0"/>
              <a:t>IDE</a:t>
            </a:r>
            <a:r>
              <a:rPr lang="ru-RU" sz="2400" dirty="0"/>
              <a:t>:</a:t>
            </a:r>
            <a:r>
              <a:rPr lang="en-US" sz="2400" dirty="0" smtClean="0"/>
              <a:t> STS, </a:t>
            </a:r>
            <a:r>
              <a:rPr lang="en-US" sz="2400" dirty="0" err="1" smtClean="0"/>
              <a:t>JBoss</a:t>
            </a:r>
            <a:r>
              <a:rPr lang="en-US" sz="2400" dirty="0" smtClean="0"/>
              <a:t> Tools</a:t>
            </a:r>
            <a:endParaRPr lang="ru-RU" sz="2400" dirty="0" smtClean="0"/>
          </a:p>
          <a:p>
            <a:pPr marL="742950" lvl="1" indent="-285750"/>
            <a:endParaRPr lang="ru-RU" sz="2400" dirty="0" smtClean="0"/>
          </a:p>
          <a:p>
            <a:r>
              <a:rPr lang="ru-RU" sz="2400" u="sng" dirty="0" smtClean="0"/>
              <a:t>Недостатки</a:t>
            </a:r>
          </a:p>
          <a:p>
            <a:pPr marL="742950" lvl="1" indent="-285750"/>
            <a:r>
              <a:rPr lang="ru-RU" sz="2400" dirty="0" smtClean="0"/>
              <a:t>На каждый </a:t>
            </a:r>
            <a:r>
              <a:rPr lang="en-US" sz="2400" dirty="0" smtClean="0"/>
              <a:t>“</a:t>
            </a:r>
            <a:r>
              <a:rPr lang="ru-RU" sz="2400" dirty="0" smtClean="0"/>
              <a:t>чих</a:t>
            </a:r>
            <a:r>
              <a:rPr lang="en-US" sz="2400" dirty="0" smtClean="0"/>
              <a:t>”</a:t>
            </a:r>
            <a:r>
              <a:rPr lang="ru-RU" sz="2400" dirty="0" smtClean="0"/>
              <a:t> нужен плагин</a:t>
            </a:r>
          </a:p>
          <a:p>
            <a:pPr marL="742950" lvl="1" indent="-285750"/>
            <a:r>
              <a:rPr lang="ru-RU" sz="2400" dirty="0" smtClean="0"/>
              <a:t>Средства рефакторинга</a:t>
            </a:r>
          </a:p>
          <a:p>
            <a:pPr marL="742950" lvl="1" indent="-285750"/>
            <a:r>
              <a:rPr lang="ru-RU" sz="2400" dirty="0" smtClean="0"/>
              <a:t>Часто не видит изменений, сделанных не в </a:t>
            </a:r>
            <a:r>
              <a:rPr lang="en-US" sz="2400" dirty="0" smtClean="0"/>
              <a:t>IDE</a:t>
            </a:r>
          </a:p>
          <a:p>
            <a:pPr marL="742950" lvl="1" indent="-285750"/>
            <a:r>
              <a:rPr lang="ru-RU" sz="2400" dirty="0" smtClean="0"/>
              <a:t>Документация оставляет желать лучшего</a:t>
            </a:r>
            <a:endParaRPr lang="en-US" sz="2400" dirty="0" smtClean="0"/>
          </a:p>
          <a:p>
            <a:pPr marL="742950" lvl="1" indent="-285750"/>
            <a:endParaRPr lang="ru-RU" sz="2400" dirty="0" smtClean="0"/>
          </a:p>
        </p:txBody>
      </p:sp>
      <p:pic>
        <p:nvPicPr>
          <p:cNvPr id="2560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488" y="5157788"/>
            <a:ext cx="18002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78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/>
                <a:cs typeface="Arial" charset="0"/>
              </a:rPr>
              <a:t>Intellij</a:t>
            </a:r>
            <a:r>
              <a:rPr lang="en-US" dirty="0" smtClean="0">
                <a:effectLst/>
                <a:cs typeface="Arial" charset="0"/>
              </a:rPr>
              <a:t> Idea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764704"/>
            <a:ext cx="8532813" cy="4032250"/>
          </a:xfrm>
        </p:spPr>
        <p:txBody>
          <a:bodyPr/>
          <a:lstStyle/>
          <a:p>
            <a:r>
              <a:rPr lang="en-US" sz="2200" dirty="0" smtClean="0">
                <a:solidFill>
                  <a:schemeClr val="tx2"/>
                </a:solidFill>
              </a:rPr>
              <a:t>Community</a:t>
            </a:r>
            <a:r>
              <a:rPr lang="ru-RU" sz="2200" dirty="0" smtClean="0">
                <a:solidFill>
                  <a:schemeClr val="tx2"/>
                </a:solidFill>
              </a:rPr>
              <a:t> </a:t>
            </a:r>
            <a:r>
              <a:rPr lang="en-US" sz="2200" dirty="0" smtClean="0"/>
              <a:t>-</a:t>
            </a:r>
            <a:r>
              <a:rPr lang="ru-RU" sz="2200" dirty="0" smtClean="0"/>
              <a:t> версия бесплатна, нет поддержки </a:t>
            </a:r>
            <a:r>
              <a:rPr lang="en-US" sz="2200" dirty="0" smtClean="0"/>
              <a:t>EE/Web-</a:t>
            </a:r>
            <a:r>
              <a:rPr lang="ru-RU" sz="2200" dirty="0" smtClean="0"/>
              <a:t>разработки</a:t>
            </a:r>
          </a:p>
          <a:p>
            <a:r>
              <a:rPr lang="en-US" sz="2200" dirty="0" smtClean="0">
                <a:solidFill>
                  <a:schemeClr val="tx2"/>
                </a:solidFill>
              </a:rPr>
              <a:t>Ultimate</a:t>
            </a:r>
            <a:r>
              <a:rPr lang="ru-RU" sz="2200" dirty="0" smtClean="0">
                <a:solidFill>
                  <a:schemeClr val="tx2"/>
                </a:solidFill>
              </a:rPr>
              <a:t> </a:t>
            </a:r>
            <a:r>
              <a:rPr lang="en-US" sz="2200" dirty="0" smtClean="0">
                <a:solidFill>
                  <a:schemeClr val="tx2"/>
                </a:solidFill>
              </a:rPr>
              <a:t>-</a:t>
            </a:r>
            <a:r>
              <a:rPr lang="ru-RU" sz="2200" dirty="0" smtClean="0">
                <a:solidFill>
                  <a:schemeClr val="tx2"/>
                </a:solidFill>
              </a:rPr>
              <a:t> </a:t>
            </a:r>
            <a:r>
              <a:rPr lang="ru-RU" sz="2200" dirty="0" smtClean="0"/>
              <a:t>платная</a:t>
            </a:r>
          </a:p>
          <a:p>
            <a:endParaRPr lang="en-US" sz="2200" dirty="0" smtClean="0"/>
          </a:p>
          <a:p>
            <a:r>
              <a:rPr lang="ru-RU" sz="2200" u="sng" dirty="0" smtClean="0"/>
              <a:t>Достоинства</a:t>
            </a:r>
          </a:p>
          <a:p>
            <a:pPr marL="742950" lvl="1" indent="-285750"/>
            <a:r>
              <a:rPr lang="ru-RU" sz="2200" dirty="0" smtClean="0"/>
              <a:t>Отличные инструменты для рефакторинга из коробки</a:t>
            </a:r>
          </a:p>
          <a:p>
            <a:pPr marL="742950" lvl="1" indent="-285750"/>
            <a:r>
              <a:rPr lang="en-US" sz="2200" dirty="0" smtClean="0"/>
              <a:t>C</a:t>
            </a:r>
            <a:r>
              <a:rPr lang="ru-RU" sz="2200" dirty="0" smtClean="0"/>
              <a:t>борки для других языков на том же ядре (</a:t>
            </a:r>
            <a:r>
              <a:rPr lang="en-US" sz="2200" dirty="0" err="1" smtClean="0">
                <a:solidFill>
                  <a:schemeClr val="tx2"/>
                </a:solidFill>
              </a:rPr>
              <a:t>PyCharm</a:t>
            </a:r>
            <a:r>
              <a:rPr lang="en-US" sz="2200" dirty="0" smtClean="0"/>
              <a:t>, </a:t>
            </a:r>
            <a:r>
              <a:rPr lang="en-US" sz="2200" dirty="0" err="1" smtClean="0">
                <a:solidFill>
                  <a:schemeClr val="tx2"/>
                </a:solidFill>
              </a:rPr>
              <a:t>RubyMine</a:t>
            </a:r>
            <a:r>
              <a:rPr lang="ru-RU" sz="2200" dirty="0" smtClean="0"/>
              <a:t>)</a:t>
            </a:r>
            <a:endParaRPr lang="en-US" sz="2200" dirty="0" smtClean="0"/>
          </a:p>
          <a:p>
            <a:pPr marL="742950" lvl="1" indent="-285750"/>
            <a:r>
              <a:rPr lang="ru-RU" sz="2200" dirty="0" smtClean="0"/>
              <a:t>Хорошо умеет менять структуру проекта без нарушения его целостности</a:t>
            </a:r>
          </a:p>
          <a:p>
            <a:pPr marL="742950" lvl="1" indent="-285750"/>
            <a:r>
              <a:rPr lang="ru-RU" sz="2200" dirty="0" smtClean="0"/>
              <a:t>«</a:t>
            </a:r>
            <a:r>
              <a:rPr lang="en-US" sz="2200" dirty="0" smtClean="0"/>
              <a:t>The most intelligent Java IDE</a:t>
            </a:r>
            <a:r>
              <a:rPr lang="ru-RU" sz="2200" dirty="0" smtClean="0"/>
              <a:t>»</a:t>
            </a:r>
          </a:p>
          <a:p>
            <a:r>
              <a:rPr lang="ru-RU" sz="2200" u="sng" dirty="0" smtClean="0"/>
              <a:t>Недостатки</a:t>
            </a:r>
          </a:p>
          <a:p>
            <a:pPr marL="742950" lvl="1" indent="-285750"/>
            <a:r>
              <a:rPr lang="ru-RU" sz="2200" dirty="0" smtClean="0"/>
              <a:t>Введение модульной архитектуры не пошло на пользу стабильности </a:t>
            </a:r>
            <a:endParaRPr lang="en-US" sz="2200" dirty="0" smtClean="0"/>
          </a:p>
          <a:p>
            <a:pPr marL="742950" lvl="1" indent="-285750"/>
            <a:r>
              <a:rPr lang="ru-RU" sz="2200" dirty="0" smtClean="0"/>
              <a:t>Многие «неофициальные» плагины просто неработоспособны</a:t>
            </a:r>
          </a:p>
          <a:p>
            <a:pPr marL="742950" lvl="1" indent="-285750"/>
            <a:r>
              <a:rPr lang="ru-RU" sz="2200" dirty="0" smtClean="0"/>
              <a:t>Документации по плагинам практически нет</a:t>
            </a:r>
          </a:p>
        </p:txBody>
      </p:sp>
      <p:pic>
        <p:nvPicPr>
          <p:cNvPr id="26627" name="Picture 5" descr="logo_intellij_id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425" y="5445125"/>
            <a:ext cx="28813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528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effectLst/>
                <a:cs typeface="Arial" charset="0"/>
              </a:rPr>
              <a:t>Популярность </a:t>
            </a:r>
            <a:r>
              <a:rPr lang="en-US" smtClean="0">
                <a:effectLst/>
                <a:cs typeface="Arial" charset="0"/>
              </a:rPr>
              <a:t>IDE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532813" cy="5048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2011</a:t>
            </a:r>
            <a:endParaRPr lang="ru-RU" sz="2400" dirty="0" smtClean="0"/>
          </a:p>
        </p:txBody>
      </p:sp>
      <p:pic>
        <p:nvPicPr>
          <p:cNvPr id="27651" name="Picture 5" descr="Most Popular Java IDE's that Every Programmer should kn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073" y="1484784"/>
            <a:ext cx="8207375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339752" y="5805264"/>
            <a:ext cx="6678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http://zeroturnaround.com/rebellabs/java-ee-productivity-report-2011/#</a:t>
            </a:r>
            <a:r>
              <a:rPr lang="en-US" sz="1400" dirty="0" smtClean="0">
                <a:hlinkClick r:id="rId3"/>
              </a:rPr>
              <a:t>ides</a:t>
            </a:r>
            <a:r>
              <a:rPr lang="ru-RU" sz="1400" dirty="0" smtClean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0586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ffectLst/>
                <a:cs typeface="Arial" charset="0"/>
              </a:rPr>
              <a:t>Practice #1 – </a:t>
            </a:r>
            <a:r>
              <a:rPr lang="ru-RU" dirty="0" smtClean="0">
                <a:effectLst/>
                <a:cs typeface="Arial" charset="0"/>
              </a:rPr>
              <a:t>с</a:t>
            </a:r>
            <a:r>
              <a:rPr lang="ru-RU" dirty="0">
                <a:effectLst/>
                <a:cs typeface="Arial" charset="0"/>
              </a:rPr>
              <a:t>о</a:t>
            </a:r>
            <a:r>
              <a:rPr lang="ru-RU" dirty="0" smtClean="0">
                <a:effectLst/>
                <a:cs typeface="Arial" charset="0"/>
              </a:rPr>
              <a:t>здание проекта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Скачать и установить </a:t>
            </a:r>
            <a:r>
              <a:rPr lang="en-US" sz="2800" dirty="0" smtClean="0"/>
              <a:t>JDK </a:t>
            </a:r>
            <a:r>
              <a:rPr lang="ru-RU" sz="2800" dirty="0" smtClean="0"/>
              <a:t>8</a:t>
            </a:r>
            <a:r>
              <a:rPr lang="en-US" sz="2800" dirty="0" smtClean="0"/>
              <a:t> (</a:t>
            </a:r>
            <a:r>
              <a:rPr lang="ru-RU" sz="2800" dirty="0" smtClean="0"/>
              <a:t>если еще нет)</a:t>
            </a:r>
          </a:p>
          <a:p>
            <a:r>
              <a:rPr lang="ru-RU" sz="2800" dirty="0" smtClean="0"/>
              <a:t>Скачать и установить</a:t>
            </a:r>
            <a:r>
              <a:rPr lang="en-US" sz="2800" dirty="0" smtClean="0"/>
              <a:t> </a:t>
            </a:r>
            <a:r>
              <a:rPr lang="en-US" sz="2800" b="1" dirty="0">
                <a:hlinkClick r:id="rId2" tooltip="Tools for Java developers creating Java EE and Web applications, including a Java IDE, tools for Java EE, JPA, JSF, Mylyn, EGit and others."/>
              </a:rPr>
              <a:t>Eclipse IDE for Java EE </a:t>
            </a:r>
            <a:r>
              <a:rPr lang="en-US" sz="2800" b="1" dirty="0" smtClean="0">
                <a:hlinkClick r:id="rId2" tooltip="Tools for Java developers creating Java EE and Web applications, including a Java IDE, tools for Java EE, JPA, JSF, Mylyn, EGit and others."/>
              </a:rPr>
              <a:t>Developers</a:t>
            </a:r>
            <a:endParaRPr lang="en-US" sz="2800" b="1" dirty="0" smtClean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eaLnBrk="1" hangingPunct="1"/>
            <a:r>
              <a:rPr lang="ru-RU" sz="2800" dirty="0" smtClean="0"/>
              <a:t>Скачать </a:t>
            </a:r>
            <a:r>
              <a:rPr lang="en-US" sz="2800" dirty="0" smtClean="0"/>
              <a:t>Tomcat 8 </a:t>
            </a:r>
            <a:r>
              <a:rPr lang="ru-RU" sz="2800" dirty="0" smtClean="0"/>
              <a:t>и распаковать его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72816"/>
            <a:ext cx="5695950" cy="12573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645024"/>
            <a:ext cx="63912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IDE</a:t>
            </a:r>
            <a:endParaRPr lang="ru-RU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800" dirty="0" smtClean="0">
                <a:solidFill>
                  <a:schemeClr val="tx2"/>
                </a:solidFill>
              </a:rPr>
              <a:t>Автоматизация </a:t>
            </a:r>
            <a:r>
              <a:rPr lang="en-US" sz="2800" dirty="0">
                <a:solidFill>
                  <a:schemeClr val="tx2"/>
                </a:solidFill>
              </a:rPr>
              <a:t>build</a:t>
            </a:r>
            <a:r>
              <a:rPr lang="ru-RU" sz="2800" dirty="0" smtClean="0">
                <a:solidFill>
                  <a:schemeClr val="tx2"/>
                </a:solidFill>
              </a:rPr>
              <a:t>-процесса</a:t>
            </a:r>
            <a:endParaRPr lang="en-US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800" dirty="0" smtClean="0"/>
              <a:t>Системы контроля версий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Continuous Integration</a:t>
            </a:r>
          </a:p>
          <a:p>
            <a:pPr eaLnBrk="1" hangingPunct="1"/>
            <a:r>
              <a:rPr lang="ru-RU" sz="2800" dirty="0" smtClean="0"/>
              <a:t>Контроль качества исходного кода</a:t>
            </a:r>
          </a:p>
          <a:p>
            <a:pPr eaLnBrk="1" hangingPunct="1"/>
            <a:r>
              <a:rPr lang="ru-RU" sz="2800" dirty="0" err="1" smtClean="0"/>
              <a:t>Дебаг</a:t>
            </a:r>
            <a:r>
              <a:rPr lang="ru-RU" sz="2800" dirty="0" smtClean="0"/>
              <a:t>, мониторинг и профилировка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179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Build automation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5329237"/>
          </a:xfrm>
        </p:spPr>
        <p:txBody>
          <a:bodyPr/>
          <a:lstStyle/>
          <a:p>
            <a:r>
              <a:rPr lang="ru-RU" sz="2400" dirty="0" smtClean="0"/>
              <a:t>Процесс сборки и развертывания сложных </a:t>
            </a:r>
            <a:r>
              <a:rPr lang="en-US" sz="2400" dirty="0" smtClean="0"/>
              <a:t>Java-</a:t>
            </a:r>
            <a:r>
              <a:rPr lang="ru-RU" sz="2400" dirty="0" smtClean="0"/>
              <a:t>приложений может быть весьма нетривиален</a:t>
            </a:r>
          </a:p>
          <a:p>
            <a:endParaRPr lang="en-US" sz="2400" dirty="0" smtClean="0"/>
          </a:p>
          <a:p>
            <a:r>
              <a:rPr lang="ru-RU" sz="2400" dirty="0" smtClean="0"/>
              <a:t>Что включает в себя </a:t>
            </a:r>
            <a:r>
              <a:rPr lang="en-US" sz="2400" dirty="0" smtClean="0">
                <a:solidFill>
                  <a:schemeClr val="tx2"/>
                </a:solidFill>
              </a:rPr>
              <a:t>build automation</a:t>
            </a:r>
            <a:r>
              <a:rPr lang="en-US" sz="2400" dirty="0" smtClean="0"/>
              <a:t>:</a:t>
            </a:r>
          </a:p>
          <a:p>
            <a:pPr lvl="1"/>
            <a:r>
              <a:rPr lang="ru-RU" sz="2400" dirty="0" smtClean="0"/>
              <a:t>Управление зависимостями</a:t>
            </a:r>
          </a:p>
          <a:p>
            <a:pPr lvl="1"/>
            <a:r>
              <a:rPr lang="ru-RU" sz="2400" dirty="0" smtClean="0"/>
              <a:t>Версионирование</a:t>
            </a:r>
          </a:p>
          <a:p>
            <a:pPr lvl="1"/>
            <a:r>
              <a:rPr lang="ru-RU" sz="2400" dirty="0" smtClean="0"/>
              <a:t>Компиляция и сборка</a:t>
            </a:r>
          </a:p>
          <a:p>
            <a:pPr lvl="1"/>
            <a:r>
              <a:rPr lang="ru-RU" sz="2400" dirty="0" smtClean="0"/>
              <a:t>Выполнение тестов и сбор метрик</a:t>
            </a:r>
          </a:p>
          <a:p>
            <a:pPr lvl="1"/>
            <a:r>
              <a:rPr lang="ru-RU" sz="2400" dirty="0" smtClean="0"/>
              <a:t>Генерация кода и конфигурации</a:t>
            </a:r>
          </a:p>
          <a:p>
            <a:pPr lvl="1"/>
            <a:r>
              <a:rPr lang="ru-RU" sz="2400" dirty="0" smtClean="0"/>
              <a:t>Деплоймент</a:t>
            </a:r>
          </a:p>
          <a:p>
            <a:pPr lvl="1"/>
            <a:r>
              <a:rPr lang="ru-RU" sz="2400" dirty="0" smtClean="0"/>
              <a:t>Публикация</a:t>
            </a:r>
          </a:p>
        </p:txBody>
      </p:sp>
      <p:pic>
        <p:nvPicPr>
          <p:cNvPr id="38915" name="Picture 4" descr="http://www.dreamstime.com/-image10818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325" y="2349500"/>
            <a:ext cx="1893888" cy="285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68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effectLst/>
                <a:cs typeface="Arial" charset="0"/>
              </a:rPr>
              <a:t>Управление зависимостями</a:t>
            </a:r>
          </a:p>
        </p:txBody>
      </p:sp>
      <p:sp>
        <p:nvSpPr>
          <p:cNvPr id="1105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41438"/>
            <a:ext cx="4189413" cy="4679950"/>
          </a:xfrm>
        </p:spPr>
        <p:txBody>
          <a:bodyPr/>
          <a:lstStyle/>
          <a:p>
            <a:r>
              <a:rPr lang="ru-RU" sz="2200" dirty="0" smtClean="0"/>
              <a:t>Основные проблемы:</a:t>
            </a:r>
          </a:p>
          <a:p>
            <a:pPr lvl="1"/>
            <a:r>
              <a:rPr lang="ru-RU" sz="2200" dirty="0" smtClean="0"/>
              <a:t>Управление транзитивными зависимостями</a:t>
            </a:r>
          </a:p>
          <a:p>
            <a:pPr lvl="1"/>
            <a:r>
              <a:rPr lang="ru-RU" sz="2200" dirty="0" smtClean="0"/>
              <a:t>Присутствие всех необходимых зависимостей на разных фазах жизненного цикла</a:t>
            </a:r>
          </a:p>
          <a:p>
            <a:pPr lvl="1"/>
            <a:r>
              <a:rPr lang="en-US" sz="2200" dirty="0" smtClean="0"/>
              <a:t>SNAPSHOT-</a:t>
            </a:r>
            <a:r>
              <a:rPr lang="ru-RU" sz="2200" dirty="0" smtClean="0"/>
              <a:t>зависимости</a:t>
            </a:r>
          </a:p>
          <a:p>
            <a:pPr lvl="1"/>
            <a:r>
              <a:rPr lang="en-US" sz="2200" dirty="0" smtClean="0"/>
              <a:t>JAR Hell</a:t>
            </a:r>
            <a:endParaRPr lang="ru-RU" sz="2200" dirty="0" smtClean="0"/>
          </a:p>
          <a:p>
            <a:endParaRPr lang="ru-RU" sz="2200" dirty="0" smtClean="0"/>
          </a:p>
        </p:txBody>
      </p:sp>
      <p:graphicFrame>
        <p:nvGraphicFramePr>
          <p:cNvPr id="11059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4284663" y="1052513"/>
          <a:ext cx="4149725" cy="443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3" name="Image" r:id="rId3" imgW="5130159" imgH="5485714" progId="">
                  <p:embed/>
                </p:oleObj>
              </mc:Choice>
              <mc:Fallback>
                <p:oleObj name="Image" r:id="rId3" imgW="5130159" imgH="5485714" progId="">
                  <p:embed/>
                  <p:pic>
                    <p:nvPicPr>
                      <p:cNvPr id="0" name="Picture 5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052513"/>
                        <a:ext cx="4149725" cy="443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323850" y="620713"/>
            <a:ext cx="84963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/>
            </a:pPr>
            <a:r>
              <a:rPr lang="ru-RU" sz="2200" kern="0" dirty="0">
                <a:latin typeface="Arial Narrow" pitchFamily="34" charset="0"/>
                <a:cs typeface="+mn-cs"/>
              </a:rPr>
              <a:t>Под зависимостями здесь понимаются сторонние библиотеки, используемые </a:t>
            </a:r>
            <a:r>
              <a:rPr lang="ru-RU" sz="2200" kern="0" dirty="0" smtClean="0">
                <a:latin typeface="Arial Narrow" pitchFamily="34" charset="0"/>
                <a:cs typeface="+mn-cs"/>
              </a:rPr>
              <a:t>кодом</a:t>
            </a:r>
            <a:endParaRPr lang="ru-RU" sz="2200" kern="0" dirty="0">
              <a:latin typeface="Arial Narrow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2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cs typeface="Arial" charset="0"/>
              </a:rPr>
              <a:t>Apache Ant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15350" cy="4103687"/>
          </a:xfrm>
        </p:spPr>
        <p:txBody>
          <a:bodyPr/>
          <a:lstStyle/>
          <a:p>
            <a:r>
              <a:rPr lang="ru-RU" sz="2400" dirty="0" smtClean="0"/>
              <a:t>Инструмент автоматизации билд-процесса</a:t>
            </a:r>
          </a:p>
          <a:p>
            <a:r>
              <a:rPr lang="ru-RU" sz="2400" dirty="0" smtClean="0"/>
              <a:t>Позволяет релизовать практически любую схему сборки приложения</a:t>
            </a:r>
          </a:p>
          <a:p>
            <a:r>
              <a:rPr lang="ru-RU" sz="2400" dirty="0" smtClean="0"/>
              <a:t>Не содержит собственных моделей жизненного цикла</a:t>
            </a:r>
          </a:p>
          <a:p>
            <a:r>
              <a:rPr lang="ru-RU" sz="2400" dirty="0" smtClean="0"/>
              <a:t>Позволяет писать сборочные скрипты в своей </a:t>
            </a:r>
            <a:r>
              <a:rPr lang="en-US" sz="2400" dirty="0" smtClean="0"/>
              <a:t>xml-</a:t>
            </a:r>
            <a:r>
              <a:rPr lang="ru-RU" sz="2400" dirty="0" smtClean="0"/>
              <a:t>конфигурации</a:t>
            </a:r>
          </a:p>
          <a:p>
            <a:r>
              <a:rPr lang="ru-RU" sz="2400" dirty="0" smtClean="0"/>
              <a:t>Как следствие,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build.xml</a:t>
            </a:r>
            <a:r>
              <a:rPr lang="en-US" sz="2400" dirty="0" smtClean="0"/>
              <a:t> </a:t>
            </a:r>
            <a:r>
              <a:rPr lang="ru-RU" sz="2400" dirty="0" smtClean="0"/>
              <a:t>часто распухает до огромных размеров</a:t>
            </a:r>
          </a:p>
          <a:p>
            <a:r>
              <a:rPr lang="ru-RU" sz="2400" dirty="0" smtClean="0"/>
              <a:t>Один из самых быстрых сборочных инструментов</a:t>
            </a:r>
          </a:p>
          <a:p>
            <a:r>
              <a:rPr lang="ru-RU" sz="2400" dirty="0" smtClean="0"/>
              <a:t>Поддерживается всеми популярными </a:t>
            </a:r>
            <a:r>
              <a:rPr lang="en-US" sz="2400" dirty="0" smtClean="0"/>
              <a:t>IDE</a:t>
            </a:r>
            <a:endParaRPr lang="ru-RU" sz="2400" dirty="0" smtClean="0"/>
          </a:p>
          <a:p>
            <a:r>
              <a:rPr lang="ru-RU" sz="2400" dirty="0" smtClean="0"/>
              <a:t>Используется в </a:t>
            </a:r>
            <a:r>
              <a:rPr lang="en-US" sz="2400" dirty="0" err="1" smtClean="0">
                <a:solidFill>
                  <a:schemeClr val="tx2"/>
                </a:solidFill>
              </a:rPr>
              <a:t>NetBeans</a:t>
            </a:r>
            <a:r>
              <a:rPr lang="en-US" sz="2400" dirty="0" smtClean="0"/>
              <a:t> </a:t>
            </a:r>
            <a:r>
              <a:rPr lang="ru-RU" sz="2400" dirty="0" smtClean="0"/>
              <a:t>в качестве внутренней билд-системы</a:t>
            </a:r>
          </a:p>
        </p:txBody>
      </p:sp>
      <p:pic>
        <p:nvPicPr>
          <p:cNvPr id="111619" name="Picture 7" descr="ANd9GcQNw5h5Hra6fOs1RIyEzAYrJYv3OEFyKvN7k9AKZpLkyYgXlbmJy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488" y="4797425"/>
            <a:ext cx="19431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11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effectLst/>
                <a:cs typeface="Arial" charset="0"/>
              </a:rPr>
              <a:t>Правила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765175"/>
            <a:ext cx="8532812" cy="5256213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Все официальные публикации происходят в группе </a:t>
            </a:r>
            <a:r>
              <a:rPr lang="en-US" sz="2800" dirty="0" smtClean="0"/>
              <a:t>VK:</a:t>
            </a:r>
          </a:p>
          <a:p>
            <a:pPr marL="360363" lvl="1" indent="0" eaLnBrk="1" hangingPunct="1">
              <a:buNone/>
            </a:pPr>
            <a:r>
              <a:rPr lang="en-US" sz="2800" dirty="0" smtClean="0">
                <a:hlinkClick r:id="rId2"/>
              </a:rPr>
              <a:t>https://vk.com/t_school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pPr eaLnBrk="1" hangingPunct="1"/>
            <a:r>
              <a:rPr lang="ru-RU" sz="2800" dirty="0" smtClean="0"/>
              <a:t>Изменения в расписании публикуются там же</a:t>
            </a:r>
          </a:p>
          <a:p>
            <a:pPr eaLnBrk="1" hangingPunct="1"/>
            <a:r>
              <a:rPr lang="ru-RU" sz="2800" dirty="0" smtClean="0"/>
              <a:t>Ноутбук нужен на всех лекциях</a:t>
            </a:r>
            <a:r>
              <a:rPr lang="en-US" sz="2800" dirty="0" smtClean="0"/>
              <a:t> *</a:t>
            </a:r>
            <a:endParaRPr lang="ru-RU" sz="2800" dirty="0" smtClean="0"/>
          </a:p>
          <a:p>
            <a:pPr eaLnBrk="1" hangingPunct="1"/>
            <a:r>
              <a:rPr lang="ru-RU" sz="2800" dirty="0" smtClean="0"/>
              <a:t>И он открывается только на время практики</a:t>
            </a:r>
            <a:endParaRPr lang="en-US" sz="2800" dirty="0" smtClean="0"/>
          </a:p>
          <a:p>
            <a:pPr eaLnBrk="1" hangingPunct="1"/>
            <a:r>
              <a:rPr lang="ru-RU" sz="2800" dirty="0" smtClean="0"/>
              <a:t>Сами лекции тут: </a:t>
            </a: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://bitbucket.org/tschool/javaschool</a:t>
            </a:r>
            <a:endParaRPr lang="en-US" sz="2800" dirty="0"/>
          </a:p>
          <a:p>
            <a:pPr eaLnBrk="1" hangingPunct="1"/>
            <a:r>
              <a:rPr lang="ru-RU" sz="2800" dirty="0" smtClean="0"/>
              <a:t>Если что-то непонятно, то лучше спросить</a:t>
            </a:r>
            <a:endParaRPr lang="en-US" sz="2800" dirty="0" smtClean="0"/>
          </a:p>
          <a:p>
            <a:pPr eaLnBrk="1" hangingPunct="1"/>
            <a:endParaRPr lang="ru-RU" sz="2800" dirty="0" smtClean="0"/>
          </a:p>
          <a:p>
            <a:pPr eaLnBrk="1" hangingPunct="1"/>
            <a:r>
              <a:rPr lang="ru-RU" sz="2800" dirty="0" smtClean="0"/>
              <a:t>В любых непонятных случаях можно писать </a:t>
            </a:r>
            <a:r>
              <a:rPr lang="en-US" sz="2800" dirty="0" smtClean="0"/>
              <a:t>:	</a:t>
            </a:r>
          </a:p>
          <a:p>
            <a:pPr lvl="1" eaLnBrk="1" hangingPunct="1">
              <a:buNone/>
            </a:pPr>
            <a:r>
              <a:rPr lang="en-US" sz="2800" dirty="0" smtClean="0"/>
              <a:t>	</a:t>
            </a:r>
            <a:r>
              <a:rPr lang="en-US" sz="2700" dirty="0" smtClean="0">
                <a:hlinkClick r:id="rId4"/>
              </a:rPr>
              <a:t>Daniil.Shulgin@t-systems.ru</a:t>
            </a:r>
            <a:r>
              <a:rPr lang="ru-RU" sz="2700" dirty="0" smtClean="0"/>
              <a:t> или </a:t>
            </a:r>
            <a:r>
              <a:rPr lang="en-US" sz="2700" dirty="0">
                <a:hlinkClick r:id="rId5"/>
              </a:rPr>
              <a:t>Andrey.Bulov@t-systems.ru</a:t>
            </a: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36042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/>
                <a:cs typeface="Arial" charset="0"/>
              </a:rPr>
              <a:t>Apache Ant</a:t>
            </a:r>
            <a:endParaRPr lang="ru-RU" dirty="0"/>
          </a:p>
        </p:txBody>
      </p:sp>
      <p:sp>
        <p:nvSpPr>
          <p:cNvPr id="112642" name="Content Placeholder 2"/>
          <p:cNvSpPr>
            <a:spLocks noGrp="1"/>
          </p:cNvSpPr>
          <p:nvPr>
            <p:ph idx="1"/>
          </p:nvPr>
        </p:nvSpPr>
        <p:spPr>
          <a:xfrm>
            <a:off x="304800" y="765175"/>
            <a:ext cx="8532813" cy="576263"/>
          </a:xfrm>
        </p:spPr>
        <p:txBody>
          <a:bodyPr/>
          <a:lstStyle/>
          <a:p>
            <a:r>
              <a:rPr lang="ru-RU" smtClean="0"/>
              <a:t>Пример билд-скрипта для </a:t>
            </a:r>
            <a:r>
              <a:rPr lang="en-US" smtClean="0"/>
              <a:t>ant:</a:t>
            </a:r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7C5961-9438-44F2-8184-628AED5E3CC7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pic>
        <p:nvPicPr>
          <p:cNvPr id="1126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412875"/>
            <a:ext cx="84201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707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Apache Maven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5400675"/>
          </a:xfrm>
        </p:spPr>
        <p:txBody>
          <a:bodyPr/>
          <a:lstStyle/>
          <a:p>
            <a:r>
              <a:rPr lang="ru-RU" sz="2400" dirty="0" smtClean="0"/>
              <a:t>Наиболее популярная на сегодняшний день </a:t>
            </a:r>
            <a:r>
              <a:rPr lang="en-US" sz="2400" dirty="0" smtClean="0"/>
              <a:t>build-</a:t>
            </a:r>
            <a:r>
              <a:rPr lang="ru-RU" sz="2400" dirty="0" smtClean="0"/>
              <a:t>система, стандарт </a:t>
            </a:r>
            <a:r>
              <a:rPr lang="en-US" sz="2400" dirty="0" smtClean="0"/>
              <a:t>de-facto</a:t>
            </a:r>
          </a:p>
          <a:p>
            <a:r>
              <a:rPr lang="ru-RU" sz="2400" dirty="0" smtClean="0"/>
              <a:t>Использует декларативную конфигурацию</a:t>
            </a:r>
          </a:p>
          <a:p>
            <a:r>
              <a:rPr lang="ru-RU" sz="2400" dirty="0" smtClean="0"/>
              <a:t>Предоставляет стандартную модель жизненного цикла</a:t>
            </a:r>
          </a:p>
          <a:p>
            <a:r>
              <a:rPr lang="ru-RU" sz="2400" dirty="0" smtClean="0"/>
              <a:t>Великолепно управляет зависимостями</a:t>
            </a:r>
          </a:p>
          <a:p>
            <a:r>
              <a:rPr lang="ru-RU" sz="2400" dirty="0" smtClean="0"/>
              <a:t>Отлично интегрирован со всем, с чем можно. </a:t>
            </a:r>
            <a:r>
              <a:rPr lang="ru-RU" sz="2400" dirty="0"/>
              <a:t>И</a:t>
            </a:r>
            <a:r>
              <a:rPr lang="ru-RU" sz="2400" dirty="0" smtClean="0"/>
              <a:t> с чем нельзя тоже.</a:t>
            </a:r>
          </a:p>
          <a:p>
            <a:pPr marL="742950" lvl="1" indent="-285750"/>
            <a:r>
              <a:rPr lang="en-US" sz="2400" dirty="0" smtClean="0"/>
              <a:t>IDE</a:t>
            </a:r>
          </a:p>
          <a:p>
            <a:pPr marL="742950" lvl="1" indent="-285750"/>
            <a:r>
              <a:rPr lang="ru-RU" sz="2400" dirty="0" smtClean="0"/>
              <a:t>Системы контроля версий</a:t>
            </a:r>
          </a:p>
          <a:p>
            <a:pPr marL="742950" lvl="1" indent="-285750"/>
            <a:r>
              <a:rPr lang="en-US" sz="2400" dirty="0" smtClean="0"/>
              <a:t>CI-tools</a:t>
            </a:r>
            <a:r>
              <a:rPr lang="ru-RU" sz="2400" dirty="0" smtClean="0"/>
              <a:t>, </a:t>
            </a:r>
            <a:r>
              <a:rPr lang="en-US" sz="2400" dirty="0" smtClean="0"/>
              <a:t>Sonar</a:t>
            </a:r>
            <a:endParaRPr lang="ru-RU" sz="2400" dirty="0" smtClean="0"/>
          </a:p>
          <a:p>
            <a:r>
              <a:rPr lang="ru-RU" sz="2400" dirty="0" smtClean="0"/>
              <a:t>Часто критикуется за недостаточную гибкость</a:t>
            </a:r>
            <a:endParaRPr lang="en-US" sz="2400" dirty="0" smtClean="0"/>
          </a:p>
          <a:p>
            <a:r>
              <a:rPr lang="ru-RU" sz="2400" dirty="0" smtClean="0">
                <a:hlinkClick r:id="rId2"/>
              </a:rPr>
              <a:t>https://community.jboss.org/wiki/MavenProblems</a:t>
            </a:r>
            <a:r>
              <a:rPr lang="ru-RU" sz="2400" dirty="0" smtClean="0"/>
              <a:t> </a:t>
            </a:r>
          </a:p>
        </p:txBody>
      </p:sp>
      <p:pic>
        <p:nvPicPr>
          <p:cNvPr id="115715" name="Picture 5" descr="Archivo:Maven 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3050" y="5516563"/>
            <a:ext cx="25209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76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Maven:</a:t>
            </a:r>
            <a:r>
              <a:rPr lang="ru-RU" smtClean="0">
                <a:effectLst/>
                <a:cs typeface="Arial" charset="0"/>
              </a:rPr>
              <a:t> фазы жизненного цикла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49275"/>
            <a:ext cx="8532813" cy="5472113"/>
          </a:xfrm>
        </p:spPr>
        <p:txBody>
          <a:bodyPr/>
          <a:lstStyle/>
          <a:p>
            <a:r>
              <a:rPr lang="en-US" sz="1900" b="1" dirty="0" smtClean="0"/>
              <a:t>Validate</a:t>
            </a:r>
            <a:r>
              <a:rPr lang="en-US" sz="1900" dirty="0" smtClean="0"/>
              <a:t> </a:t>
            </a:r>
            <a:endParaRPr lang="ru-RU" sz="1900" dirty="0" smtClean="0"/>
          </a:p>
          <a:p>
            <a:pPr>
              <a:buFont typeface="Wingdings" pitchFamily="2" charset="2"/>
              <a:buNone/>
            </a:pPr>
            <a:r>
              <a:rPr lang="ru-RU" sz="1900" dirty="0" smtClean="0"/>
              <a:t>	Проверка </a:t>
            </a:r>
            <a:r>
              <a:rPr lang="en-US" sz="1900" dirty="0" smtClean="0"/>
              <a:t>POM-</a:t>
            </a:r>
            <a:r>
              <a:rPr lang="ru-RU" sz="1900" dirty="0" smtClean="0"/>
              <a:t>файлов на предмет </a:t>
            </a:r>
            <a:r>
              <a:rPr lang="ru-RU" sz="1900" dirty="0" err="1" smtClean="0"/>
              <a:t>валидности</a:t>
            </a:r>
            <a:r>
              <a:rPr lang="ru-RU" sz="1900" dirty="0" smtClean="0"/>
              <a:t> и непротиворечивости модели</a:t>
            </a:r>
            <a:endParaRPr lang="en-US" sz="1900" dirty="0" smtClean="0"/>
          </a:p>
          <a:p>
            <a:r>
              <a:rPr lang="en-US" sz="1900" b="1" dirty="0" smtClean="0"/>
              <a:t>Compile</a:t>
            </a:r>
            <a:r>
              <a:rPr lang="ru-RU" sz="1900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ru-RU" sz="1900" dirty="0" smtClean="0"/>
              <a:t>	Компиляция исходного кода</a:t>
            </a:r>
            <a:endParaRPr lang="en-US" sz="1900" dirty="0" smtClean="0"/>
          </a:p>
          <a:p>
            <a:r>
              <a:rPr lang="en-US" sz="1900" b="1" dirty="0" smtClean="0"/>
              <a:t>Test</a:t>
            </a:r>
            <a:endParaRPr lang="ru-RU" sz="1900" b="1" dirty="0" smtClean="0"/>
          </a:p>
          <a:p>
            <a:pPr>
              <a:buFont typeface="Wingdings" pitchFamily="2" charset="2"/>
              <a:buNone/>
            </a:pPr>
            <a:r>
              <a:rPr lang="ru-RU" sz="1900" dirty="0" smtClean="0"/>
              <a:t>	Выполнение </a:t>
            </a:r>
            <a:r>
              <a:rPr lang="en-US" sz="1900" dirty="0" smtClean="0"/>
              <a:t>unit-</a:t>
            </a:r>
            <a:r>
              <a:rPr lang="ru-RU" sz="1900" dirty="0" smtClean="0"/>
              <a:t>тестов</a:t>
            </a:r>
            <a:endParaRPr lang="en-US" sz="1900" dirty="0" smtClean="0"/>
          </a:p>
          <a:p>
            <a:r>
              <a:rPr lang="en-US" sz="1900" b="1" dirty="0" smtClean="0"/>
              <a:t>Package</a:t>
            </a:r>
            <a:r>
              <a:rPr lang="ru-RU" sz="1900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ru-RU" sz="1900" dirty="0" smtClean="0"/>
              <a:t>	Сборка и упаковка в архивы, </a:t>
            </a:r>
            <a:r>
              <a:rPr lang="en-US" sz="1900" dirty="0" smtClean="0"/>
              <a:t>jar, war, ear, </a:t>
            </a:r>
            <a:r>
              <a:rPr lang="en-US" sz="1900" dirty="0" err="1" smtClean="0"/>
              <a:t>etc</a:t>
            </a:r>
            <a:endParaRPr lang="en-US" sz="1900" dirty="0" smtClean="0"/>
          </a:p>
          <a:p>
            <a:r>
              <a:rPr lang="en-US" sz="1900" b="1" dirty="0" smtClean="0"/>
              <a:t>Integration-test</a:t>
            </a:r>
            <a:r>
              <a:rPr lang="ru-RU" sz="1900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ru-RU" sz="1900" dirty="0" smtClean="0"/>
              <a:t>	Выполнение интеграционных тестов</a:t>
            </a:r>
            <a:endParaRPr lang="en-US" sz="1900" dirty="0" smtClean="0"/>
          </a:p>
          <a:p>
            <a:r>
              <a:rPr lang="en-US" sz="1900" b="1" dirty="0" smtClean="0"/>
              <a:t>Verify</a:t>
            </a:r>
            <a:r>
              <a:rPr lang="ru-RU" sz="1900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ru-RU" sz="1900" dirty="0" smtClean="0"/>
              <a:t>	Проверка собранных архивов</a:t>
            </a:r>
            <a:endParaRPr lang="en-US" sz="1900" dirty="0" smtClean="0"/>
          </a:p>
          <a:p>
            <a:r>
              <a:rPr lang="en-US" sz="1900" b="1" dirty="0" smtClean="0"/>
              <a:t>Install</a:t>
            </a:r>
            <a:r>
              <a:rPr lang="ru-RU" sz="1900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ru-RU" sz="1900" dirty="0" smtClean="0"/>
              <a:t>	Загрузка артефактов в локальный </a:t>
            </a:r>
            <a:r>
              <a:rPr lang="ru-RU" sz="1900" dirty="0" err="1" smtClean="0"/>
              <a:t>репозиторий</a:t>
            </a:r>
            <a:r>
              <a:rPr lang="ru-RU" sz="1900" dirty="0" smtClean="0"/>
              <a:t> </a:t>
            </a:r>
            <a:endParaRPr lang="en-US" sz="1900" dirty="0" smtClean="0"/>
          </a:p>
          <a:p>
            <a:r>
              <a:rPr lang="en-US" sz="1900" b="1" dirty="0" smtClean="0"/>
              <a:t>Deploy</a:t>
            </a:r>
            <a:r>
              <a:rPr lang="ru-RU" sz="1900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ru-RU" sz="1900" dirty="0" smtClean="0"/>
              <a:t>	Публикация артефактов в удаленный </a:t>
            </a:r>
            <a:r>
              <a:rPr lang="ru-RU" sz="1900" dirty="0" err="1" smtClean="0"/>
              <a:t>репозиторий</a:t>
            </a:r>
            <a:r>
              <a:rPr lang="ru-RU" sz="1900" dirty="0" smtClean="0"/>
              <a:t> и </a:t>
            </a:r>
            <a:r>
              <a:rPr lang="ru-RU" sz="1900" dirty="0" err="1" smtClean="0"/>
              <a:t>деплоймент</a:t>
            </a:r>
            <a:endParaRPr lang="en-US" sz="1900" dirty="0" smtClean="0"/>
          </a:p>
          <a:p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8501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Maven</a:t>
            </a:r>
            <a:r>
              <a:rPr lang="ru-RU" smtClean="0">
                <a:effectLst/>
                <a:cs typeface="Arial" charset="0"/>
              </a:rPr>
              <a:t>: управление зависимостями</a:t>
            </a:r>
          </a:p>
        </p:txBody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532813" cy="3095625"/>
          </a:xfrm>
        </p:spPr>
        <p:txBody>
          <a:bodyPr/>
          <a:lstStyle/>
          <a:p>
            <a:r>
              <a:rPr lang="ru-RU" sz="2400" smtClean="0"/>
              <a:t>Зависимости проекта необходимо декларировать явным образом</a:t>
            </a:r>
          </a:p>
          <a:p>
            <a:r>
              <a:rPr lang="ru-RU" sz="2400" smtClean="0"/>
              <a:t>Зависеть можно как от сторонних библиотек, так и от других модулей текущего проекта</a:t>
            </a:r>
          </a:p>
          <a:p>
            <a:r>
              <a:rPr lang="ru-RU" sz="2400" smtClean="0"/>
              <a:t>Для каждой зависимости указывается как минимум </a:t>
            </a:r>
            <a:r>
              <a:rPr lang="en-US" sz="2400" smtClean="0">
                <a:solidFill>
                  <a:schemeClr val="tx2"/>
                </a:solidFill>
              </a:rPr>
              <a:t>groupId</a:t>
            </a:r>
            <a:r>
              <a:rPr lang="en-US" sz="2400" smtClean="0"/>
              <a:t>, </a:t>
            </a:r>
            <a:r>
              <a:rPr lang="en-US" sz="2400" smtClean="0">
                <a:solidFill>
                  <a:schemeClr val="tx2"/>
                </a:solidFill>
              </a:rPr>
              <a:t>artifactId</a:t>
            </a:r>
            <a:r>
              <a:rPr lang="en-US" sz="2400" smtClean="0"/>
              <a:t> </a:t>
            </a:r>
            <a:r>
              <a:rPr lang="ru-RU" sz="2400" smtClean="0"/>
              <a:t>и </a:t>
            </a:r>
            <a:r>
              <a:rPr lang="en-US" sz="2400" smtClean="0">
                <a:solidFill>
                  <a:schemeClr val="tx2"/>
                </a:solidFill>
              </a:rPr>
              <a:t>version</a:t>
            </a:r>
          </a:p>
          <a:p>
            <a:r>
              <a:rPr lang="ru-RU" sz="2400" smtClean="0"/>
              <a:t>Транзитивные зависимости подключаются по умолчанию</a:t>
            </a:r>
          </a:p>
          <a:p>
            <a:r>
              <a:rPr lang="ru-RU" sz="2400" smtClean="0"/>
              <a:t>Чтобы запретить подключенние транзитивных зависимостей используется тэг </a:t>
            </a:r>
            <a:r>
              <a:rPr lang="en-US" sz="2400" smtClean="0">
                <a:solidFill>
                  <a:schemeClr val="tx2"/>
                </a:solidFill>
              </a:rPr>
              <a:t>&lt;exclude&gt;</a:t>
            </a:r>
            <a:endParaRPr lang="ru-RU" sz="2400" smtClean="0">
              <a:solidFill>
                <a:schemeClr val="tx2"/>
              </a:solidFill>
            </a:endParaRPr>
          </a:p>
        </p:txBody>
      </p:sp>
      <p:sp>
        <p:nvSpPr>
          <p:cNvPr id="117763" name="Rectangle 5"/>
          <p:cNvSpPr>
            <a:spLocks noChangeArrowheads="1"/>
          </p:cNvSpPr>
          <p:nvPr/>
        </p:nvSpPr>
        <p:spPr bwMode="gray">
          <a:xfrm>
            <a:off x="250825" y="3644900"/>
            <a:ext cx="3889375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Scope</a:t>
            </a:r>
            <a:r>
              <a:rPr lang="en-US" sz="2400">
                <a:latin typeface="Arial Narrow" pitchFamily="34" charset="0"/>
              </a:rPr>
              <a:t> </a:t>
            </a:r>
            <a:r>
              <a:rPr lang="ru-RU" sz="2400">
                <a:latin typeface="Arial Narrow" pitchFamily="34" charset="0"/>
              </a:rPr>
              <a:t>показывает, на каких фазах жизненного цикла </a:t>
            </a: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maven</a:t>
            </a:r>
            <a:r>
              <a:rPr lang="en-US" sz="2400">
                <a:latin typeface="Arial Narrow" pitchFamily="34" charset="0"/>
              </a:rPr>
              <a:t> </a:t>
            </a:r>
            <a:r>
              <a:rPr lang="ru-RU" sz="2400">
                <a:latin typeface="Arial Narrow" pitchFamily="34" charset="0"/>
              </a:rPr>
              <a:t>будет добавлять зависимость в </a:t>
            </a: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classpath</a:t>
            </a:r>
            <a:endParaRPr lang="ru-RU" sz="2400">
              <a:solidFill>
                <a:schemeClr val="tx2"/>
              </a:solidFill>
              <a:latin typeface="Arial Narrow" pitchFamily="34" charset="0"/>
            </a:endParaRPr>
          </a:p>
        </p:txBody>
      </p:sp>
      <p:pic>
        <p:nvPicPr>
          <p:cNvPr id="11776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6100" y="3700463"/>
            <a:ext cx="4424363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3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Maven: </a:t>
            </a:r>
            <a:r>
              <a:rPr lang="ru-RU" smtClean="0">
                <a:effectLst/>
                <a:cs typeface="Arial" charset="0"/>
              </a:rPr>
              <a:t>плагины</a:t>
            </a:r>
          </a:p>
        </p:txBody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15350" cy="1512887"/>
          </a:xfrm>
        </p:spPr>
        <p:txBody>
          <a:bodyPr/>
          <a:lstStyle/>
          <a:p>
            <a:r>
              <a:rPr lang="ru-RU" sz="2400" smtClean="0"/>
              <a:t>Все, что делает </a:t>
            </a:r>
            <a:r>
              <a:rPr lang="en-US" sz="2400" smtClean="0">
                <a:solidFill>
                  <a:schemeClr val="tx2"/>
                </a:solidFill>
              </a:rPr>
              <a:t>Maven</a:t>
            </a:r>
            <a:r>
              <a:rPr lang="en-US" sz="2400" smtClean="0"/>
              <a:t>, </a:t>
            </a:r>
            <a:r>
              <a:rPr lang="ru-RU" sz="2400" smtClean="0"/>
              <a:t>выполняется тем или иным плагином</a:t>
            </a:r>
          </a:p>
          <a:p>
            <a:r>
              <a:rPr lang="ru-RU" sz="2400" smtClean="0"/>
              <a:t>Стандартная модель уже включает в себя несколько плагинов</a:t>
            </a:r>
          </a:p>
          <a:p>
            <a:r>
              <a:rPr lang="ru-RU" sz="2400" smtClean="0"/>
              <a:t>Их можно конфигурировать и добавлять свои </a:t>
            </a:r>
          </a:p>
        </p:txBody>
      </p:sp>
      <p:pic>
        <p:nvPicPr>
          <p:cNvPr id="11878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1964" y="1916113"/>
            <a:ext cx="37465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88" name="Rectangle 3"/>
          <p:cNvSpPr>
            <a:spLocks noChangeArrowheads="1"/>
          </p:cNvSpPr>
          <p:nvPr/>
        </p:nvSpPr>
        <p:spPr bwMode="gray">
          <a:xfrm>
            <a:off x="323850" y="1916113"/>
            <a:ext cx="4895850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Плагины выкачиваются из репозиториев, как и зависимости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Существует </a:t>
            </a: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maven-antrun-plugin</a:t>
            </a:r>
            <a:r>
              <a:rPr lang="en-US" sz="2400">
                <a:latin typeface="Arial Narrow" pitchFamily="34" charset="0"/>
              </a:rPr>
              <a:t>, </a:t>
            </a:r>
            <a:r>
              <a:rPr lang="ru-RU" sz="2400">
                <a:latin typeface="Arial Narrow" pitchFamily="34" charset="0"/>
              </a:rPr>
              <a:t>который позволяет выполнять </a:t>
            </a: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Ant-</a:t>
            </a:r>
            <a:r>
              <a:rPr lang="ru-RU" sz="2400">
                <a:latin typeface="Arial Narrow" pitchFamily="34" charset="0"/>
              </a:rPr>
              <a:t>таски из </a:t>
            </a: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Maven</a:t>
            </a:r>
            <a:r>
              <a:rPr lang="en-US" sz="2400">
                <a:latin typeface="Arial Narrow" pitchFamily="34" charset="0"/>
              </a:rPr>
              <a:t>-</a:t>
            </a:r>
            <a:r>
              <a:rPr lang="ru-RU" sz="2400">
                <a:latin typeface="Arial Narrow" pitchFamily="34" charset="0"/>
              </a:rPr>
              <a:t>билда</a:t>
            </a:r>
            <a:endParaRPr lang="en-US" sz="240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Можно подключать дополнительные репозитории для плагинов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Или даже писать свои плагины, если	 не хватает существующих</a:t>
            </a:r>
          </a:p>
        </p:txBody>
      </p:sp>
    </p:spTree>
    <p:extLst>
      <p:ext uri="{BB962C8B-B14F-4D97-AF65-F5344CB8AC3E}">
        <p14:creationId xmlns:p14="http://schemas.microsoft.com/office/powerpoint/2010/main" val="7477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Maven: </a:t>
            </a:r>
            <a:r>
              <a:rPr lang="ru-RU" smtClean="0">
                <a:effectLst/>
                <a:cs typeface="Arial" charset="0"/>
              </a:rPr>
              <a:t>архетипы</a:t>
            </a:r>
          </a:p>
        </p:txBody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32813" cy="5329238"/>
          </a:xfrm>
        </p:spPr>
        <p:txBody>
          <a:bodyPr/>
          <a:lstStyle/>
          <a:p>
            <a:r>
              <a:rPr lang="ru-RU" sz="2400" dirty="0" smtClean="0"/>
              <a:t>Архетип – шаблон </a:t>
            </a:r>
            <a:r>
              <a:rPr lang="en-US" sz="2400" dirty="0" smtClean="0">
                <a:solidFill>
                  <a:schemeClr val="tx2"/>
                </a:solidFill>
              </a:rPr>
              <a:t>maven</a:t>
            </a:r>
            <a:r>
              <a:rPr lang="en-US" sz="2400" dirty="0" smtClean="0"/>
              <a:t>-</a:t>
            </a:r>
            <a:r>
              <a:rPr lang="ru-RU" sz="2400" dirty="0" smtClean="0"/>
              <a:t>проекта под определенные технологии</a:t>
            </a:r>
          </a:p>
          <a:p>
            <a:r>
              <a:rPr lang="ru-RU" sz="2400" dirty="0" smtClean="0"/>
              <a:t>Они хранятся в репозиториях </a:t>
            </a:r>
            <a:r>
              <a:rPr lang="en-US" sz="2400" dirty="0" smtClean="0">
                <a:solidFill>
                  <a:schemeClr val="tx2"/>
                </a:solidFill>
              </a:rPr>
              <a:t>maven</a:t>
            </a:r>
            <a:r>
              <a:rPr lang="en-US" sz="2400" dirty="0" smtClean="0"/>
              <a:t>, </a:t>
            </a:r>
            <a:r>
              <a:rPr lang="ru-RU" sz="2400" dirty="0" smtClean="0"/>
              <a:t>как и все остальное</a:t>
            </a:r>
            <a:endParaRPr lang="en-US" sz="2400" dirty="0" smtClean="0"/>
          </a:p>
          <a:p>
            <a:r>
              <a:rPr lang="ru-RU" sz="2400" dirty="0" smtClean="0"/>
              <a:t>Позволяет сгенерировать проект на пустом месте командой </a:t>
            </a:r>
          </a:p>
          <a:p>
            <a:pPr>
              <a:buFont typeface="Wingdings" pitchFamily="2" charset="2"/>
              <a:buNone/>
            </a:pPr>
            <a:r>
              <a:rPr lang="ru-RU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mvn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archetype:generate</a:t>
            </a:r>
            <a:endParaRPr lang="en-US" sz="2400" dirty="0" smtClean="0">
              <a:latin typeface="Courier New" pitchFamily="49" charset="0"/>
            </a:endParaRPr>
          </a:p>
          <a:p>
            <a:r>
              <a:rPr lang="ru-RU" sz="2400" dirty="0" smtClean="0"/>
              <a:t>Будет создана необходимая структура директорий, сгенерирован </a:t>
            </a:r>
            <a:r>
              <a:rPr lang="en-US" sz="2400" dirty="0" smtClean="0"/>
              <a:t>pom.xml</a:t>
            </a:r>
            <a:endParaRPr lang="ru-RU" sz="2400" dirty="0" smtClean="0"/>
          </a:p>
          <a:p>
            <a:r>
              <a:rPr lang="ru-RU" sz="2400" dirty="0" smtClean="0"/>
              <a:t>Авторы фреймворков и библиотек часто публикуют архетипы к собственным технологиям в репозитории </a:t>
            </a:r>
            <a:r>
              <a:rPr lang="en-US" sz="2400" dirty="0" smtClean="0">
                <a:solidFill>
                  <a:schemeClr val="tx2"/>
                </a:solidFill>
              </a:rPr>
              <a:t>maven</a:t>
            </a:r>
          </a:p>
          <a:p>
            <a:r>
              <a:rPr lang="ru-RU" sz="2400" dirty="0" smtClean="0"/>
              <a:t>В центральном репозитории их более 500</a:t>
            </a:r>
          </a:p>
          <a:p>
            <a:r>
              <a:rPr lang="ru-RU" sz="2400" dirty="0" smtClean="0"/>
              <a:t>Создать проект из архетипа может и </a:t>
            </a:r>
            <a:r>
              <a:rPr lang="en-US" sz="2400" dirty="0" smtClean="0">
                <a:solidFill>
                  <a:schemeClr val="tx2"/>
                </a:solidFill>
              </a:rPr>
              <a:t>IDE</a:t>
            </a:r>
            <a:endParaRPr lang="ru-RU" sz="2400" dirty="0" smtClean="0">
              <a:solidFill>
                <a:schemeClr val="tx2"/>
              </a:solidFill>
            </a:endParaRP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6908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532813" cy="460375"/>
          </a:xfrm>
        </p:spPr>
        <p:txBody>
          <a:bodyPr/>
          <a:lstStyle/>
          <a:p>
            <a:r>
              <a:rPr lang="en-US" smtClean="0">
                <a:effectLst/>
                <a:cs typeface="Arial" charset="0"/>
              </a:rPr>
              <a:t>Gradle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5400675"/>
          </a:xfrm>
        </p:spPr>
        <p:txBody>
          <a:bodyPr/>
          <a:lstStyle/>
          <a:p>
            <a:r>
              <a:rPr lang="ru-RU" sz="2400" dirty="0" smtClean="0"/>
              <a:t>Релиз 1.0 вышел 12 июня 2012</a:t>
            </a:r>
          </a:p>
          <a:p>
            <a:r>
              <a:rPr lang="ru-RU" sz="2400" dirty="0" smtClean="0"/>
              <a:t>Позиционируется как замена </a:t>
            </a:r>
            <a:r>
              <a:rPr lang="en-US" sz="2400" dirty="0" smtClean="0">
                <a:solidFill>
                  <a:schemeClr val="tx2"/>
                </a:solidFill>
              </a:rPr>
              <a:t>Maven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smtClean="0">
                <a:solidFill>
                  <a:schemeClr val="tx2"/>
                </a:solidFill>
              </a:rPr>
              <a:t>Ant</a:t>
            </a:r>
            <a:endParaRPr lang="ru-RU" sz="2400" dirty="0" smtClean="0">
              <a:solidFill>
                <a:schemeClr val="tx2"/>
              </a:solidFill>
            </a:endParaRPr>
          </a:p>
          <a:p>
            <a:pPr marL="742950" lvl="1" indent="-285750"/>
            <a:r>
              <a:rPr lang="ru-RU" sz="2400" dirty="0" smtClean="0"/>
              <a:t>Предоставляет стандартную модель жизненного цикла</a:t>
            </a:r>
          </a:p>
          <a:p>
            <a:pPr marL="742950" lvl="1" indent="-285750"/>
            <a:r>
              <a:rPr lang="ru-RU" sz="2400" dirty="0" smtClean="0"/>
              <a:t>Дает возможность её кастомизировать</a:t>
            </a:r>
          </a:p>
          <a:p>
            <a:endParaRPr lang="ru-RU" sz="2400" dirty="0" smtClean="0"/>
          </a:p>
          <a:p>
            <a:r>
              <a:rPr lang="ru-RU" sz="2400" dirty="0" smtClean="0"/>
              <a:t>Пишется на </a:t>
            </a:r>
            <a:r>
              <a:rPr lang="en-US" sz="2400" dirty="0" smtClean="0">
                <a:solidFill>
                  <a:schemeClr val="tx2"/>
                </a:solidFill>
              </a:rPr>
              <a:t>Groovy DSL</a:t>
            </a:r>
            <a:r>
              <a:rPr lang="en-US" sz="2400" dirty="0" smtClean="0"/>
              <a:t>,</a:t>
            </a:r>
            <a:r>
              <a:rPr lang="ru-RU" sz="2400" dirty="0" smtClean="0"/>
              <a:t> что дает гораздо более компактную и читаемую конфигурацию по сравнению с </a:t>
            </a:r>
            <a:r>
              <a:rPr lang="en-US" sz="2400" dirty="0" smtClean="0">
                <a:solidFill>
                  <a:schemeClr val="tx2"/>
                </a:solidFill>
              </a:rPr>
              <a:t>XML</a:t>
            </a:r>
          </a:p>
          <a:p>
            <a:r>
              <a:rPr lang="ru-RU" sz="2400" dirty="0" smtClean="0"/>
              <a:t>Последние версии </a:t>
            </a:r>
            <a:r>
              <a:rPr lang="en-US" sz="2400" dirty="0" smtClean="0">
                <a:solidFill>
                  <a:schemeClr val="tx2"/>
                </a:solidFill>
              </a:rPr>
              <a:t>IDE</a:t>
            </a:r>
            <a:r>
              <a:rPr lang="en-US" sz="2400" dirty="0" smtClean="0"/>
              <a:t> </a:t>
            </a:r>
            <a:r>
              <a:rPr lang="ru-RU" sz="2400" dirty="0" smtClean="0"/>
              <a:t>уже поддерживают </a:t>
            </a:r>
            <a:r>
              <a:rPr lang="en-US" sz="2400" dirty="0" err="1" smtClean="0">
                <a:solidFill>
                  <a:schemeClr val="tx2"/>
                </a:solidFill>
              </a:rPr>
              <a:t>Gradle</a:t>
            </a:r>
            <a:endParaRPr lang="ru-RU" sz="2400" dirty="0" smtClean="0">
              <a:solidFill>
                <a:schemeClr val="tx2"/>
              </a:solidFill>
            </a:endParaRPr>
          </a:p>
          <a:p>
            <a:r>
              <a:rPr lang="ru-RU" sz="2400" dirty="0" smtClean="0"/>
              <a:t>С недавнего времени есть плагины для интеграции с </a:t>
            </a:r>
            <a:r>
              <a:rPr lang="en-US" sz="2400" dirty="0" smtClean="0">
                <a:solidFill>
                  <a:schemeClr val="tx2"/>
                </a:solidFill>
              </a:rPr>
              <a:t>Sonar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2"/>
                </a:solidFill>
              </a:rPr>
              <a:t>Jenkins</a:t>
            </a:r>
            <a:r>
              <a:rPr lang="ru-RU" sz="2400" dirty="0" smtClean="0"/>
              <a:t>, </a:t>
            </a:r>
            <a:r>
              <a:rPr lang="en-US" sz="2400" dirty="0" smtClean="0"/>
              <a:t>etc.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GitHub</a:t>
            </a:r>
            <a:r>
              <a:rPr lang="en-US" sz="2400" dirty="0" smtClean="0"/>
              <a:t> </a:t>
            </a:r>
            <a:r>
              <a:rPr lang="ru-RU" sz="2400" dirty="0" smtClean="0"/>
              <a:t>также поддерживает </a:t>
            </a:r>
            <a:r>
              <a:rPr lang="en-US" sz="2400" dirty="0" err="1" smtClean="0">
                <a:solidFill>
                  <a:schemeClr val="tx2"/>
                </a:solidFill>
              </a:rPr>
              <a:t>Gradle</a:t>
            </a:r>
            <a:endParaRPr lang="ru-RU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Spring </a:t>
            </a:r>
            <a:r>
              <a:rPr lang="ru-RU" sz="2400" dirty="0" smtClean="0"/>
              <a:t>и</a:t>
            </a:r>
            <a:r>
              <a:rPr lang="ru-RU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Hibernate </a:t>
            </a:r>
            <a:r>
              <a:rPr lang="ru-RU" sz="2400" dirty="0" smtClean="0"/>
              <a:t>собираются при помощи </a:t>
            </a:r>
            <a:r>
              <a:rPr lang="en-US" sz="2400" dirty="0" err="1" smtClean="0">
                <a:solidFill>
                  <a:schemeClr val="tx2"/>
                </a:solidFill>
              </a:rPr>
              <a:t>Gradle</a:t>
            </a:r>
            <a:endParaRPr lang="ru-RU" sz="2400" dirty="0" smtClean="0">
              <a:solidFill>
                <a:schemeClr val="tx2"/>
              </a:solidFill>
            </a:endParaRPr>
          </a:p>
        </p:txBody>
      </p:sp>
      <p:pic>
        <p:nvPicPr>
          <p:cNvPr id="120835" name="Picture 5" descr="ANd9GcTnzOgR2J2AtPaHKricOYGkfPrCP8soJ1NIQyJLOwc6geZtVbqR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5445125"/>
            <a:ext cx="22320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8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Gradle: </a:t>
            </a:r>
            <a:r>
              <a:rPr lang="ru-RU" smtClean="0">
                <a:effectLst/>
                <a:cs typeface="Arial" charset="0"/>
              </a:rPr>
              <a:t>Пример</a:t>
            </a:r>
          </a:p>
        </p:txBody>
      </p:sp>
      <p:sp>
        <p:nvSpPr>
          <p:cNvPr id="2" name="Rectangle 1"/>
          <p:cNvSpPr/>
          <p:nvPr/>
        </p:nvSpPr>
        <p:spPr>
          <a:xfrm>
            <a:off x="2646040" y="5857974"/>
            <a:ext cx="6246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http://www.gradle.org/docs/current/userguide/userguide_single.html#tutorial_java_projects</a:t>
            </a:r>
            <a:endParaRPr lang="ru-RU" sz="1400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8680"/>
            <a:ext cx="6408712" cy="539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8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cs typeface="Arial" charset="0"/>
              </a:rPr>
              <a:t>Популярность </a:t>
            </a:r>
            <a:r>
              <a:rPr lang="en-US" dirty="0">
                <a:effectLst/>
                <a:cs typeface="Arial" charset="0"/>
              </a:rPr>
              <a:t>build-</a:t>
            </a:r>
            <a:r>
              <a:rPr lang="ru-RU" dirty="0">
                <a:effectLst/>
                <a:cs typeface="Arial" charset="0"/>
              </a:rPr>
              <a:t>систем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532813" cy="525621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2013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  <p:pic>
        <p:nvPicPr>
          <p:cNvPr id="111618" name="Picture 2" descr="http://3.bp.blogspot.com/-9PV4HGbZILY/Uf81KVbFc0I/AAAAAAAARXM/Iqi4spbk8WY/s1600/java-build-tools-resul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4824"/>
            <a:ext cx="5677276" cy="362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32040" y="5847127"/>
            <a:ext cx="381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http://java.dzone.com/articles/java-build-tools-survey-0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9583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ffectLst/>
                <a:cs typeface="Arial" charset="0"/>
              </a:rPr>
              <a:t>Practice #</a:t>
            </a:r>
            <a:r>
              <a:rPr lang="ru-RU" dirty="0" smtClean="0">
                <a:effectLst/>
                <a:cs typeface="Arial" charset="0"/>
              </a:rPr>
              <a:t>2</a:t>
            </a:r>
            <a:r>
              <a:rPr lang="en-US" dirty="0" smtClean="0">
                <a:effectLst/>
                <a:cs typeface="Arial" charset="0"/>
              </a:rPr>
              <a:t> – </a:t>
            </a:r>
            <a:r>
              <a:rPr lang="ru-RU" dirty="0" smtClean="0">
                <a:effectLst/>
                <a:cs typeface="Arial" charset="0"/>
              </a:rPr>
              <a:t>с</a:t>
            </a:r>
            <a:r>
              <a:rPr lang="ru-RU" dirty="0">
                <a:effectLst/>
                <a:cs typeface="Arial" charset="0"/>
              </a:rPr>
              <a:t>о</a:t>
            </a:r>
            <a:r>
              <a:rPr lang="ru-RU" dirty="0" smtClean="0">
                <a:effectLst/>
                <a:cs typeface="Arial" charset="0"/>
              </a:rPr>
              <a:t>здание проекта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Скачать и установить </a:t>
            </a:r>
            <a:r>
              <a:rPr lang="en-US" sz="2800" dirty="0" smtClean="0">
                <a:solidFill>
                  <a:schemeClr val="tx2"/>
                </a:solidFill>
              </a:rPr>
              <a:t>Maven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</a:rPr>
              <a:t>*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/>
            <a:r>
              <a:rPr lang="ru-RU" sz="2800" dirty="0" smtClean="0"/>
              <a:t>Создать </a:t>
            </a:r>
            <a:r>
              <a:rPr lang="en-US" sz="2800" dirty="0" smtClean="0">
                <a:solidFill>
                  <a:schemeClr val="tx2"/>
                </a:solidFill>
              </a:rPr>
              <a:t>Maven</a:t>
            </a:r>
            <a:r>
              <a:rPr lang="en-US" sz="2800" dirty="0" smtClean="0"/>
              <a:t> web </a:t>
            </a:r>
            <a:r>
              <a:rPr lang="ru-RU" sz="2800" dirty="0" smtClean="0"/>
              <a:t>проект из архетипа используя командную строку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</a:rPr>
              <a:t>*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/>
            <a:r>
              <a:rPr lang="ru-RU" sz="2800" dirty="0" smtClean="0"/>
              <a:t>Собрать проект из командной строки</a:t>
            </a:r>
          </a:p>
          <a:p>
            <a:pPr marL="360363" lvl="1" indent="0" eaLnBrk="1" hangingPunct="1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clean install</a:t>
            </a:r>
          </a:p>
          <a:p>
            <a:pPr eaLnBrk="1" hangingPunct="1"/>
            <a:r>
              <a:rPr lang="ru-RU" sz="2800" dirty="0" smtClean="0">
                <a:cs typeface="Calibri" panose="020F0502020204030204" pitchFamily="34" charset="0"/>
              </a:rPr>
              <a:t>Импортировать проект в </a:t>
            </a:r>
            <a:r>
              <a:rPr lang="en-US" sz="2800" dirty="0" smtClean="0">
                <a:cs typeface="Calibri" panose="020F0502020204030204" pitchFamily="34" charset="0"/>
              </a:rPr>
              <a:t>Eclipse</a:t>
            </a:r>
            <a:endParaRPr lang="ru-RU" sz="2800" dirty="0" smtClean="0">
              <a:cs typeface="Calibri" panose="020F0502020204030204" pitchFamily="34" charset="0"/>
            </a:endParaRPr>
          </a:p>
          <a:p>
            <a:pPr eaLnBrk="1" hangingPunct="1"/>
            <a:endParaRPr lang="ru-RU" sz="2800" dirty="0">
              <a:cs typeface="Calibri" panose="020F0502020204030204" pitchFamily="34" charset="0"/>
            </a:endParaRPr>
          </a:p>
          <a:p>
            <a:pPr eaLnBrk="1" hangingPunct="1"/>
            <a:endParaRPr lang="ru-RU" sz="2800" dirty="0" smtClean="0">
              <a:cs typeface="Calibri" panose="020F0502020204030204" pitchFamily="34" charset="0"/>
            </a:endParaRPr>
          </a:p>
          <a:p>
            <a:pPr eaLnBrk="1" hangingPunct="1"/>
            <a:endParaRPr lang="ru-RU" sz="2800" dirty="0" smtClean="0">
              <a:cs typeface="Calibri" panose="020F0502020204030204" pitchFamily="34" charset="0"/>
            </a:endParaRPr>
          </a:p>
          <a:p>
            <a:pPr eaLnBrk="1" hangingPunct="1"/>
            <a:endParaRPr lang="ru-RU" sz="2800" dirty="0">
              <a:cs typeface="Calibri" panose="020F0502020204030204" pitchFamily="34" charset="0"/>
            </a:endParaRPr>
          </a:p>
          <a:p>
            <a:pPr marL="360363" lvl="1" indent="0" eaLnBrk="1" hangingPunct="1">
              <a:buNone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*</a:t>
            </a:r>
            <a:r>
              <a:rPr lang="ru-RU" sz="2800" dirty="0" smtClean="0">
                <a:cs typeface="Calibri" panose="020F0502020204030204" pitchFamily="34" charset="0"/>
              </a:rPr>
              <a:t> Хороший мануал - </a:t>
            </a:r>
            <a:r>
              <a:rPr lang="en-US" sz="2800" dirty="0" smtClean="0">
                <a:cs typeface="Calibri" panose="020F0502020204030204" pitchFamily="34" charset="0"/>
                <a:hlinkClick r:id="rId3"/>
              </a:rPr>
              <a:t>http</a:t>
            </a:r>
            <a:r>
              <a:rPr lang="en-US" sz="2800" dirty="0">
                <a:cs typeface="Calibri" panose="020F0502020204030204" pitchFamily="34" charset="0"/>
                <a:hlinkClick r:id="rId3"/>
              </a:rPr>
              <a:t>://habrahabr.ru/post/77382</a:t>
            </a:r>
            <a:r>
              <a:rPr lang="en-US" sz="2800" dirty="0" smtClean="0">
                <a:cs typeface="Calibri" panose="020F0502020204030204" pitchFamily="34" charset="0"/>
                <a:hlinkClick r:id="rId3"/>
              </a:rPr>
              <a:t>/</a:t>
            </a:r>
            <a:r>
              <a:rPr lang="ru-RU" sz="2800" dirty="0" smtClean="0"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38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effectLst/>
                <a:cs typeface="Arial" charset="0"/>
              </a:rPr>
              <a:t>Расписание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369562"/>
              </p:ext>
            </p:extLst>
          </p:nvPr>
        </p:nvGraphicFramePr>
        <p:xfrm>
          <a:off x="304800" y="692696"/>
          <a:ext cx="8532813" cy="5256580"/>
        </p:xfrm>
        <a:graphic>
          <a:graphicData uri="http://schemas.openxmlformats.org/drawingml/2006/table">
            <a:tbl>
              <a:tblPr/>
              <a:tblGrid>
                <a:gridCol w="3258965"/>
                <a:gridCol w="2123062"/>
                <a:gridCol w="1352269"/>
                <a:gridCol w="1054771"/>
                <a:gridCol w="743746"/>
              </a:tblGrid>
              <a:tr h="262829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b="1" dirty="0">
                          <a:solidFill>
                            <a:srgbClr val="FFFFFF"/>
                          </a:solidFill>
                          <a:effectLst/>
                        </a:rPr>
                        <a:t>Лекция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b="1" dirty="0">
                          <a:solidFill>
                            <a:srgbClr val="FFFFFF"/>
                          </a:solidFill>
                          <a:effectLst/>
                        </a:rPr>
                        <a:t>Лектор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b="1" dirty="0">
                          <a:solidFill>
                            <a:srgbClr val="FFFFFF"/>
                          </a:solidFill>
                          <a:effectLst/>
                        </a:rPr>
                        <a:t>Дата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b="1" dirty="0">
                          <a:solidFill>
                            <a:srgbClr val="FFFFFF"/>
                          </a:solidFill>
                          <a:effectLst/>
                        </a:rPr>
                        <a:t>Аудитория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b="1" dirty="0">
                          <a:solidFill>
                            <a:srgbClr val="FFFFFF"/>
                          </a:solidFill>
                          <a:effectLst/>
                        </a:rPr>
                        <a:t>Время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62829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Developer Tools, </a:t>
                      </a:r>
                      <a:r>
                        <a:rPr lang="ru-RU" sz="1600" b="1" dirty="0">
                          <a:effectLst/>
                        </a:rPr>
                        <a:t>дизайн приложения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Шульгин/</a:t>
                      </a:r>
                      <a:r>
                        <a:rPr lang="ru-RU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Булов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15.08.2016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0.3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16:00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29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DB/DB patterns/JDBC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Шульгин/Матвеев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18.08.2016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0.3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16:00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29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JPA/Hibernate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Круглов/Иванов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22.08.2016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0.3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16:00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29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b="1" dirty="0">
                          <a:effectLst/>
                        </a:rPr>
                        <a:t>Основы </a:t>
                      </a:r>
                      <a:r>
                        <a:rPr lang="en-US" sz="1600" b="1" dirty="0">
                          <a:effectLst/>
                        </a:rPr>
                        <a:t>Web, Servlets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Брагин/Кудинов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25.08.2016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0.3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16:00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29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HTML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Губарев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Макаревич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29.08.2016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0.3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16:00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29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 err="1">
                          <a:effectLst/>
                        </a:rPr>
                        <a:t>Javascript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Губарев/Кувшинов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01.09.2016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0.3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16:00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29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JSP/JSTL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Матвеев/Кудинов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05.09.2016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0.3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16:00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29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Test Frameworks, Exceptions, Logging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Матвеев/Макаревич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08.09.2016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0.3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16:00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29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 smtClean="0">
                          <a:effectLst/>
                        </a:rPr>
                        <a:t>Multithreading/Concurrency</a:t>
                      </a:r>
                      <a:r>
                        <a:rPr lang="ru-RU" sz="16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Дядыч</a:t>
                      </a: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/Есипов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12.09.2016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dirty="0">
                          <a:effectLst/>
                        </a:rPr>
                        <a:t>0.3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16:00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29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b="1" dirty="0">
                          <a:effectLst/>
                        </a:rPr>
                        <a:t>Показ работ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15.09.2016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dirty="0">
                          <a:effectLst/>
                        </a:rPr>
                        <a:t>0.3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dirty="0">
                          <a:effectLst/>
                        </a:rPr>
                        <a:t>16:00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2829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Enterprise Stack Review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Булов</a:t>
                      </a: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/Губарев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20.09.2016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dirty="0">
                          <a:effectLst/>
                        </a:rPr>
                        <a:t>0.3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16:00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29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 smtClean="0">
                          <a:effectLst/>
                        </a:rPr>
                        <a:t>Architecture</a:t>
                      </a:r>
                      <a:r>
                        <a:rPr lang="ru-RU" sz="16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Лукин/Губарев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22.09.2016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dirty="0">
                          <a:effectLst/>
                        </a:rPr>
                        <a:t>0.3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16:00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29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Spring Framework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Двинянин</a:t>
                      </a: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/Кузнецов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27.09.2016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dirty="0">
                          <a:effectLst/>
                        </a:rPr>
                        <a:t>0.3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16:00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29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EJB 3.x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Булов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29.09.2016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dirty="0">
                          <a:effectLst/>
                        </a:rPr>
                        <a:t>0.3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16:00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29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JSF 2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Шульгин/</a:t>
                      </a:r>
                      <a:r>
                        <a:rPr lang="ru-RU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Булов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04.10.2016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dirty="0">
                          <a:effectLst/>
                        </a:rPr>
                        <a:t>0.3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16:00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29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 err="1">
                          <a:effectLst/>
                        </a:rPr>
                        <a:t>Webservices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Урих</a:t>
                      </a: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/Никифорова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06.10.2016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dirty="0">
                          <a:effectLst/>
                        </a:rPr>
                        <a:t>0.3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16:00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29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Software Development Processes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Строкан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11.10.2016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0.3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16:00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29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 smtClean="0">
                          <a:effectLst/>
                        </a:rPr>
                        <a:t>Testing</a:t>
                      </a:r>
                      <a:r>
                        <a:rPr lang="ru-RU" sz="16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Варгин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13.10.2016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0.3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>
                          <a:effectLst/>
                        </a:rPr>
                        <a:t>16:00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29">
                <a:tc>
                  <a:txBody>
                    <a:bodyPr/>
                    <a:lstStyle/>
                    <a:p>
                      <a:pPr rtl="0" fontAlgn="b"/>
                      <a:r>
                        <a:rPr lang="ru-RU" sz="1600" b="1" dirty="0">
                          <a:effectLst/>
                        </a:rPr>
                        <a:t>Показ работ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18.10.2016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dirty="0">
                          <a:effectLst/>
                        </a:rPr>
                        <a:t>0.3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600" dirty="0">
                          <a:effectLst/>
                        </a:rPr>
                        <a:t>16:00</a:t>
                      </a:r>
                    </a:p>
                  </a:txBody>
                  <a:tcPr marL="12799" marR="12799" marT="8533" marB="853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IDE</a:t>
            </a:r>
            <a:endParaRPr lang="ru-RU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800" dirty="0" smtClean="0"/>
              <a:t>Автоматизация </a:t>
            </a:r>
            <a:r>
              <a:rPr lang="en-US" sz="2800" dirty="0"/>
              <a:t>build</a:t>
            </a:r>
            <a:r>
              <a:rPr lang="ru-RU" sz="2800" dirty="0" smtClean="0"/>
              <a:t>-процесса</a:t>
            </a:r>
            <a:endParaRPr lang="en-US" sz="2800" dirty="0" smtClean="0"/>
          </a:p>
          <a:p>
            <a:pPr eaLnBrk="1" hangingPunct="1"/>
            <a:r>
              <a:rPr lang="ru-RU" sz="2800" dirty="0" smtClean="0">
                <a:solidFill>
                  <a:schemeClr val="tx2"/>
                </a:solidFill>
              </a:rPr>
              <a:t>Системы контроля версий</a:t>
            </a:r>
            <a:endParaRPr lang="en-US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2800" dirty="0" smtClean="0"/>
              <a:t>Continuous Integration</a:t>
            </a:r>
          </a:p>
          <a:p>
            <a:pPr eaLnBrk="1" hangingPunct="1"/>
            <a:r>
              <a:rPr lang="ru-RU" sz="2800" dirty="0" smtClean="0"/>
              <a:t>Контроль качества исходного кода</a:t>
            </a:r>
          </a:p>
          <a:p>
            <a:pPr eaLnBrk="1" hangingPunct="1"/>
            <a:r>
              <a:rPr lang="ru-RU" sz="2800" dirty="0" err="1" smtClean="0"/>
              <a:t>Дебаг</a:t>
            </a:r>
            <a:r>
              <a:rPr lang="ru-RU" sz="2800" dirty="0" smtClean="0"/>
              <a:t>, мониторинг и профилировка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076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  <a:cs typeface="Arial" charset="0"/>
              </a:rPr>
              <a:t>Системы контроля версий (</a:t>
            </a:r>
            <a:r>
              <a:rPr lang="en-US" dirty="0" smtClean="0">
                <a:effectLst/>
                <a:cs typeface="Arial" charset="0"/>
              </a:rPr>
              <a:t>VCS/SCM</a:t>
            </a:r>
            <a:r>
              <a:rPr lang="ru-RU" dirty="0" smtClean="0">
                <a:effectLst/>
                <a:cs typeface="Arial" charset="0"/>
              </a:rPr>
              <a:t>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6427788" cy="4895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dirty="0" smtClean="0"/>
              <a:t>Предназначены для командной работы над одним набором файлов исходного кода</a:t>
            </a:r>
          </a:p>
          <a:p>
            <a:pPr>
              <a:lnSpc>
                <a:spcPct val="100000"/>
              </a:lnSpc>
            </a:pPr>
            <a:r>
              <a:rPr lang="ru-RU" sz="2800" dirty="0" smtClean="0"/>
              <a:t>Нумеруют изменения кода, выстраивая последовательную цепочку состояний (ревизий)</a:t>
            </a:r>
          </a:p>
          <a:p>
            <a:pPr>
              <a:lnSpc>
                <a:spcPct val="100000"/>
              </a:lnSpc>
            </a:pPr>
            <a:r>
              <a:rPr lang="ru-RU" sz="2800" dirty="0" smtClean="0"/>
              <a:t>Хранят историю изменений по файлам и папкам</a:t>
            </a:r>
          </a:p>
          <a:p>
            <a:pPr>
              <a:lnSpc>
                <a:spcPct val="100000"/>
              </a:lnSpc>
            </a:pPr>
            <a:r>
              <a:rPr lang="ru-RU" sz="2800" dirty="0" smtClean="0"/>
              <a:t>Позволяют разработчикам эффективно обмениваться изменениями исходного кода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400" dirty="0" smtClean="0"/>
          </a:p>
          <a:p>
            <a:pPr>
              <a:lnSpc>
                <a:spcPct val="80000"/>
              </a:lnSpc>
            </a:pPr>
            <a:endParaRPr lang="ru-RU" sz="2400" dirty="0" smtClean="0"/>
          </a:p>
        </p:txBody>
      </p:sp>
      <p:pic>
        <p:nvPicPr>
          <p:cNvPr id="29699" name="Picture 5" descr="Файл:Revision controlled project visualization-2010-24-02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025" y="692150"/>
            <a:ext cx="20955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cs typeface="Arial" charset="0"/>
              </a:rPr>
              <a:t>Системы контроля версий (</a:t>
            </a:r>
            <a:r>
              <a:rPr lang="en-US" dirty="0">
                <a:effectLst/>
                <a:cs typeface="Arial" charset="0"/>
              </a:rPr>
              <a:t>VCS/SCM</a:t>
            </a:r>
            <a:r>
              <a:rPr lang="ru-RU" dirty="0">
                <a:effectLst/>
                <a:cs typeface="Arial" charset="0"/>
              </a:rPr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z="2800" dirty="0"/>
              <a:t>Могут делать слияние конкурирующих изменений</a:t>
            </a:r>
          </a:p>
          <a:p>
            <a:pPr>
              <a:lnSpc>
                <a:spcPct val="100000"/>
              </a:lnSpc>
            </a:pPr>
            <a:r>
              <a:rPr lang="ru-RU" sz="2800" dirty="0"/>
              <a:t>Большинство алгоритмов слияния плохо обрабатывает бинарные файлы</a:t>
            </a:r>
          </a:p>
          <a:p>
            <a:pPr>
              <a:lnSpc>
                <a:spcPct val="100000"/>
              </a:lnSpc>
            </a:pPr>
            <a:r>
              <a:rPr lang="ru-RU" sz="2800" dirty="0"/>
              <a:t>Могут выполнять откат изменений до указанной ревизии</a:t>
            </a:r>
          </a:p>
          <a:p>
            <a:pPr>
              <a:lnSpc>
                <a:spcPct val="100000"/>
              </a:lnSpc>
            </a:pPr>
            <a:r>
              <a:rPr lang="ru-RU" sz="2800" dirty="0"/>
              <a:t>Как правило позволяют работать с несколькими ветвями разработки и переключаться между ними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49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  <a:cs typeface="Arial" charset="0"/>
              </a:rPr>
              <a:t>Системы контроля версий: глоссарий (1</a:t>
            </a:r>
            <a:r>
              <a:rPr lang="en-US" dirty="0" smtClean="0">
                <a:effectLst/>
                <a:cs typeface="Arial" charset="0"/>
              </a:rPr>
              <a:t>/2</a:t>
            </a:r>
            <a:r>
              <a:rPr lang="ru-RU" dirty="0" smtClean="0">
                <a:effectLst/>
                <a:cs typeface="Arial" charset="0"/>
              </a:rPr>
              <a:t>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20713"/>
            <a:ext cx="8658225" cy="5400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tx2"/>
                </a:solidFill>
              </a:rPr>
              <a:t>Branch</a:t>
            </a:r>
            <a:r>
              <a:rPr lang="ru-RU" sz="2400" dirty="0" smtClean="0"/>
              <a:t>. Направление разработки, независимое от других. Ветвь представляет собой копию части хранилища, в которую можно вносить свои изменения, не влияющие на другие ветви. Документы в разных ветвях имеют одинаковую историю до ветвления и разные — после.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tx2"/>
                </a:solidFill>
              </a:rPr>
              <a:t>Сheck-in, commit</a:t>
            </a:r>
            <a:r>
              <a:rPr lang="ru-RU" sz="2400" dirty="0" smtClean="0"/>
              <a:t>. Создание новой версии, фиксация изменений. Распространение изменений, сделанных в рабочей копии, на хранилище документов. 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tx2"/>
                </a:solidFill>
              </a:rPr>
              <a:t>Сheck-out, clone</a:t>
            </a:r>
            <a:r>
              <a:rPr lang="ru-RU" sz="2400" dirty="0" smtClean="0"/>
              <a:t>. Извлечение документа из хранилища и создание рабочей копии.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tx2"/>
                </a:solidFill>
              </a:rPr>
              <a:t>Conflict</a:t>
            </a:r>
            <a:r>
              <a:rPr lang="ru-RU" sz="2400" dirty="0" smtClean="0"/>
              <a:t>. Конфликт — ситуация, когда несколько пользователей сделали изменения одного и того же участка документа.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  <a:cs typeface="Arial" charset="0"/>
              </a:rPr>
              <a:t>Системы контроля версий: глоссарий (</a:t>
            </a:r>
            <a:r>
              <a:rPr lang="en-US" dirty="0" smtClean="0">
                <a:effectLst/>
                <a:cs typeface="Arial" charset="0"/>
              </a:rPr>
              <a:t>2/2</a:t>
            </a:r>
            <a:r>
              <a:rPr lang="ru-RU" dirty="0" smtClean="0">
                <a:effectLst/>
                <a:cs typeface="Arial" charset="0"/>
              </a:rPr>
              <a:t>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20713"/>
            <a:ext cx="8658225" cy="5400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tx2"/>
                </a:solidFill>
              </a:rPr>
              <a:t>Head.</a:t>
            </a:r>
            <a:r>
              <a:rPr lang="ru-RU" sz="2400" dirty="0" smtClean="0"/>
              <a:t> Основная версия — самая свежая версия для ветви/ствола, находящаяся в хранилище. Сколько ветвей, столько основных версий.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M</a:t>
            </a:r>
            <a:r>
              <a:rPr lang="ru-RU" sz="2400" dirty="0" smtClean="0">
                <a:solidFill>
                  <a:schemeClr val="tx2"/>
                </a:solidFill>
              </a:rPr>
              <a:t>erge, integration.</a:t>
            </a:r>
            <a:r>
              <a:rPr lang="ru-RU" sz="2400" dirty="0" smtClean="0"/>
              <a:t> Слияние — объединение независимых изменений в единую версию документа. Осуществляется, когда два человека изменили один и тот же файл или при переносе изменений из одной ветки в другую.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R</a:t>
            </a:r>
            <a:r>
              <a:rPr lang="ru-RU" sz="2400" dirty="0" smtClean="0">
                <a:solidFill>
                  <a:schemeClr val="tx2"/>
                </a:solidFill>
              </a:rPr>
              <a:t>epository.</a:t>
            </a:r>
            <a:r>
              <a:rPr lang="ru-RU" sz="2400" dirty="0" smtClean="0"/>
              <a:t> Хранилище документов — место, где система управления версиями хранит все документы вместе с историей их изменения и другой служебной информацией.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tx2"/>
                </a:solidFill>
              </a:rPr>
              <a:t>Revision.</a:t>
            </a:r>
            <a:r>
              <a:rPr lang="ru-RU" sz="2400" dirty="0" smtClean="0"/>
              <a:t> Версия документа. Системы управления версиями различают версии по номерам</a:t>
            </a:r>
            <a:r>
              <a:rPr lang="en-US" sz="2400" dirty="0" smtClean="0"/>
              <a:t> </a:t>
            </a:r>
            <a:r>
              <a:rPr lang="ru-RU" sz="2400" dirty="0" smtClean="0"/>
              <a:t>или хэшам, которые назначаются автоматически.</a:t>
            </a:r>
          </a:p>
        </p:txBody>
      </p:sp>
    </p:spTree>
    <p:extLst>
      <p:ext uri="{BB962C8B-B14F-4D97-AF65-F5344CB8AC3E}">
        <p14:creationId xmlns:p14="http://schemas.microsoft.com/office/powerpoint/2010/main" val="47443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effectLst/>
                <a:cs typeface="Arial" charset="0"/>
              </a:rPr>
              <a:t>Системы контроля версий: рабочий цикл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5400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tx2"/>
                </a:solidFill>
              </a:rPr>
              <a:t>Создание рабочей копии</a:t>
            </a:r>
            <a:r>
              <a:rPr lang="ru-RU" sz="2400" dirty="0" smtClean="0"/>
              <a:t>. Операция выполняется однократно.</a:t>
            </a:r>
          </a:p>
          <a:p>
            <a:pPr>
              <a:lnSpc>
                <a:spcPct val="100000"/>
              </a:lnSpc>
            </a:pPr>
            <a:endParaRPr lang="ru-RU" sz="2400" dirty="0" smtClean="0"/>
          </a:p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tx2"/>
                </a:solidFill>
              </a:rPr>
              <a:t>Обновление рабочей копии</a:t>
            </a:r>
            <a:r>
              <a:rPr lang="ru-RU" sz="2400" dirty="0" smtClean="0"/>
              <a:t>. Операцию обновления (</a:t>
            </a:r>
            <a:r>
              <a:rPr lang="en-US" sz="2400" dirty="0" smtClean="0">
                <a:solidFill>
                  <a:schemeClr val="tx2"/>
                </a:solidFill>
              </a:rPr>
              <a:t>update</a:t>
            </a:r>
            <a:r>
              <a:rPr lang="ru-RU" sz="2400" dirty="0" smtClean="0"/>
              <a:t>) рабочей копии необходимо выполнять регулярно.</a:t>
            </a:r>
          </a:p>
          <a:p>
            <a:pPr>
              <a:lnSpc>
                <a:spcPct val="100000"/>
              </a:lnSpc>
            </a:pPr>
            <a:endParaRPr lang="ru-RU" sz="2400" dirty="0" smtClean="0"/>
          </a:p>
          <a:p>
            <a:pPr>
              <a:lnSpc>
                <a:spcPct val="100000"/>
              </a:lnSpc>
            </a:pPr>
            <a:r>
              <a:rPr lang="ru-RU" sz="2400" dirty="0" smtClean="0"/>
              <a:t> </a:t>
            </a:r>
            <a:r>
              <a:rPr lang="ru-RU" sz="2400" dirty="0" smtClean="0">
                <a:solidFill>
                  <a:schemeClr val="tx2"/>
                </a:solidFill>
              </a:rPr>
              <a:t>Модификация проекта</a:t>
            </a:r>
            <a:r>
              <a:rPr lang="ru-RU" sz="2400" dirty="0" smtClean="0"/>
              <a:t>. Работа производится локально и не требует обращений к серверу VCS.</a:t>
            </a:r>
          </a:p>
          <a:p>
            <a:pPr>
              <a:lnSpc>
                <a:spcPct val="100000"/>
              </a:lnSpc>
            </a:pPr>
            <a:endParaRPr lang="ru-RU" sz="2400" dirty="0" smtClean="0"/>
          </a:p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tx2"/>
                </a:solidFill>
              </a:rPr>
              <a:t>Фиксация изменений</a:t>
            </a:r>
            <a:r>
              <a:rPr lang="ru-RU" sz="2400" dirty="0" smtClean="0"/>
              <a:t>. По завершению очередного этапа работ, разработчик фиксирует (</a:t>
            </a:r>
            <a:r>
              <a:rPr lang="ru-RU" sz="2400" dirty="0" smtClean="0">
                <a:solidFill>
                  <a:schemeClr val="tx2"/>
                </a:solidFill>
              </a:rPr>
              <a:t>commit</a:t>
            </a:r>
            <a:r>
              <a:rPr lang="ru-RU" sz="2400" dirty="0" smtClean="0"/>
              <a:t>) свои изменения, передавая их на сервер.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effectLst/>
                <a:cs typeface="Arial" charset="0"/>
              </a:rPr>
              <a:t>Системы контроля версий: рабочий цикл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8532813" cy="1150938"/>
          </a:xfrm>
        </p:spPr>
        <p:txBody>
          <a:bodyPr/>
          <a:lstStyle/>
          <a:p>
            <a:r>
              <a:rPr lang="ru-RU" sz="2400" dirty="0" smtClean="0"/>
              <a:t>Процесс работы в команде двух разработчиков: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484313"/>
            <a:ext cx="6553200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effectLst/>
                <a:cs typeface="Arial" charset="0"/>
              </a:rPr>
              <a:t>Централизованные системы контроля версий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8532813" cy="1727200"/>
          </a:xfrm>
        </p:spPr>
        <p:txBody>
          <a:bodyPr/>
          <a:lstStyle/>
          <a:p>
            <a:r>
              <a:rPr lang="ru-RU" sz="2400" smtClean="0"/>
              <a:t>Весь обмен изменениями происходит через центральный репозиторий (сервер)</a:t>
            </a:r>
          </a:p>
          <a:p>
            <a:r>
              <a:rPr lang="ru-RU" sz="2400" smtClean="0"/>
              <a:t>Позволяют вести сквозную последовательную нумерацию ревизий</a:t>
            </a:r>
          </a:p>
          <a:p>
            <a:r>
              <a:rPr lang="ru-RU" sz="2400" smtClean="0"/>
              <a:t>Хорошо работают для проектов с жесткой вертикалью управления</a:t>
            </a:r>
          </a:p>
        </p:txBody>
      </p:sp>
      <p:pic>
        <p:nvPicPr>
          <p:cNvPr id="33795" name="Picture 5" descr="CentralizedVC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038" y="2565400"/>
            <a:ext cx="489585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6"/>
          <p:cNvSpPr>
            <a:spLocks noChangeArrowheads="1"/>
          </p:cNvSpPr>
          <p:nvPr/>
        </p:nvSpPr>
        <p:spPr bwMode="gray">
          <a:xfrm>
            <a:off x="323850" y="2492375"/>
            <a:ext cx="331152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Примеры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latin typeface="Arial Narrow" pitchFamily="34" charset="0"/>
              </a:rPr>
              <a:t>CVS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latin typeface="Arial Narrow" pitchFamily="34" charset="0"/>
              </a:rPr>
              <a:t>SVN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latin typeface="Arial Narrow" pitchFamily="34" charset="0"/>
              </a:rPr>
              <a:t>ClearCase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latin typeface="Arial Narrow" pitchFamily="34" charset="0"/>
              </a:rPr>
              <a:t>Perforce</a:t>
            </a:r>
            <a:endParaRPr lang="ru-RU" sz="240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effectLst/>
                <a:cs typeface="Arial" charset="0"/>
              </a:rPr>
              <a:t>Распределенные системы контроля версий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513763" cy="1295400"/>
          </a:xfrm>
        </p:spPr>
        <p:txBody>
          <a:bodyPr/>
          <a:lstStyle/>
          <a:p>
            <a:r>
              <a:rPr lang="ru-RU" sz="2400" dirty="0" smtClean="0"/>
              <a:t>Позволяют делать частичную интеграцию изменений непосредственно от автора или коллег без участия центрального репозитория (которого вообще может не быть)</a:t>
            </a:r>
          </a:p>
        </p:txBody>
      </p:sp>
      <p:pic>
        <p:nvPicPr>
          <p:cNvPr id="34819" name="Picture 5" descr="DistributedVCS_Comple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8400" y="1989138"/>
            <a:ext cx="5000625" cy="407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Rectangle 6"/>
          <p:cNvSpPr>
            <a:spLocks noChangeArrowheads="1"/>
          </p:cNvSpPr>
          <p:nvPr/>
        </p:nvSpPr>
        <p:spPr bwMode="gray">
          <a:xfrm>
            <a:off x="323850" y="2133600"/>
            <a:ext cx="33115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Хорошо работают для децентрализованных по управлению</a:t>
            </a:r>
            <a:r>
              <a:rPr lang="en-US" sz="2400">
                <a:latin typeface="Arial Narrow" pitchFamily="34" charset="0"/>
              </a:rPr>
              <a:t> </a:t>
            </a:r>
            <a:r>
              <a:rPr lang="ru-RU" sz="2400">
                <a:latin typeface="Arial Narrow" pitchFamily="34" charset="0"/>
              </a:rPr>
              <a:t>либо сильно разветвленных (</a:t>
            </a:r>
            <a:r>
              <a:rPr lang="en-US" sz="2400">
                <a:latin typeface="Arial Narrow" pitchFamily="34" charset="0"/>
              </a:rPr>
              <a:t>fork</a:t>
            </a:r>
            <a:r>
              <a:rPr lang="ru-RU" sz="2400">
                <a:latin typeface="Arial Narrow" pitchFamily="34" charset="0"/>
              </a:rPr>
              <a:t>) проектов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Примеры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latin typeface="Arial Narrow" pitchFamily="34" charset="0"/>
              </a:rPr>
              <a:t>Git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latin typeface="Arial Narrow" pitchFamily="34" charset="0"/>
              </a:rPr>
              <a:t>Mercurial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latin typeface="Arial Narrow" pitchFamily="34" charset="0"/>
              </a:rPr>
              <a:t>Bazaar</a:t>
            </a:r>
            <a:endParaRPr lang="ru-RU" sz="240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Subversion (SVN)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5400675"/>
          </a:xfrm>
        </p:spPr>
        <p:txBody>
          <a:bodyPr/>
          <a:lstStyle/>
          <a:p>
            <a:r>
              <a:rPr lang="ru-RU" sz="2400" dirty="0" smtClean="0"/>
              <a:t>Централизованная система контроля версий, </a:t>
            </a:r>
            <a:endParaRPr lang="en-US" sz="2400" dirty="0" smtClean="0"/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свободная даже для коммерческого использования</a:t>
            </a:r>
          </a:p>
          <a:p>
            <a:r>
              <a:rPr lang="ru-RU" sz="2400" dirty="0" smtClean="0"/>
              <a:t>Создавалась для преодоления недостатков </a:t>
            </a:r>
            <a:r>
              <a:rPr lang="en-US" sz="2400" dirty="0" smtClean="0"/>
              <a:t>CVS</a:t>
            </a:r>
            <a:endParaRPr lang="ru-RU" sz="2400" dirty="0" smtClean="0"/>
          </a:p>
          <a:p>
            <a:r>
              <a:rPr lang="ru-RU" sz="2400" dirty="0" smtClean="0"/>
              <a:t>Много лет была(и есть) </a:t>
            </a:r>
            <a:r>
              <a:rPr lang="en-US" sz="2400" dirty="0" smtClean="0"/>
              <a:t>de-facto </a:t>
            </a:r>
            <a:r>
              <a:rPr lang="ru-RU" sz="2400" dirty="0" smtClean="0"/>
              <a:t>стандартом для разработчиков</a:t>
            </a:r>
          </a:p>
          <a:p>
            <a:r>
              <a:rPr lang="ru-RU" sz="2400" u="sng" dirty="0" smtClean="0"/>
              <a:t>Преимущества:</a:t>
            </a:r>
          </a:p>
          <a:p>
            <a:pPr lvl="1"/>
            <a:r>
              <a:rPr lang="ru-RU" sz="2400" dirty="0" smtClean="0"/>
              <a:t>Легко и быстро осваивается</a:t>
            </a:r>
          </a:p>
          <a:p>
            <a:pPr lvl="1"/>
            <a:r>
              <a:rPr lang="ru-RU" sz="2400" dirty="0" smtClean="0"/>
              <a:t>Хорошая интеграция с самым разным софтом</a:t>
            </a:r>
          </a:p>
          <a:p>
            <a:r>
              <a:rPr lang="ru-RU" sz="2400" u="sng" dirty="0" smtClean="0"/>
              <a:t>Недостатки:</a:t>
            </a:r>
          </a:p>
          <a:p>
            <a:pPr lvl="1"/>
            <a:r>
              <a:rPr lang="ru-RU" sz="2400" dirty="0" smtClean="0"/>
              <a:t>Слияние веток может быть очень трудоемким</a:t>
            </a:r>
          </a:p>
          <a:p>
            <a:pPr lvl="1"/>
            <a:r>
              <a:rPr lang="ru-RU" sz="2400" dirty="0" smtClean="0"/>
              <a:t>Однажды добавленную в репозиторий информацию удалить оттуда уже нельзя</a:t>
            </a:r>
            <a:endParaRPr lang="en-US" sz="2400" dirty="0" smtClean="0"/>
          </a:p>
          <a:p>
            <a:pPr lvl="1"/>
            <a:r>
              <a:rPr lang="ru-RU" sz="2400" dirty="0" smtClean="0"/>
              <a:t>Нет возможности ассоциировать одну рабочую копию с несколькими репозиториями</a:t>
            </a:r>
          </a:p>
          <a:p>
            <a:endParaRPr lang="ru-RU" sz="2400" dirty="0" smtClean="0"/>
          </a:p>
          <a:p>
            <a:endParaRPr lang="ru-RU" dirty="0" smtClean="0"/>
          </a:p>
        </p:txBody>
      </p:sp>
      <p:pic>
        <p:nvPicPr>
          <p:cNvPr id="35843" name="Picture 5" descr="sv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0" y="620713"/>
            <a:ext cx="129540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effectLst/>
                <a:cs typeface="Arial" charset="0"/>
              </a:rPr>
              <a:t>Кураторы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434670"/>
              </p:ext>
            </p:extLst>
          </p:nvPr>
        </p:nvGraphicFramePr>
        <p:xfrm>
          <a:off x="2024856" y="1556792"/>
          <a:ext cx="5092700" cy="3491865"/>
        </p:xfrm>
        <a:graphic>
          <a:graphicData uri="http://schemas.openxmlformats.org/drawingml/2006/table">
            <a:tbl>
              <a:tblPr firstRow="1"/>
              <a:tblGrid>
                <a:gridCol w="2547144"/>
                <a:gridCol w="2545556"/>
              </a:tblGrid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ele-GroteskNor" pitchFamily="2" charset="0"/>
                        </a:rPr>
                        <a:t>Студент</a:t>
                      </a:r>
                    </a:p>
                  </a:txBody>
                  <a:tcPr marL="428625" marR="9525" marT="9525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005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ele-GroteskNor" pitchFamily="2" charset="0"/>
                        </a:rPr>
                        <a:t>Куратор</a:t>
                      </a:r>
                    </a:p>
                  </a:txBody>
                  <a:tcPr marL="428625" marR="9525" marT="9525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0057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Лебедев Сергей</a:t>
                      </a: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Двинянин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 Андрей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ele-GroteskNor" pitchFamily="2" charset="0"/>
                      </a:endParaRP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Авдеев Игорь</a:t>
                      </a: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Матвеев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 Владислав</a:t>
                      </a: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Антипов Владимир</a:t>
                      </a: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Журавлев Дмитрий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ele-GroteskNor" pitchFamily="2" charset="0"/>
                      </a:endParaRP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Платэ Алексей</a:t>
                      </a: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Дядыч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 Павел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ele-GroteskNor" pitchFamily="2" charset="0"/>
                      </a:endParaRP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Медведев Илья</a:t>
                      </a: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Урих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 Герман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ele-GroteskNor" pitchFamily="2" charset="0"/>
                      </a:endParaRP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Демьянов Дмитрий</a:t>
                      </a: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Есипов Александр</a:t>
                      </a: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Буевич Виктор</a:t>
                      </a: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Кузнецов Кирилл</a:t>
                      </a: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Книзе Кирилл</a:t>
                      </a: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Губарев Илья</a:t>
                      </a: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Карнов Артем</a:t>
                      </a: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Шульгин Даниил</a:t>
                      </a: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Алиев Мирза</a:t>
                      </a: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Круглов Вячеслав</a:t>
                      </a: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Ульяничев Кирилл</a:t>
                      </a: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Булов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ele-GroteskNor" pitchFamily="2" charset="0"/>
                        </a:rPr>
                        <a:t> Андрей</a:t>
                      </a:r>
                    </a:p>
                  </a:txBody>
                  <a:tcPr marL="428625" marR="9525" marT="9525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72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Git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49275"/>
            <a:ext cx="8532813" cy="3455988"/>
          </a:xfrm>
        </p:spPr>
        <p:txBody>
          <a:bodyPr/>
          <a:lstStyle/>
          <a:p>
            <a:r>
              <a:rPr lang="ru-RU" sz="2200" dirty="0" smtClean="0"/>
              <a:t>Распределенная система контроля версий с  открытым исходным кодом</a:t>
            </a:r>
          </a:p>
          <a:p>
            <a:r>
              <a:rPr lang="ru-RU" sz="2200" dirty="0" smtClean="0"/>
              <a:t>Первоначально создавалась для ядра </a:t>
            </a:r>
            <a:r>
              <a:rPr lang="en-US" sz="2200" dirty="0" smtClean="0"/>
              <a:t>Linux</a:t>
            </a:r>
          </a:p>
          <a:p>
            <a:r>
              <a:rPr lang="ru-RU" sz="2200" u="sng" dirty="0" smtClean="0"/>
              <a:t>Преимущества:</a:t>
            </a:r>
          </a:p>
          <a:p>
            <a:pPr lvl="1"/>
            <a:r>
              <a:rPr lang="ru-RU" sz="2200" dirty="0" smtClean="0"/>
              <a:t>Легкость работаты с ветками</a:t>
            </a:r>
          </a:p>
          <a:p>
            <a:pPr lvl="1"/>
            <a:r>
              <a:rPr lang="ru-RU" sz="2200" dirty="0" smtClean="0"/>
              <a:t>Поддержка любого количества удаленных репозиториев</a:t>
            </a:r>
          </a:p>
          <a:p>
            <a:pPr lvl="1"/>
            <a:r>
              <a:rPr lang="ru-RU" sz="2200" dirty="0" smtClean="0"/>
              <a:t>Впечатляющая производительность</a:t>
            </a:r>
          </a:p>
          <a:p>
            <a:pPr lvl="1"/>
            <a:r>
              <a:rPr lang="en-US" sz="2200" dirty="0" err="1" smtClean="0"/>
              <a:t>Github</a:t>
            </a:r>
            <a:endParaRPr lang="ru-RU" sz="2200" dirty="0" smtClean="0"/>
          </a:p>
          <a:p>
            <a:r>
              <a:rPr lang="ru-RU" sz="2200" u="sng" dirty="0" smtClean="0"/>
              <a:t>Недостатки:</a:t>
            </a:r>
          </a:p>
          <a:p>
            <a:pPr lvl="1"/>
            <a:r>
              <a:rPr lang="ru-RU" sz="2200" dirty="0" smtClean="0"/>
              <a:t>Высокий порог вхождения</a:t>
            </a:r>
          </a:p>
          <a:p>
            <a:pPr lvl="1"/>
            <a:r>
              <a:rPr lang="ru-RU" sz="2200" dirty="0" smtClean="0"/>
              <a:t>Слабая поддержка многомодульных проектов</a:t>
            </a:r>
          </a:p>
        </p:txBody>
      </p:sp>
      <p:pic>
        <p:nvPicPr>
          <p:cNvPr id="36867" name="Picture 5" descr="git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288" y="908050"/>
            <a:ext cx="13589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7" descr="git-basicw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4508500"/>
            <a:ext cx="7848600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ffectLst/>
                <a:cs typeface="Arial" charset="0"/>
              </a:rPr>
              <a:t>Practice #</a:t>
            </a:r>
            <a:r>
              <a:rPr lang="ru-RU" dirty="0">
                <a:effectLst/>
                <a:cs typeface="Arial" charset="0"/>
              </a:rPr>
              <a:t>3</a:t>
            </a:r>
            <a:r>
              <a:rPr lang="en-US" dirty="0" smtClean="0">
                <a:effectLst/>
                <a:cs typeface="Arial" charset="0"/>
              </a:rPr>
              <a:t> – </a:t>
            </a:r>
            <a:r>
              <a:rPr lang="ru-RU" dirty="0" smtClean="0">
                <a:effectLst/>
                <a:cs typeface="Arial" charset="0"/>
              </a:rPr>
              <a:t>создание своего </a:t>
            </a:r>
            <a:r>
              <a:rPr lang="ru-RU" dirty="0" err="1" smtClean="0">
                <a:effectLst/>
                <a:cs typeface="Arial" charset="0"/>
              </a:rPr>
              <a:t>репозитория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Зарегистрироваться на </a:t>
            </a:r>
            <a:r>
              <a:rPr lang="en-US" sz="2800" dirty="0">
                <a:hlinkClick r:id="rId2"/>
              </a:rPr>
              <a:t>https://github.com</a:t>
            </a:r>
            <a:r>
              <a:rPr lang="en-US" sz="2800" dirty="0" smtClean="0">
                <a:hlinkClick r:id="rId2"/>
              </a:rPr>
              <a:t>/</a:t>
            </a:r>
            <a:r>
              <a:rPr lang="ru-RU" sz="2800" dirty="0" smtClean="0"/>
              <a:t> </a:t>
            </a:r>
          </a:p>
          <a:p>
            <a:pPr eaLnBrk="1" hangingPunct="1"/>
            <a:r>
              <a:rPr lang="ru-RU" sz="2800" dirty="0" smtClean="0"/>
              <a:t>Создать новый </a:t>
            </a:r>
            <a:r>
              <a:rPr lang="ru-RU" sz="2800" dirty="0" err="1" smtClean="0"/>
              <a:t>репозиторий</a:t>
            </a:r>
            <a:r>
              <a:rPr lang="ru-RU" sz="2800" dirty="0" smtClean="0"/>
              <a:t>.</a:t>
            </a:r>
          </a:p>
          <a:p>
            <a:pPr eaLnBrk="1" hangingPunct="1"/>
            <a:r>
              <a:rPr lang="ru-RU" sz="2800" dirty="0" smtClean="0"/>
              <a:t>Загрузить проект в </a:t>
            </a:r>
            <a:r>
              <a:rPr lang="ru-RU" sz="2800" dirty="0" err="1" smtClean="0"/>
              <a:t>репозиторий</a:t>
            </a:r>
            <a:r>
              <a:rPr lang="ru-RU" sz="2800" dirty="0" smtClean="0"/>
              <a:t> на </a:t>
            </a:r>
            <a:r>
              <a:rPr lang="en-US" sz="2800" dirty="0" err="1" smtClean="0"/>
              <a:t>Github</a:t>
            </a:r>
            <a:r>
              <a:rPr lang="en-US" sz="2800" dirty="0"/>
              <a:t> </a:t>
            </a:r>
            <a:r>
              <a:rPr lang="ru-RU" sz="2800" dirty="0" smtClean="0"/>
              <a:t>используя </a:t>
            </a:r>
            <a:r>
              <a:rPr lang="en-US" sz="2800" dirty="0" smtClean="0"/>
              <a:t>Eclipse.</a:t>
            </a:r>
          </a:p>
          <a:p>
            <a:pPr eaLnBrk="1" hangingPunct="1"/>
            <a:r>
              <a:rPr lang="ru-RU" sz="2800" dirty="0" smtClean="0"/>
              <a:t>Отправить своему куратору письмо со ссылкой на </a:t>
            </a:r>
            <a:r>
              <a:rPr lang="ru-RU" sz="2800" dirty="0" err="1" smtClean="0"/>
              <a:t>репозиторий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30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IDE</a:t>
            </a:r>
            <a:endParaRPr lang="ru-RU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800" dirty="0" smtClean="0"/>
              <a:t>Автоматизация </a:t>
            </a:r>
            <a:r>
              <a:rPr lang="en-US" sz="2800" dirty="0"/>
              <a:t>build</a:t>
            </a:r>
            <a:r>
              <a:rPr lang="ru-RU" sz="2800" dirty="0" smtClean="0"/>
              <a:t>-процесса</a:t>
            </a:r>
            <a:endParaRPr lang="en-US" sz="2800" dirty="0" smtClean="0"/>
          </a:p>
          <a:p>
            <a:pPr eaLnBrk="1" hangingPunct="1"/>
            <a:r>
              <a:rPr lang="ru-RU" sz="2800" dirty="0" smtClean="0"/>
              <a:t>Системы контроля версий</a:t>
            </a:r>
            <a:endParaRPr lang="en-US" sz="2800" dirty="0" smtClean="0"/>
          </a:p>
          <a:p>
            <a:pPr eaLnBrk="1" hangingPunct="1"/>
            <a:r>
              <a:rPr lang="en-US" sz="2800" dirty="0" smtClean="0">
                <a:solidFill>
                  <a:schemeClr val="tx2"/>
                </a:solidFill>
              </a:rPr>
              <a:t>Continuous Integration</a:t>
            </a:r>
          </a:p>
          <a:p>
            <a:pPr eaLnBrk="1" hangingPunct="1"/>
            <a:r>
              <a:rPr lang="ru-RU" sz="2800" dirty="0" smtClean="0"/>
              <a:t>Контроль качества исходного кода</a:t>
            </a:r>
          </a:p>
          <a:p>
            <a:pPr eaLnBrk="1" hangingPunct="1"/>
            <a:r>
              <a:rPr lang="ru-RU" sz="2800" dirty="0" err="1" smtClean="0"/>
              <a:t>Дебаг</a:t>
            </a:r>
            <a:r>
              <a:rPr lang="ru-RU" sz="2800" dirty="0" smtClean="0"/>
              <a:t>, мониторинг и профилировка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820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cs typeface="Arial" charset="0"/>
              </a:rPr>
              <a:t>Continuous Integration (CI)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249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692150"/>
            <a:ext cx="8532813" cy="5113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dirty="0" smtClean="0"/>
              <a:t>Для автоматизации интеграционных процессов применяются системы непрерывной интеграции (</a:t>
            </a:r>
            <a:r>
              <a:rPr lang="ru-RU" sz="2400" dirty="0" smtClean="0">
                <a:solidFill>
                  <a:schemeClr val="tx2"/>
                </a:solidFill>
              </a:rPr>
              <a:t>Continious Integration System</a:t>
            </a:r>
            <a:r>
              <a:rPr lang="ru-RU" sz="2400" dirty="0" smtClean="0"/>
              <a:t>, </a:t>
            </a:r>
            <a:r>
              <a:rPr lang="ru-RU" sz="2400" dirty="0" smtClean="0">
                <a:solidFill>
                  <a:schemeClr val="tx2"/>
                </a:solidFill>
              </a:rPr>
              <a:t>CIS</a:t>
            </a:r>
            <a:r>
              <a:rPr lang="ru-RU" sz="2400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Принцип действия таких систем состоит в следующем: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/>
              <a:t>CIS производит мониторинг системы контроля версий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При изменении исходных кодов в репозитории производится обновление локального хранилища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Выполняются необходимые проверки и модульные тесты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Исходные коды компилируются в готовые выполняемые модули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Выполняются тесты интеграционного уровня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Генерируется отчет о тестировании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В случае ошибок на предыдущих фазах билд считается неуспешным и всем заинтересованным лицам рассылаются уведомления на почту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ru-RU" sz="2400" dirty="0" smtClean="0"/>
              <a:t>Популярные </a:t>
            </a:r>
            <a:r>
              <a:rPr lang="en-US" sz="2400" dirty="0" smtClean="0"/>
              <a:t>CIS: </a:t>
            </a:r>
            <a:r>
              <a:rPr lang="en-US" sz="2400" dirty="0" smtClean="0">
                <a:solidFill>
                  <a:schemeClr val="tx2"/>
                </a:solidFill>
              </a:rPr>
              <a:t>Jenkins</a:t>
            </a:r>
            <a:r>
              <a:rPr lang="en-US" sz="2400" dirty="0" smtClean="0"/>
              <a:t> (Hudson), </a:t>
            </a:r>
            <a:r>
              <a:rPr lang="en-US" sz="2400" dirty="0" err="1" smtClean="0">
                <a:solidFill>
                  <a:schemeClr val="tx2"/>
                </a:solidFill>
              </a:rPr>
              <a:t>Atlassian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Bamboo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Cruise Control</a:t>
            </a:r>
            <a:endParaRPr lang="ru-RU" sz="24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cs typeface="Arial" charset="0"/>
              </a:rPr>
              <a:t>Continuous Integration (CI)</a:t>
            </a:r>
            <a:endParaRPr lang="ru-RU" smtClean="0">
              <a:effectLst/>
              <a:cs typeface="Arial" charset="0"/>
            </a:endParaRPr>
          </a:p>
        </p:txBody>
      </p:sp>
      <p:pic>
        <p:nvPicPr>
          <p:cNvPr id="125954" name="Picture 4" descr="everytime-you-break-the-build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549275"/>
            <a:ext cx="7273925" cy="545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cs typeface="Arial" charset="0"/>
              </a:rPr>
              <a:t>CI: </a:t>
            </a:r>
            <a:r>
              <a:rPr lang="ru-RU" smtClean="0">
                <a:effectLst/>
                <a:cs typeface="Arial" charset="0"/>
              </a:rPr>
              <a:t>полный цикл разработки</a:t>
            </a:r>
          </a:p>
        </p:txBody>
      </p:sp>
      <p:pic>
        <p:nvPicPr>
          <p:cNvPr id="126978" name="Picture 5" descr="hudson_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981075"/>
            <a:ext cx="8281987" cy="467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IDE</a:t>
            </a:r>
            <a:endParaRPr lang="ru-RU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800" dirty="0" smtClean="0"/>
              <a:t>Автоматизация </a:t>
            </a:r>
            <a:r>
              <a:rPr lang="en-US" sz="2800" dirty="0"/>
              <a:t>build</a:t>
            </a:r>
            <a:r>
              <a:rPr lang="ru-RU" sz="2800" dirty="0" smtClean="0"/>
              <a:t>-процесса</a:t>
            </a:r>
            <a:endParaRPr lang="en-US" sz="2800" dirty="0" smtClean="0"/>
          </a:p>
          <a:p>
            <a:pPr eaLnBrk="1" hangingPunct="1"/>
            <a:r>
              <a:rPr lang="ru-RU" sz="2800" dirty="0" smtClean="0"/>
              <a:t>Системы контроля версий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Continuous Integration</a:t>
            </a:r>
          </a:p>
          <a:p>
            <a:pPr eaLnBrk="1" hangingPunct="1"/>
            <a:r>
              <a:rPr lang="ru-RU" sz="2800" dirty="0" smtClean="0">
                <a:solidFill>
                  <a:schemeClr val="tx2"/>
                </a:solidFill>
              </a:rPr>
              <a:t>Контроль качества исходного кода</a:t>
            </a:r>
          </a:p>
          <a:p>
            <a:pPr eaLnBrk="1" hangingPunct="1"/>
            <a:r>
              <a:rPr lang="ru-RU" sz="2800" dirty="0" err="1" smtClean="0"/>
              <a:t>Дебаг</a:t>
            </a:r>
            <a:r>
              <a:rPr lang="ru-RU" sz="2800" dirty="0" smtClean="0"/>
              <a:t>, мониторинг и профилировка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040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serious?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47</a:t>
            </a:fld>
            <a:endParaRPr lang="de-DE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ru-RU" dirty="0"/>
              <a:t>Пишите свои программы так, как будто человек, который их будет поддерживать, является серийным маньяком-убийцей и знает ваш домашний адрес. </a:t>
            </a:r>
            <a:endParaRPr lang="en-US" dirty="0" smtClean="0"/>
          </a:p>
          <a:p>
            <a:pPr marL="0" indent="0" algn="r">
              <a:buNone/>
            </a:pPr>
            <a:r>
              <a:rPr lang="ru-RU" dirty="0" smtClean="0"/>
              <a:t>(</a:t>
            </a:r>
            <a:r>
              <a:rPr lang="ru-RU" dirty="0"/>
              <a:t>Стив </a:t>
            </a:r>
            <a:r>
              <a:rPr lang="ru-RU" dirty="0" err="1"/>
              <a:t>Макконнелл</a:t>
            </a:r>
            <a:r>
              <a:rPr lang="ru-RU" dirty="0"/>
              <a:t>, «Совершенный код»)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30796"/>
            <a:ext cx="4429125" cy="4762500"/>
          </a:xfrm>
          <a:prstGeom prst="rect">
            <a:avLst/>
          </a:prstGeom>
        </p:spPr>
      </p:pic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615454"/>
              </p:ext>
            </p:extLst>
          </p:nvPr>
        </p:nvGraphicFramePr>
        <p:xfrm>
          <a:off x="7146535" y="5397493"/>
          <a:ext cx="16748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0" name="Packager Shell Object" showAsIcon="1" r:id="rId4" imgW="1675440" imgH="685800" progId="Package">
                  <p:embed/>
                </p:oleObj>
              </mc:Choice>
              <mc:Fallback>
                <p:oleObj name="Packager Shell Object" showAsIcon="1" r:id="rId4" imgW="1675440" imgH="685800" progId="Package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535" y="5397493"/>
                        <a:ext cx="16748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676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PMD</a:t>
            </a:r>
            <a:endParaRPr lang="ru-RU" dirty="0"/>
          </a:p>
        </p:txBody>
      </p:sp>
      <p:sp>
        <p:nvSpPr>
          <p:cNvPr id="129026" name="Content Placeholder 2"/>
          <p:cNvSpPr>
            <a:spLocks noGrp="1"/>
          </p:cNvSpPr>
          <p:nvPr>
            <p:ph idx="1"/>
          </p:nvPr>
        </p:nvSpPr>
        <p:spPr>
          <a:xfrm>
            <a:off x="304800" y="620713"/>
            <a:ext cx="8588375" cy="5400675"/>
          </a:xfrm>
        </p:spPr>
        <p:txBody>
          <a:bodyPr/>
          <a:lstStyle/>
          <a:p>
            <a:r>
              <a:rPr lang="en-US" sz="2400" smtClean="0"/>
              <a:t>PMD – </a:t>
            </a:r>
            <a:r>
              <a:rPr lang="ru-RU" sz="2400" smtClean="0"/>
              <a:t>статический анализатор кода для языка </a:t>
            </a:r>
            <a:r>
              <a:rPr lang="en-US" sz="2400" smtClean="0"/>
              <a:t>Java</a:t>
            </a:r>
            <a:endParaRPr lang="ru-RU" sz="2400" smtClean="0"/>
          </a:p>
          <a:p>
            <a:r>
              <a:rPr lang="ru-RU" sz="2400" smtClean="0"/>
              <a:t>Позволяет автоматически контролировать единообразие</a:t>
            </a:r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ru-RU" sz="2400" smtClean="0"/>
              <a:t> стиля кодирования</a:t>
            </a:r>
          </a:p>
          <a:p>
            <a:r>
              <a:rPr lang="ru-RU" sz="2400" smtClean="0"/>
              <a:t>Автоматически распознает  </a:t>
            </a:r>
          </a:p>
          <a:p>
            <a:pPr marL="742950" lvl="1" indent="-285750"/>
            <a:r>
              <a:rPr lang="ru-RU" sz="2400" smtClean="0"/>
              <a:t>Дублирование кода</a:t>
            </a:r>
          </a:p>
          <a:p>
            <a:pPr marL="742950" lvl="1" indent="-285750"/>
            <a:r>
              <a:rPr lang="ru-RU" sz="2400" smtClean="0"/>
              <a:t>Неэффективные низкоуровневые реализации</a:t>
            </a:r>
          </a:p>
          <a:p>
            <a:pPr marL="742950" lvl="1" indent="-285750"/>
            <a:r>
              <a:rPr lang="ru-RU" sz="2400" smtClean="0"/>
              <a:t>Неиспользуемый код</a:t>
            </a:r>
          </a:p>
          <a:p>
            <a:pPr marL="742950" lvl="1" indent="-285750"/>
            <a:r>
              <a:rPr lang="ru-RU" sz="2400" smtClean="0"/>
              <a:t>Низкоуровневые антипатерны</a:t>
            </a:r>
          </a:p>
          <a:p>
            <a:r>
              <a:rPr lang="ru-RU" sz="2400" smtClean="0"/>
              <a:t>Конфигурируется перечнем правил в </a:t>
            </a:r>
            <a:r>
              <a:rPr lang="en-US" sz="2400" smtClean="0"/>
              <a:t>XML</a:t>
            </a:r>
            <a:endParaRPr lang="ru-RU" sz="2400" smtClean="0"/>
          </a:p>
          <a:p>
            <a:r>
              <a:rPr lang="ru-RU" sz="2400" smtClean="0"/>
              <a:t>Есть плагин для </a:t>
            </a:r>
            <a:r>
              <a:rPr lang="en-US" sz="2400" smtClean="0">
                <a:solidFill>
                  <a:schemeClr val="tx2"/>
                </a:solidFill>
              </a:rPr>
              <a:t>maven</a:t>
            </a:r>
            <a:r>
              <a:rPr lang="en-US" sz="2400" smtClean="0"/>
              <a:t>’</a:t>
            </a:r>
            <a:r>
              <a:rPr lang="ru-RU" sz="2400" smtClean="0"/>
              <a:t>а и таск для </a:t>
            </a:r>
            <a:r>
              <a:rPr lang="en-US" sz="2400" smtClean="0">
                <a:solidFill>
                  <a:schemeClr val="tx2"/>
                </a:solidFill>
              </a:rPr>
              <a:t>ant</a:t>
            </a:r>
            <a:r>
              <a:rPr lang="en-US" sz="2400" smtClean="0"/>
              <a:t>’a</a:t>
            </a:r>
          </a:p>
          <a:p>
            <a:r>
              <a:rPr lang="ru-RU" sz="2400" smtClean="0"/>
              <a:t>Интегрирован с многими </a:t>
            </a:r>
            <a:r>
              <a:rPr lang="en-US" sz="2400" smtClean="0"/>
              <a:t>IDE</a:t>
            </a:r>
          </a:p>
          <a:p>
            <a:pPr>
              <a:buFont typeface="Wingdings" pitchFamily="2" charset="2"/>
              <a:buNone/>
            </a:pPr>
            <a:endParaRPr lang="ru-RU" sz="2400" smtClean="0"/>
          </a:p>
          <a:p>
            <a:endParaRPr lang="en-US" smtClean="0"/>
          </a:p>
          <a:p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403EB-BB30-4C4F-B650-6ACC11146A45}" type="slidenum">
              <a:rPr lang="de-DE" smtClean="0"/>
              <a:pPr>
                <a:defRPr/>
              </a:pPr>
              <a:t>48</a:t>
            </a:fld>
            <a:endParaRPr lang="de-DE"/>
          </a:p>
        </p:txBody>
      </p:sp>
      <p:sp>
        <p:nvSpPr>
          <p:cNvPr id="129028" name="AutoShape 2" descr="data:image/jpeg;base64,/9j/4AAQSkZJRgABAQAAAQABAAD/2wCEAAkGBhQRERQUEhAVEBUQFBMQFRQVFRMcFRcWFBgYHBYUFhcXJzIeGSUkGRYYHzAjLycrLCwwFR8xNTA2OjIrLDUBCQoKDgwOGQ8PGjUkHyQ1LS0sKiwuNTQ1KS8qMTUvKSotLDQpLCwsLyksLCwpLCwsLCksLSwsNSkuLywpKSwsNf/AABEIAFQAcwMBIgACEQEDEQH/xAAcAAACAgMBAQAAAAAAAAAAAAAGBwAFAQQIAwL/xABDEAACAQMBBAQJCQYGAwAAAAABAgMABBESBQYhMQcTNUEUIjJRcXN0sbMWVGFygYOyw9EjJZGTocEVMzRSgpIINkP/xAAbAQACAwEBAQAAAAAAAAAAAAAABQMEBgECB//EADERAAEDAgIIBAUFAAAAAAAAAAEAAgMEEQUxEiEyQVFxcrEzYZGhBhRDgdETIjRCwf/aAAwDAQACEQMRAD8AeNVsW34WumtRIDNHEszJkZCscDP08jjzMD30i+mzf2Y3qQ27XFp4KrqzZkjMhdh4wAPjLhRhu/JpY2O3J4ZhPFM6TAk9YGOvJ55J55+mhC7UzQtvN0k2GzzpnuBrP/zjGtx9YL5P24rmTae/V/cDE19O45aesYKfSFwDVFQhdibp76Wu0o2e1kLiMhXVlZWUnOMg+fB/hV7SQ/8AHCdUhv2dgiq9vlmIAHCXmTwFN75Q23zmH+bH+tcuAvQY52QVjUqu+UNt85h/mx/rWflDbfOYf5sf60aQ4r1+k/gfRWFSq75Q23zqH+bH+tbsNwrjUrBgeRUgj+IouF5LHDML0rFTNU22d77W0OmaYKx46ACzY85C8qCQM11kb5DosFz5Kq6TdoSQ2WuKRo262MalODg5yKVHyvvPnk3/AHo+6Q947e72eTBKsmmWLI4hhnPNTxpVUtqXnT1FbjA6Vvy5ErNdzmNe7inTuZtKWSyhd5WdjryzHJOHYDj6BWK8Nwv9BB958R6xV1myFmqlrRM8Abz3Sg6fe129RD7jS6RSTgDJPAAcyT3Uxen3tdvUQ+40JbmW8sl/bLBIIZWmQRyEBgjZ4MVPPHmqZKVrzbAnjkWOWF4GfyRKjpn0ahV/szduFGUzK0wB8ZQxXI7wCOIpm9Id5cS7Jmiv4kF1ZXFqRKgPVyJIxCTJ5s4dSO4r9lA9U6mRzLaK1GA0cFSHmVtyLe6ZCbl29hsm9ktJJHivY4JQsmkldLctQAz5Xm4Y50t6Z9tKW3cfJzpVlHoEwwKWFV6l1y0+Sb4HEImSs4OI7KVKuvk+P8P8L1nPX9Toxwx5886parkEZp3HKyS+juNvupVpu/vHLZSh4mOAfGTJ0uO8Ef3r3vd2+rsILrrMmeRk0Y4ADODn/if41R139zCowYqpjm2uNYP2zXRk21AbVp04jqWmXP1SwBrni4uWkdndizOSzMeZJ76d+zuxl9jb4bUi6tVRuGrPfD8bWOmtuNu6zmpRbLs9P8ESXQA4uiNWOJHEYJ9AoSqo9ujZaKnnE2lYZEj0Th3C7Pg+8+I9SpuF2fB958R6lNmbIXz+q8d/M90n+n3tdvUQ+40G7q7VNreQTrH1phlWQJnGrHdnuoy6fe129RD7jQLsYft4/rCpXGwJSyFgfI1p3kBNjfrpGfasK28do9qhdJJXkILEIcoigd2TmqCvpYSTgKST3AHNHO5PRzJLIktyhjiUhgjeVJjkMdw/qeVK3OfO4alvoYqbCYXO0r39+AAV/c7PMG7zKRgmJXI+l5Fb+9KWnx0hj923P1F/GtIeu1QsQPJRYBIZIpHne4n1ARg3YI9soPowbsEe2UH1FLu5JjQfV6ijXbfYdl65/wAygmjbbXYdl65/zKCq7NmOQXnDfDf1O7p57N7GX2NvhmkXT02b2MvsbfDNIupqnJqW4Ftz9X5RtJ2AvtR/E1BVGsnYC+1H8TUFVDN/XkmWHfV6ynDuF2fB958R6lTcLs+D7z4j1KZM2QsVVeO/me6T/T72u3qIfcaHujQfvay9oj99EPT72u3qIfcaH+jPtay9oj99TJQuuFgUcdI/gK+8VmpQjNDfSJ2bc/UX8a0hqfPSJ2bc/UX8a0hqW1m0Fufhv+O/q/wIwbsEe2UH0YN2CPbKD6gl3ck1oPq9RRrtrsOy9c/5lBVGu2uw7L1z/mUFV2bMcgvOG+G/qd3Tz2b2MvsbfDNIunps3sZfY2+GaRdTVOTUtwLbn6vyjaT/ANfX2o/iagqiF94IzssWuD1guDJy4aeJzn0nGKHqglINrcE1oY3M/U0hm4kck4dwuz4PvPiPUqbhdnwfefEesUzZshYeq8d/M90lemuaVtrzdbGI9KoiYOdUYHiP9v8ASqrozH72svaI/fTy3l2rbxXk8txYwTm2kijSQxjrf9LJcKS5zyMekcO+t6Xe9o5VBhiCRTQR3DhcFUuY4jHIvm0yyhTnu41MlCO81M0IbV27eQwmUiHT11si5Vssk/g6k4DcCHkl/wCoH01v7U2+9u1skuhOu0q8pV+p6zXGDHqH+XqDOVLHBKgZoQvjpE7NufqL+NaQ1NF99GuQsFxCjpcAxsArjLnaC2yHOeQXxj9IxnFVax2TCXTYpm3eKFsvLhnmupbZSPG4AGIOeflY7s1UngMhuFosJxWKiicx4Jub6uS0m7BHtlB9N3YGw/CLWeAwwdXFcyRIoEwXrIpCrSN4+SCuCBkcQaEGiiW2imaygPX2d9dqF8I4NapGVU+PyLM+T5scuNRvpnOsrtNjsEWndp1uJ9V77a7DsvXP+ZQTTc2DZRXYktZIo+qs5pkRAswxpWMrJr1YPGVgV9FBdnPA6qTYwoRHD1mDcH9o16lvJp8fkFfIHPK/ZXX0znEG65SY7DC1zS06y4+pTT2BbdbsuKMHHWW2jP1lI/vSKurV4nZJFKOh0sp5ginBZb0GBOpCAGCMMsSwzanhzHiaANxk0xuxZPKBTFVG1rpL+XTotpm8ES5jlEc2GYyXCshZSCoAhzhuRyPRJLBptHkqGHYs2lleXC7XG/mEscVKZtjPbPBBD4LbxdekjyiTVpiltRKJldy2ogSJjieAJrQnitw0um1tiIbyC1PiTtmKbwUdYrq2CQbluHeFBxzzB8m7inA+JYdd2H2RHuF2fB958R6xVvugUe0QiCOMBplCo3i4SV1BwxJXIGoqeIJI7qlXWssAFlpqlskjnjeSfVbE26cEk0skgMnXMHZGI0ZERhBAAz/lsw59+a+Z90oHSWNgxW5jeKXiMsNKIpzjgVWJcEebNSpUiorZ2lsNJbZYGZ9MZhIORrJgKshJI4+Mgz562L/Ziykai2CDGyZ8RlJBOpf+I488E1KlCFS225ECFGzISiMBll5m48J1cuYmAI+gYrdj3Tt1IITmUd+PltHK8yM3olkZu7n5uFSpQhbOydlrbrIELHrZZZzqx5cp1NjA5Z7qp/kLbmGOEtJoit7i0Xxlz1d1gSZOOeFGD3VKlCFu7L3eWBpHSWX9oZJmBZdOuRVUvgDuEYx3DJ89aU+41uWVgXQhUHilcHRMtwCcjn1qAn7RWKlCFYw7toFVTNM5RjKrs+XV2bUSGxwzjGOWCRjjWpLupGZGkEkqNKio+lkGoB3l4+L3vKxP2CpUoQvq53ItnMxIcG5d2fDcuvjEUoX/AG6lJJ+k5rwl3JhycSSqvXpdaAy6esiEQTu4gC3j4enz1KlCFZWW7ccKlY3kVS8smNQ8qWRnbmP9zmpUqUIX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29" name="AutoShape 4" descr="data:image/jpeg;base64,/9j/4AAQSkZJRgABAQAAAQABAAD/2wCEAAkGBhQRERQUEhAVEBUQFBMQFRQVFRMcFRcWFBgYHBYUFhcXJzIeGSUkGRYYHzAjLycrLCwwFR8xNTA2OjIrLDUBCQoKDgwOGQ8PGjUkHyQ1LS0sKiwuNTQ1KS8qMTUvKSotLDQpLCwsLyksLCwpLCwsLCksLSwsNSkuLywpKSwsNf/AABEIAFQAcwMBIgACEQEDEQH/xAAcAAACAgMBAQAAAAAAAAAAAAAGBwAFAQQIAwL/xABDEAACAQMBBAQJCQYGAwAAAAABAgMABBESBQYhMQcTNUEUIjJRcXN0sbMWVGFygYOyw9EjJZGTocEVMzRSgpIINkP/xAAbAQACAwEBAQAAAAAAAAAAAAAABQMEBgECB//EADERAAEDAgIIBAUFAAAAAAAAAAEAAgMEEQUxEiEyQVFxcrEzYZGhBhRDgdETIjRCwf/aAAwDAQACEQMRAD8AeNVsW34WumtRIDNHEszJkZCscDP08jjzMD30i+mzf2Y3qQ27XFp4KrqzZkjMhdh4wAPjLhRhu/JpY2O3J4ZhPFM6TAk9YGOvJ55J55+mhC7UzQtvN0k2GzzpnuBrP/zjGtx9YL5P24rmTae/V/cDE19O45aesYKfSFwDVFQhdibp76Wu0o2e1kLiMhXVlZWUnOMg+fB/hV7SQ/8AHCdUhv2dgiq9vlmIAHCXmTwFN75Q23zmH+bH+tcuAvQY52QVjUqu+UNt85h/mx/rWflDbfOYf5sf60aQ4r1+k/gfRWFSq75Q23zqH+bH+tbsNwrjUrBgeRUgj+IouF5LHDML0rFTNU22d77W0OmaYKx46ACzY85C8qCQM11kb5DosFz5Kq6TdoSQ2WuKRo262MalODg5yKVHyvvPnk3/AHo+6Q947e72eTBKsmmWLI4hhnPNTxpVUtqXnT1FbjA6Vvy5ErNdzmNe7inTuZtKWSyhd5WdjryzHJOHYDj6BWK8Nwv9BB958R6xV1myFmqlrRM8Abz3Sg6fe129RD7jS6RSTgDJPAAcyT3Uxen3tdvUQ+40JbmW8sl/bLBIIZWmQRyEBgjZ4MVPPHmqZKVrzbAnjkWOWF4GfyRKjpn0ahV/szduFGUzK0wB8ZQxXI7wCOIpm9Id5cS7Jmiv4kF1ZXFqRKgPVyJIxCTJ5s4dSO4r9lA9U6mRzLaK1GA0cFSHmVtyLe6ZCbl29hsm9ktJJHivY4JQsmkldLctQAz5Xm4Y50t6Z9tKW3cfJzpVlHoEwwKWFV6l1y0+Sb4HEImSs4OI7KVKuvk+P8P8L1nPX9Toxwx5886parkEZp3HKyS+juNvupVpu/vHLZSh4mOAfGTJ0uO8Ef3r3vd2+rsILrrMmeRk0Y4ADODn/if41R139zCowYqpjm2uNYP2zXRk21AbVp04jqWmXP1SwBrni4uWkdndizOSzMeZJ76d+zuxl9jb4bUi6tVRuGrPfD8bWOmtuNu6zmpRbLs9P8ESXQA4uiNWOJHEYJ9AoSqo9ujZaKnnE2lYZEj0Th3C7Pg+8+I9SpuF2fB958R6lNmbIXz+q8d/M90n+n3tdvUQ+40G7q7VNreQTrH1phlWQJnGrHdnuoy6fe129RD7jQLsYft4/rCpXGwJSyFgfI1p3kBNjfrpGfasK28do9qhdJJXkILEIcoigd2TmqCvpYSTgKST3AHNHO5PRzJLIktyhjiUhgjeVJjkMdw/qeVK3OfO4alvoYqbCYXO0r39+AAV/c7PMG7zKRgmJXI+l5Fb+9KWnx0hj923P1F/GtIeu1QsQPJRYBIZIpHne4n1ARg3YI9soPowbsEe2UH1FLu5JjQfV6ijXbfYdl65/wAygmjbbXYdl65/zKCq7NmOQXnDfDf1O7p57N7GX2NvhmkXT02b2MvsbfDNIupqnJqW4Ftz9X5RtJ2AvtR/E1BVGsnYC+1H8TUFVDN/XkmWHfV6ynDuF2fB958R6lTcLs+D7z4j1KZM2QsVVeO/me6T/T72u3qIfcaHujQfvay9oj99EPT72u3qIfcaH+jPtay9oj99TJQuuFgUcdI/gK+8VmpQjNDfSJ2bc/UX8a0hqfPSJ2bc/UX8a0hqW1m0Fufhv+O/q/wIwbsEe2UH0YN2CPbKD6gl3ck1oPq9RRrtrsOy9c/5lBVGu2uw7L1z/mUFV2bMcgvOG+G/qd3Tz2b2MvsbfDNIunps3sZfY2+GaRdTVOTUtwLbn6vyjaT/ANfX2o/iagqiF94IzssWuD1guDJy4aeJzn0nGKHqglINrcE1oY3M/U0hm4kck4dwuz4PvPiPUqbhdnwfefEesUzZshYeq8d/M90lemuaVtrzdbGI9KoiYOdUYHiP9v8ASqrozH72svaI/fTy3l2rbxXk8txYwTm2kijSQxjrf9LJcKS5zyMekcO+t6Xe9o5VBhiCRTQR3DhcFUuY4jHIvm0yyhTnu41MlCO81M0IbV27eQwmUiHT11si5Vssk/g6k4DcCHkl/wCoH01v7U2+9u1skuhOu0q8pV+p6zXGDHqH+XqDOVLHBKgZoQvjpE7NufqL+NaQ1NF99GuQsFxCjpcAxsArjLnaC2yHOeQXxj9IxnFVax2TCXTYpm3eKFsvLhnmupbZSPG4AGIOeflY7s1UngMhuFosJxWKiicx4Jub6uS0m7BHtlB9N3YGw/CLWeAwwdXFcyRIoEwXrIpCrSN4+SCuCBkcQaEGiiW2imaygPX2d9dqF8I4NapGVU+PyLM+T5scuNRvpnOsrtNjsEWndp1uJ9V77a7DsvXP+ZQTTc2DZRXYktZIo+qs5pkRAswxpWMrJr1YPGVgV9FBdnPA6qTYwoRHD1mDcH9o16lvJp8fkFfIHPK/ZXX0znEG65SY7DC1zS06y4+pTT2BbdbsuKMHHWW2jP1lI/vSKurV4nZJFKOh0sp5ginBZb0GBOpCAGCMMsSwzanhzHiaANxk0xuxZPKBTFVG1rpL+XTotpm8ES5jlEc2GYyXCshZSCoAhzhuRyPRJLBptHkqGHYs2lleXC7XG/mEscVKZtjPbPBBD4LbxdekjyiTVpiltRKJldy2ogSJjieAJrQnitw0um1tiIbyC1PiTtmKbwUdYrq2CQbluHeFBxzzB8m7inA+JYdd2H2RHuF2fB958R6xVvugUe0QiCOMBplCo3i4SV1BwxJXIGoqeIJI7qlXWssAFlpqlskjnjeSfVbE26cEk0skgMnXMHZGI0ZERhBAAz/lsw59+a+Z90oHSWNgxW5jeKXiMsNKIpzjgVWJcEebNSpUiorZ2lsNJbZYGZ9MZhIORrJgKshJI4+Mgz562L/Ziykai2CDGyZ8RlJBOpf+I488E1KlCFS225ECFGzISiMBll5m48J1cuYmAI+gYrdj3Tt1IITmUd+PltHK8yM3olkZu7n5uFSpQhbOydlrbrIELHrZZZzqx5cp1NjA5Z7qp/kLbmGOEtJoit7i0Xxlz1d1gSZOOeFGD3VKlCFu7L3eWBpHSWX9oZJmBZdOuRVUvgDuEYx3DJ89aU+41uWVgXQhUHilcHRMtwCcjn1qAn7RWKlCFYw7toFVTNM5RjKrs+XV2bUSGxwzjGOWCRjjWpLupGZGkEkqNKio+lkGoB3l4+L3vKxP2CpUoQvq53ItnMxIcG5d2fDcuvjEUoX/AG6lJJ+k5rwl3JhycSSqvXpdaAy6esiEQTu4gC3j4enz1KlCFZWW7ccKlY3kVS8smNQ8qWRnbmP9zmpUqUIX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29030" name="Picture 6" descr="http://pmd.sourceforge.net/pmd-5.0.0/images/pmd_logo_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0" y="620713"/>
            <a:ext cx="1371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Checkstyle</a:t>
            </a:r>
            <a:endParaRPr lang="ru-RU" dirty="0"/>
          </a:p>
        </p:txBody>
      </p:sp>
      <p:sp>
        <p:nvSpPr>
          <p:cNvPr id="130050" name="Content Placeholder 2"/>
          <p:cNvSpPr>
            <a:spLocks noGrp="1"/>
          </p:cNvSpPr>
          <p:nvPr>
            <p:ph idx="1"/>
          </p:nvPr>
        </p:nvSpPr>
        <p:spPr>
          <a:xfrm>
            <a:off x="304800" y="620713"/>
            <a:ext cx="8532813" cy="2447925"/>
          </a:xfrm>
        </p:spPr>
        <p:txBody>
          <a:bodyPr/>
          <a:lstStyle/>
          <a:p>
            <a:r>
              <a:rPr lang="ru-RU" sz="2200" dirty="0" smtClean="0"/>
              <a:t>Еще один статический анализатор исходного кода</a:t>
            </a:r>
          </a:p>
          <a:p>
            <a:r>
              <a:rPr lang="ru-RU" sz="2200" dirty="0" smtClean="0"/>
              <a:t>Делает упор на соблюдение стандартов кодирования, например </a:t>
            </a:r>
            <a:r>
              <a:rPr lang="en-US" sz="2200" dirty="0" smtClean="0">
                <a:solidFill>
                  <a:schemeClr val="tx2"/>
                </a:solidFill>
              </a:rPr>
              <a:t>Java Code Conventions</a:t>
            </a:r>
            <a:endParaRPr lang="ru-RU" sz="2200" dirty="0" smtClean="0">
              <a:solidFill>
                <a:schemeClr val="tx2"/>
              </a:solidFill>
            </a:endParaRPr>
          </a:p>
          <a:p>
            <a:r>
              <a:rPr lang="ru-RU" sz="2200" dirty="0" smtClean="0"/>
              <a:t>Позволяет конфигурировать набор применяемых правил</a:t>
            </a:r>
          </a:p>
          <a:p>
            <a:r>
              <a:rPr lang="ru-RU" sz="2200" dirty="0" smtClean="0"/>
              <a:t>Отлично интегрирован с популярными </a:t>
            </a:r>
            <a:r>
              <a:rPr lang="en-US" sz="2200" dirty="0" smtClean="0"/>
              <a:t>IDE</a:t>
            </a:r>
            <a:r>
              <a:rPr lang="ru-RU" sz="2200" dirty="0" smtClean="0"/>
              <a:t> и </a:t>
            </a:r>
            <a:r>
              <a:rPr lang="en-US" sz="2200" dirty="0" smtClean="0"/>
              <a:t>build-</a:t>
            </a:r>
            <a:r>
              <a:rPr lang="ru-RU" sz="2200" dirty="0" smtClean="0"/>
              <a:t>системами</a:t>
            </a:r>
            <a:endParaRPr lang="en-US" sz="2200" dirty="0" smtClean="0"/>
          </a:p>
          <a:p>
            <a:r>
              <a:rPr lang="ru-RU" sz="2200" dirty="0" smtClean="0"/>
              <a:t>При работе в </a:t>
            </a:r>
            <a:r>
              <a:rPr lang="en-US" sz="2200" dirty="0" smtClean="0"/>
              <a:t>IDE </a:t>
            </a:r>
            <a:r>
              <a:rPr lang="ru-RU" sz="2200" dirty="0" smtClean="0"/>
              <a:t>может подсвечивать ошибки прямо в  процессе написания кода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1FD6-B400-4343-841E-525B4CEC0C80}" type="slidenum">
              <a:rPr lang="de-DE" smtClean="0"/>
              <a:pPr>
                <a:defRPr/>
              </a:pPr>
              <a:t>49</a:t>
            </a:fld>
            <a:endParaRPr lang="de-DE"/>
          </a:p>
        </p:txBody>
      </p:sp>
      <p:pic>
        <p:nvPicPr>
          <p:cNvPr id="13005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3500438"/>
            <a:ext cx="6624637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effectLst/>
                <a:cs typeface="Arial" charset="0"/>
              </a:rPr>
              <a:t>Правила</a:t>
            </a:r>
            <a:r>
              <a:rPr lang="en-US" dirty="0" smtClean="0">
                <a:effectLst/>
                <a:cs typeface="Arial" charset="0"/>
              </a:rPr>
              <a:t> </a:t>
            </a:r>
            <a:r>
              <a:rPr lang="ru-RU" dirty="0" smtClean="0">
                <a:effectLst/>
                <a:cs typeface="Arial" charset="0"/>
              </a:rPr>
              <a:t>работы с куратором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765175"/>
            <a:ext cx="8532812" cy="5256213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Куратор будет уделять вам от двух часов в неделю</a:t>
            </a:r>
          </a:p>
          <a:p>
            <a:pPr eaLnBrk="1" hangingPunct="1"/>
            <a:r>
              <a:rPr lang="ru-RU" sz="2800" dirty="0" smtClean="0"/>
              <a:t>Если вы зависли на 4 часа и не знаете как решить проблему, это хороший повод написать куратору</a:t>
            </a:r>
          </a:p>
          <a:p>
            <a:pPr eaLnBrk="1" hangingPunct="1"/>
            <a:r>
              <a:rPr lang="ru-RU" sz="2800" dirty="0" smtClean="0"/>
              <a:t>Куратор будет проверять ваш прогресс на еженедельной основе</a:t>
            </a:r>
          </a:p>
          <a:p>
            <a:pPr eaLnBrk="1" hangingPunct="1"/>
            <a:r>
              <a:rPr lang="ru-RU" sz="2800" dirty="0" smtClean="0"/>
              <a:t>Вы должны получить допуск к показу у куратора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381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Sonar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31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1512887"/>
          </a:xfrm>
        </p:spPr>
        <p:txBody>
          <a:bodyPr/>
          <a:lstStyle/>
          <a:p>
            <a:r>
              <a:rPr lang="ru-RU" sz="2200" smtClean="0"/>
              <a:t>Модульная </a:t>
            </a:r>
            <a:r>
              <a:rPr lang="en-US" sz="2200" smtClean="0"/>
              <a:t>open-source </a:t>
            </a:r>
            <a:r>
              <a:rPr lang="ru-RU" sz="2200" smtClean="0"/>
              <a:t>платформа для контроля качества исходного кода</a:t>
            </a:r>
          </a:p>
          <a:p>
            <a:r>
              <a:rPr lang="ru-RU" sz="2200" smtClean="0"/>
              <a:t>Умеет снимать огромное количество метрик</a:t>
            </a:r>
          </a:p>
          <a:p>
            <a:r>
              <a:rPr lang="ru-RU" sz="2200" smtClean="0"/>
              <a:t>Визуализирует их, генерирует отчеты и представляет динамику во времени</a:t>
            </a:r>
          </a:p>
        </p:txBody>
      </p:sp>
      <p:pic>
        <p:nvPicPr>
          <p:cNvPr id="131075" name="Picture 7" descr="sonar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970087"/>
            <a:ext cx="5510213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076" name="Rectangle 8"/>
          <p:cNvSpPr>
            <a:spLocks noChangeArrowheads="1"/>
          </p:cNvSpPr>
          <p:nvPr/>
        </p:nvSpPr>
        <p:spPr bwMode="gray">
          <a:xfrm>
            <a:off x="323850" y="1844675"/>
            <a:ext cx="2879998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 dirty="0">
                <a:latin typeface="Arial Narrow" pitchFamily="34" charset="0"/>
              </a:rPr>
              <a:t>Использует </a:t>
            </a:r>
            <a:r>
              <a:rPr lang="en-US" sz="2200" dirty="0">
                <a:solidFill>
                  <a:schemeClr val="tx2"/>
                </a:solidFill>
                <a:latin typeface="Arial Narrow" pitchFamily="34" charset="0"/>
              </a:rPr>
              <a:t>PMD</a:t>
            </a:r>
            <a:r>
              <a:rPr lang="en-US" sz="2200" dirty="0">
                <a:latin typeface="Arial Narrow" pitchFamily="34" charset="0"/>
              </a:rPr>
              <a:t>, </a:t>
            </a:r>
            <a:r>
              <a:rPr lang="en-US" sz="2200" dirty="0" err="1">
                <a:solidFill>
                  <a:schemeClr val="tx2"/>
                </a:solidFill>
                <a:latin typeface="Arial Narrow" pitchFamily="34" charset="0"/>
              </a:rPr>
              <a:t>Checkstyle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ru-RU" sz="2200" dirty="0">
                <a:latin typeface="Arial Narrow" pitchFamily="34" charset="0"/>
              </a:rPr>
              <a:t>и собственные метрики качества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 dirty="0">
                <a:latin typeface="Arial Narrow" pitchFamily="34" charset="0"/>
              </a:rPr>
              <a:t>Анализирует покрытие модульными тестами несколькими методами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 dirty="0">
                <a:latin typeface="Arial Narrow" pitchFamily="34" charset="0"/>
              </a:rPr>
              <a:t>Ищет дубликаты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 dirty="0">
                <a:latin typeface="Arial Narrow" pitchFamily="34" charset="0"/>
              </a:rPr>
              <a:t>Считает совокупный «технический долг»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Sonar: </a:t>
            </a:r>
            <a:r>
              <a:rPr lang="ru-RU" dirty="0" smtClean="0"/>
              <a:t>Рабочий цикл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0F9D0-8BC2-44A5-8F64-752F781E7907}" type="slidenum">
              <a:rPr lang="de-DE" smtClean="0"/>
              <a:pPr>
                <a:defRPr/>
              </a:pPr>
              <a:t>51</a:t>
            </a:fld>
            <a:endParaRPr lang="de-DE"/>
          </a:p>
        </p:txBody>
      </p:sp>
      <p:pic>
        <p:nvPicPr>
          <p:cNvPr id="132099" name="Picture 2" descr="http://akrambenaissi.files.wordpress.com/2011/01/how-sonar-work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765175"/>
            <a:ext cx="842486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Wiki: </a:t>
            </a:r>
            <a:r>
              <a:rPr lang="ru-RU" sz="2400" dirty="0"/>
              <a:t>систематическая проверка исходного кода программы с целью обнаружения и исправления ошибок, которые остались незамеченными в начальной </a:t>
            </a:r>
            <a:r>
              <a:rPr lang="ru-RU" sz="2400" dirty="0" smtClean="0"/>
              <a:t>фазе разработки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Tools:</a:t>
            </a:r>
          </a:p>
          <a:p>
            <a:pPr lvl="1"/>
            <a:r>
              <a:rPr lang="en-US" sz="2400" dirty="0" smtClean="0"/>
              <a:t>Review Board</a:t>
            </a:r>
          </a:p>
          <a:p>
            <a:pPr lvl="1"/>
            <a:r>
              <a:rPr lang="en-US" sz="2400" dirty="0" smtClean="0"/>
              <a:t>Barkeep</a:t>
            </a:r>
          </a:p>
          <a:p>
            <a:pPr lvl="1"/>
            <a:r>
              <a:rPr lang="en-US" sz="2400" dirty="0" smtClean="0"/>
              <a:t>Code Striker, etc.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35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Board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53</a:t>
            </a:fld>
            <a:endParaRPr lang="de-DE"/>
          </a:p>
        </p:txBody>
      </p:sp>
      <p:pic>
        <p:nvPicPr>
          <p:cNvPr id="112642" name="Picture 2" descr="http://www.deepshiftlabs.com/dev_blog/wp-content/uploads/2011/10/rb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342996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5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54</a:t>
            </a:fld>
            <a:endParaRPr lang="de-DE"/>
          </a:p>
        </p:txBody>
      </p:sp>
      <p:pic>
        <p:nvPicPr>
          <p:cNvPr id="111618" name="Picture 2" descr="C:\codequal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81414"/>
            <a:ext cx="6120681" cy="506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1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Javadoc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765175"/>
            <a:ext cx="4627240" cy="5256213"/>
          </a:xfrm>
        </p:spPr>
        <p:txBody>
          <a:bodyPr/>
          <a:lstStyle/>
          <a:p>
            <a:r>
              <a:rPr lang="ru-RU" sz="2400" b="1" dirty="0" err="1" smtClean="0"/>
              <a:t>Javadoc</a:t>
            </a:r>
            <a:r>
              <a:rPr lang="ru-RU" sz="2400" dirty="0" smtClean="0"/>
              <a:t> — стандарт для документирования классов </a:t>
            </a:r>
            <a:r>
              <a:rPr lang="ru-RU" sz="2400" dirty="0" err="1" smtClean="0"/>
              <a:t>Java</a:t>
            </a:r>
            <a:r>
              <a:rPr lang="ru-RU" sz="2400" dirty="0" smtClean="0"/>
              <a:t>. Большинство </a:t>
            </a:r>
            <a:r>
              <a:rPr lang="ru-RU" sz="2400" dirty="0"/>
              <a:t>сред разработки программного обеспечения автоматически генерируют HTML-документацию, используя </a:t>
            </a:r>
            <a:r>
              <a:rPr lang="ru-RU" sz="2400" dirty="0" err="1"/>
              <a:t>Javadoc</a:t>
            </a:r>
            <a:r>
              <a:rPr lang="ru-RU" sz="2400" dirty="0" smtClean="0"/>
              <a:t>.</a:t>
            </a:r>
          </a:p>
          <a:p>
            <a:endParaRPr lang="en-US" sz="2400" dirty="0" smtClean="0"/>
          </a:p>
          <a:p>
            <a:r>
              <a:rPr lang="ru-RU" sz="2400" dirty="0" err="1" smtClean="0"/>
              <a:t>Джавадокированию</a:t>
            </a:r>
            <a:r>
              <a:rPr lang="ru-RU" sz="2400" dirty="0" smtClean="0"/>
              <a:t> в вашей работе подлежат</a:t>
            </a:r>
            <a:r>
              <a:rPr lang="en-US" sz="2400" dirty="0" smtClean="0"/>
              <a:t>:</a:t>
            </a:r>
          </a:p>
          <a:p>
            <a:pPr lvl="1"/>
            <a:r>
              <a:rPr lang="ru-RU" sz="2400" dirty="0" smtClean="0"/>
              <a:t>Все методы (кроме геттеров</a:t>
            </a:r>
            <a:r>
              <a:rPr lang="en-US" sz="2400" dirty="0" smtClean="0"/>
              <a:t>/</a:t>
            </a:r>
            <a:r>
              <a:rPr lang="ru-RU" sz="2400" dirty="0" smtClean="0"/>
              <a:t>сеттеров </a:t>
            </a:r>
            <a:r>
              <a:rPr lang="en-US" sz="2400" dirty="0" smtClean="0"/>
              <a:t>POJO </a:t>
            </a:r>
            <a:r>
              <a:rPr lang="ru-RU" sz="2400" dirty="0" smtClean="0"/>
              <a:t>конвенции)</a:t>
            </a:r>
          </a:p>
          <a:p>
            <a:pPr lvl="1"/>
            <a:r>
              <a:rPr lang="ru-RU" sz="2400" dirty="0" smtClean="0"/>
              <a:t>Все классы</a:t>
            </a:r>
          </a:p>
          <a:p>
            <a:pPr lvl="1"/>
            <a:r>
              <a:rPr lang="ru-RU" sz="2400" dirty="0" smtClean="0"/>
              <a:t>Все сложные алгоритмы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55</a:t>
            </a:fld>
            <a:endParaRPr lang="de-DE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946" y="600176"/>
            <a:ext cx="3758967" cy="54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5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Javadoc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5175"/>
            <a:ext cx="8443664" cy="791617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Когда </a:t>
            </a:r>
            <a:r>
              <a:rPr lang="ru-RU" sz="2400" dirty="0"/>
              <a:t>я возвращаюсь к разработке своего кода, который я не комментировал.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56</a:t>
            </a:fld>
            <a:endParaRPr lang="de-DE"/>
          </a:p>
        </p:txBody>
      </p:sp>
      <p:pic>
        <p:nvPicPr>
          <p:cNvPr id="6" name="Picture 2" descr="&amp;Kcy;&amp;ocy;&amp;gcy;&amp;dcy;&amp;acy; &amp;yacy; &amp;vcy;&amp;ocy;&amp;zcy;&amp;vcy;&amp;rcy;&amp;acy;&amp;shchcy;&amp;acy;&amp;yucy;&amp;scy;&amp;softcy; &amp;kcy; &amp;rcy;&amp;acy;&amp;zcy;&amp;rcy;&amp;acy;&amp;bcy;&amp;ocy;&amp;tcy;&amp;kcy;&amp;iecy; &amp;scy;&amp;vcy;&amp;ocy;&amp;iecy;&amp;gcy;&amp;ocy; &amp;kcy;&amp;ocy;&amp;dcy;&amp;acy;, &amp;kcy;&amp;ocy;&amp;tcy;&amp;ocy;&amp;rcy;&amp;ycy;&amp;jcy; &amp;yacy; &amp;ncy;&amp;iecy; &amp;kcy;&amp;ocy;&amp;mcy;&amp;mcy;&amp;iecy;&amp;ncy;&amp;tcy;&amp;icy;&amp;rcy;&amp;ocy;&amp;vcy;&amp;acy;&amp;lcy;.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692"/>
            <a:ext cx="47625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262442" y="5517232"/>
            <a:ext cx="8443664" cy="35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ru-RU" sz="2400" kern="0" dirty="0" smtClean="0">
                <a:hlinkClick r:id="rId3"/>
              </a:rPr>
              <a:t>*</a:t>
            </a:r>
            <a:r>
              <a:rPr lang="en-US" sz="2400" kern="0" dirty="0" smtClean="0">
                <a:hlinkClick r:id="rId3"/>
              </a:rPr>
              <a:t>http</a:t>
            </a:r>
            <a:r>
              <a:rPr lang="en-US" sz="2400" kern="0" dirty="0">
                <a:hlinkClick r:id="rId3"/>
              </a:rPr>
              <a:t>://</a:t>
            </a:r>
            <a:r>
              <a:rPr lang="en-US" sz="2400" kern="0" dirty="0" smtClean="0">
                <a:hlinkClick r:id="rId3"/>
              </a:rPr>
              <a:t>developerslife.ru/12</a:t>
            </a:r>
            <a:r>
              <a:rPr lang="ru-RU" sz="2400" kern="0" dirty="0" smtClean="0"/>
              <a:t> 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8174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ffectLst/>
                <a:cs typeface="Arial" charset="0"/>
              </a:rPr>
              <a:t>Practice #</a:t>
            </a:r>
            <a:r>
              <a:rPr lang="ru-RU" dirty="0" smtClean="0">
                <a:effectLst/>
                <a:cs typeface="Arial" charset="0"/>
              </a:rPr>
              <a:t>4</a:t>
            </a:r>
            <a:r>
              <a:rPr lang="en-US" dirty="0" smtClean="0">
                <a:effectLst/>
                <a:cs typeface="Arial" charset="0"/>
              </a:rPr>
              <a:t> – </a:t>
            </a:r>
            <a:r>
              <a:rPr lang="en-US" dirty="0" err="1" smtClean="0">
                <a:effectLst/>
                <a:cs typeface="Arial" charset="0"/>
              </a:rPr>
              <a:t>checkstyle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Требуется</a:t>
            </a:r>
            <a:r>
              <a:rPr lang="en-US" sz="2800" dirty="0" smtClean="0"/>
              <a:t>: c</a:t>
            </a:r>
            <a:r>
              <a:rPr lang="ru-RU" sz="2800" dirty="0" smtClean="0"/>
              <a:t>качать и установить плагин </a:t>
            </a:r>
            <a:r>
              <a:rPr lang="en-US" sz="2800" dirty="0" err="1" smtClean="0">
                <a:solidFill>
                  <a:schemeClr val="tx2"/>
                </a:solidFill>
              </a:rPr>
              <a:t>Checkstyle</a:t>
            </a:r>
            <a:endParaRPr lang="ru-RU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chemeClr val="tx2"/>
                </a:solidFill>
              </a:rPr>
              <a:t>Help-</a:t>
            </a:r>
            <a:r>
              <a:rPr lang="en-US" sz="2800" dirty="0" smtClean="0"/>
              <a:t>&gt;</a:t>
            </a:r>
            <a:r>
              <a:rPr lang="en-US" sz="2800" dirty="0" smtClean="0">
                <a:solidFill>
                  <a:schemeClr val="tx2"/>
                </a:solidFill>
              </a:rPr>
              <a:t>Eclipse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Marketplace-</a:t>
            </a:r>
            <a:r>
              <a:rPr lang="en-US" sz="2800" dirty="0" smtClean="0"/>
              <a:t>&gt;</a:t>
            </a:r>
            <a:r>
              <a:rPr lang="en-US" sz="2800" dirty="0" err="1" smtClean="0">
                <a:solidFill>
                  <a:schemeClr val="tx2"/>
                </a:solidFill>
              </a:rPr>
              <a:t>Checkstyle</a:t>
            </a:r>
            <a:r>
              <a:rPr lang="en-US" sz="2800" dirty="0" smtClean="0">
                <a:solidFill>
                  <a:schemeClr val="tx2"/>
                </a:solidFill>
              </a:rPr>
              <a:t> Plug-in</a:t>
            </a:r>
          </a:p>
          <a:p>
            <a:pPr eaLnBrk="1" hangingPunct="1"/>
            <a:r>
              <a:rPr lang="ru-RU" sz="2800" dirty="0" smtClean="0"/>
              <a:t>Внимательно читаем лицензионное соглашение и соглашаемся с ним</a:t>
            </a:r>
            <a:endParaRPr lang="en-US" sz="2800" dirty="0" smtClean="0"/>
          </a:p>
          <a:p>
            <a:pPr eaLnBrk="1" hangingPunct="1"/>
            <a:r>
              <a:rPr lang="ru-RU" sz="2800" dirty="0" smtClean="0"/>
              <a:t>Устанавливаем плагин</a:t>
            </a:r>
          </a:p>
          <a:p>
            <a:pPr eaLnBrk="1" hangingPunct="1"/>
            <a:endParaRPr lang="en-US" sz="2800" dirty="0" smtClean="0"/>
          </a:p>
          <a:p>
            <a:pPr lvl="1" eaLnBrk="1" hangingPunct="1"/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1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IDE</a:t>
            </a:r>
            <a:endParaRPr lang="ru-RU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800" dirty="0" smtClean="0"/>
              <a:t>Автоматизация </a:t>
            </a:r>
            <a:r>
              <a:rPr lang="en-US" sz="2800" dirty="0"/>
              <a:t>build</a:t>
            </a:r>
            <a:r>
              <a:rPr lang="ru-RU" sz="2800" dirty="0" smtClean="0"/>
              <a:t>-процесса</a:t>
            </a:r>
            <a:endParaRPr lang="en-US" sz="2800" dirty="0" smtClean="0"/>
          </a:p>
          <a:p>
            <a:pPr eaLnBrk="1" hangingPunct="1"/>
            <a:r>
              <a:rPr lang="ru-RU" sz="2800" dirty="0" smtClean="0"/>
              <a:t>Системы контроля версий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Continuous Integration</a:t>
            </a:r>
          </a:p>
          <a:p>
            <a:pPr eaLnBrk="1" hangingPunct="1"/>
            <a:r>
              <a:rPr lang="ru-RU" sz="2800" dirty="0" smtClean="0"/>
              <a:t>Контроль качества исходного кода</a:t>
            </a:r>
          </a:p>
          <a:p>
            <a:pPr eaLnBrk="1" hangingPunct="1"/>
            <a:r>
              <a:rPr lang="ru-RU" sz="2800" dirty="0" err="1" smtClean="0">
                <a:solidFill>
                  <a:schemeClr val="tx2"/>
                </a:solidFill>
              </a:rPr>
              <a:t>Дебаг</a:t>
            </a:r>
            <a:r>
              <a:rPr lang="ru-RU" sz="2800" dirty="0" smtClean="0">
                <a:solidFill>
                  <a:schemeClr val="tx2"/>
                </a:solidFill>
              </a:rPr>
              <a:t>, мониторинг и профилировка</a:t>
            </a:r>
            <a:endParaRPr lang="en-US" sz="2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Debug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AFE44-AAAE-4177-83B5-BE41F2063ED2}" type="slidenum">
              <a:rPr lang="de-DE" smtClean="0"/>
              <a:pPr>
                <a:defRPr/>
              </a:pPr>
              <a:t>59</a:t>
            </a:fld>
            <a:endParaRPr lang="de-DE"/>
          </a:p>
        </p:txBody>
      </p:sp>
      <p:sp>
        <p:nvSpPr>
          <p:cNvPr id="134147" name="Content Placeholder 2"/>
          <p:cNvSpPr>
            <a:spLocks/>
          </p:cNvSpPr>
          <p:nvPr/>
        </p:nvSpPr>
        <p:spPr bwMode="gray">
          <a:xfrm>
            <a:off x="323850" y="620713"/>
            <a:ext cx="853281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Отладка</a:t>
            </a:r>
            <a:r>
              <a:rPr lang="ru-RU" sz="2400" dirty="0">
                <a:latin typeface="Arial Narrow" panose="020B0606020202030204" pitchFamily="34" charset="0"/>
              </a:rPr>
              <a:t> — этап разработки компьютерной программы, на котором обнаруживают, локализуют и устраняют ошибки. </a:t>
            </a:r>
            <a:r>
              <a:rPr lang="ru-RU" sz="2400" dirty="0" err="1">
                <a:latin typeface="Arial Narrow" panose="020B0606020202030204" pitchFamily="34" charset="0"/>
              </a:rPr>
              <a:t>Дебагер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smtClean="0">
                <a:latin typeface="Arial Narrow" panose="020B0606020202030204" pitchFamily="34" charset="0"/>
              </a:rPr>
              <a:t>есть во всех </a:t>
            </a:r>
            <a:r>
              <a:rPr lang="en-US" sz="2400" dirty="0" smtClean="0">
                <a:latin typeface="Arial Narrow" panose="020B0606020202030204" pitchFamily="34" charset="0"/>
              </a:rPr>
              <a:t>Java IDE. </a:t>
            </a:r>
            <a:r>
              <a:rPr lang="ru-RU" sz="2400" dirty="0" smtClean="0">
                <a:latin typeface="Arial Narrow" panose="020B0606020202030204" pitchFamily="34" charset="0"/>
              </a:rPr>
              <a:t>Наиболее удобный – в </a:t>
            </a:r>
            <a:r>
              <a:rPr lang="en-US" sz="24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IDEA</a:t>
            </a:r>
            <a:r>
              <a:rPr lang="en-US" sz="2400" dirty="0" smtClean="0">
                <a:latin typeface="Arial Narrow" panose="020B0606020202030204" pitchFamily="34" charset="0"/>
              </a:rPr>
              <a:t>.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400" dirty="0">
              <a:latin typeface="Arial Narrow" panose="020B0606020202030204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Дебагер</a:t>
            </a:r>
            <a:r>
              <a:rPr lang="ru-RU" sz="2400" dirty="0" smtClean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ru-RU" sz="2400" dirty="0" smtClean="0">
                <a:latin typeface="Arial Narrow" pitchFamily="34" charset="0"/>
              </a:rPr>
              <a:t>помогает</a:t>
            </a:r>
            <a:r>
              <a:rPr lang="en-US" sz="2400" dirty="0" smtClean="0">
                <a:latin typeface="Arial Narrow" pitchFamily="34" charset="0"/>
              </a:rPr>
              <a:t>:</a:t>
            </a:r>
            <a:endParaRPr lang="ru-RU" sz="2400" dirty="0">
              <a:latin typeface="Arial Narrow" pitchFamily="34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Узнать значения переменной в моменте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Построчно отлаживать программу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Переходить вверх и вниз по стеку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4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effectLst/>
                <a:cs typeface="Arial" charset="0"/>
              </a:rPr>
              <a:t>Сквозное задание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500" dirty="0" smtClean="0"/>
              <a:t>Обязательные критерии успешности</a:t>
            </a:r>
            <a:r>
              <a:rPr lang="en-US" sz="2500" dirty="0" smtClean="0"/>
              <a:t>:</a:t>
            </a:r>
          </a:p>
          <a:p>
            <a:pPr lvl="1" eaLnBrk="1" hangingPunct="1"/>
            <a:r>
              <a:rPr lang="ru-RU" sz="2500" dirty="0"/>
              <a:t>Работающее приложение в котором реализован </a:t>
            </a:r>
            <a:r>
              <a:rPr lang="ru-RU" sz="2500" b="1" dirty="0"/>
              <a:t>весь</a:t>
            </a:r>
            <a:r>
              <a:rPr lang="ru-RU" sz="2500" dirty="0"/>
              <a:t> функционал</a:t>
            </a:r>
          </a:p>
          <a:p>
            <a:pPr lvl="1" eaLnBrk="1" hangingPunct="1"/>
            <a:r>
              <a:rPr lang="ru-RU" sz="2500" dirty="0"/>
              <a:t>Код документирован </a:t>
            </a:r>
            <a:r>
              <a:rPr lang="en-US" sz="2500" dirty="0"/>
              <a:t>(</a:t>
            </a:r>
            <a:r>
              <a:rPr lang="en-US" sz="2500" dirty="0" err="1">
                <a:solidFill>
                  <a:schemeClr val="tx2"/>
                </a:solidFill>
              </a:rPr>
              <a:t>javadoc</a:t>
            </a:r>
            <a:r>
              <a:rPr lang="ru-RU" sz="2500" dirty="0"/>
              <a:t>)</a:t>
            </a:r>
            <a:endParaRPr lang="en-US" sz="2500" dirty="0"/>
          </a:p>
          <a:p>
            <a:pPr lvl="1" eaLnBrk="1" hangingPunct="1"/>
            <a:r>
              <a:rPr lang="ru-RU" sz="2500" dirty="0"/>
              <a:t>Написаны </a:t>
            </a:r>
            <a:r>
              <a:rPr lang="en-US" sz="2500" dirty="0">
                <a:solidFill>
                  <a:schemeClr val="tx2"/>
                </a:solidFill>
              </a:rPr>
              <a:t>unit-</a:t>
            </a:r>
            <a:r>
              <a:rPr lang="ru-RU" sz="2500" dirty="0" smtClean="0"/>
              <a:t>тесты</a:t>
            </a:r>
            <a:endParaRPr lang="en-US" sz="2500" dirty="0" smtClean="0"/>
          </a:p>
          <a:p>
            <a:pPr lvl="1" eaLnBrk="1" hangingPunct="1"/>
            <a:r>
              <a:rPr lang="en-US" sz="2500" dirty="0"/>
              <a:t>Technical solution description</a:t>
            </a:r>
            <a:endParaRPr lang="ru-RU" sz="2500" dirty="0"/>
          </a:p>
          <a:p>
            <a:pPr lvl="1" eaLnBrk="1" hangingPunct="1"/>
            <a:r>
              <a:rPr lang="ru-RU" sz="2500" dirty="0" smtClean="0"/>
              <a:t>Нет</a:t>
            </a:r>
            <a:r>
              <a:rPr lang="en-US" sz="2500" dirty="0" smtClean="0"/>
              <a:t> major’</a:t>
            </a:r>
            <a:r>
              <a:rPr lang="ru-RU" sz="2500" dirty="0" err="1" smtClean="0"/>
              <a:t>ов</a:t>
            </a:r>
            <a:r>
              <a:rPr lang="ru-RU" sz="2500" dirty="0" smtClean="0"/>
              <a:t> в </a:t>
            </a:r>
            <a:r>
              <a:rPr lang="en-US" sz="2500" dirty="0" err="1" smtClean="0">
                <a:solidFill>
                  <a:schemeClr val="tx2"/>
                </a:solidFill>
              </a:rPr>
              <a:t>checkstyle</a:t>
            </a:r>
            <a:endParaRPr lang="en-US" sz="2500" dirty="0" smtClean="0">
              <a:solidFill>
                <a:schemeClr val="tx2"/>
              </a:solidFill>
            </a:endParaRPr>
          </a:p>
          <a:p>
            <a:pPr lvl="1" eaLnBrk="1" hangingPunct="1"/>
            <a:endParaRPr lang="en-US" sz="2500" dirty="0" smtClean="0"/>
          </a:p>
          <a:p>
            <a:pPr eaLnBrk="1" hangingPunct="1"/>
            <a:r>
              <a:rPr lang="ru-RU" sz="2500" dirty="0" smtClean="0"/>
              <a:t>Плюсом будет</a:t>
            </a:r>
            <a:r>
              <a:rPr lang="en-US" sz="2500" dirty="0" smtClean="0"/>
              <a:t>:</a:t>
            </a:r>
          </a:p>
          <a:p>
            <a:pPr lvl="1" eaLnBrk="1" hangingPunct="1"/>
            <a:r>
              <a:rPr lang="ru-RU" sz="2500" dirty="0" smtClean="0"/>
              <a:t>Красивый </a:t>
            </a:r>
            <a:r>
              <a:rPr lang="en-US" sz="2500" dirty="0" smtClean="0"/>
              <a:t>UI</a:t>
            </a:r>
            <a:endParaRPr lang="ru-RU" sz="2500" dirty="0" smtClean="0"/>
          </a:p>
          <a:p>
            <a:pPr lvl="1" eaLnBrk="1" hangingPunct="1"/>
            <a:r>
              <a:rPr lang="en-US" sz="2500" dirty="0" smtClean="0"/>
              <a:t>Selenium Auto Tests</a:t>
            </a:r>
          </a:p>
          <a:p>
            <a:pPr lvl="1" eaLnBrk="1" hangingPunct="1"/>
            <a:r>
              <a:rPr lang="en-US" sz="2500" dirty="0" smtClean="0"/>
              <a:t>Killer features</a:t>
            </a:r>
          </a:p>
          <a:p>
            <a:pPr lvl="1" eaLnBrk="1" hangingPunct="1"/>
            <a:endParaRPr lang="en-US" sz="2800" dirty="0" smtClean="0"/>
          </a:p>
          <a:p>
            <a:pPr lvl="1" eaLnBrk="1" hangingPunct="1"/>
            <a:endParaRPr lang="ru-RU" sz="2800" dirty="0" smtClean="0"/>
          </a:p>
          <a:p>
            <a:pPr lvl="1" eaLnBrk="1" hangingPunct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6011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Debug</a:t>
            </a:r>
            <a:r>
              <a:rPr lang="ru-RU" dirty="0" smtClean="0"/>
              <a:t> – чтобы не было потом вот так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AFE44-AAAE-4177-83B5-BE41F2063ED2}" type="slidenum">
              <a:rPr lang="de-DE" smtClean="0"/>
              <a:pPr>
                <a:defRPr/>
              </a:pPr>
              <a:t>60</a:t>
            </a:fld>
            <a:endParaRPr lang="de-DE"/>
          </a:p>
        </p:txBody>
      </p:sp>
      <p:sp>
        <p:nvSpPr>
          <p:cNvPr id="134147" name="Content Placeholder 2"/>
          <p:cNvSpPr>
            <a:spLocks/>
          </p:cNvSpPr>
          <p:nvPr/>
        </p:nvSpPr>
        <p:spPr bwMode="gray">
          <a:xfrm>
            <a:off x="323850" y="620713"/>
            <a:ext cx="853281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400" dirty="0">
              <a:latin typeface="Arial Narrow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46400"/>
            <a:ext cx="5760640" cy="531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5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Profiling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AFE44-AAAE-4177-83B5-BE41F2063ED2}" type="slidenum">
              <a:rPr lang="de-DE" smtClean="0"/>
              <a:pPr>
                <a:defRPr/>
              </a:pPr>
              <a:t>61</a:t>
            </a:fld>
            <a:endParaRPr lang="de-DE"/>
          </a:p>
        </p:txBody>
      </p:sp>
      <p:sp>
        <p:nvSpPr>
          <p:cNvPr id="134147" name="Content Placeholder 2"/>
          <p:cNvSpPr>
            <a:spLocks/>
          </p:cNvSpPr>
          <p:nvPr/>
        </p:nvSpPr>
        <p:spPr bwMode="gray">
          <a:xfrm>
            <a:off x="323850" y="620713"/>
            <a:ext cx="853281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Под профилировкой понимают сбор характеристик работающего приложения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В них входит использование памяти, динамика процессоров, трассировка вызовов методов</a:t>
            </a:r>
            <a:endParaRPr lang="en-US" sz="2400" dirty="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Профайлер помогает обнаружить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Горячие места в коде, которые стоит оптимизировать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Чем занята память и течет ли она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 dirty="0">
                <a:latin typeface="Arial Narrow" pitchFamily="34" charset="0"/>
              </a:rPr>
              <a:t>Bottleneck’</a:t>
            </a:r>
            <a:r>
              <a:rPr lang="ru-RU" sz="2400" dirty="0">
                <a:latin typeface="Arial Narrow" pitchFamily="34" charset="0"/>
              </a:rPr>
              <a:t>и производительности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Arial Narrow" pitchFamily="34" charset="0"/>
              </a:rPr>
              <a:t>Deadlock</a:t>
            </a:r>
            <a:r>
              <a:rPr lang="en-US" sz="2400" dirty="0">
                <a:latin typeface="Arial Narrow" pitchFamily="34" charset="0"/>
              </a:rPr>
              <a:t>’</a:t>
            </a:r>
            <a:r>
              <a:rPr lang="ru-RU" sz="2400" dirty="0">
                <a:latin typeface="Arial Narrow" pitchFamily="34" charset="0"/>
              </a:rPr>
              <a:t>и, состояние </a:t>
            </a:r>
            <a:r>
              <a:rPr lang="en-US" sz="2400" dirty="0">
                <a:solidFill>
                  <a:schemeClr val="tx2"/>
                </a:solidFill>
                <a:latin typeface="Arial Narrow" pitchFamily="34" charset="0"/>
              </a:rPr>
              <a:t>starvation</a:t>
            </a:r>
            <a:endParaRPr lang="ru-RU" sz="2400" dirty="0">
              <a:solidFill>
                <a:schemeClr val="tx2"/>
              </a:solidFill>
              <a:latin typeface="Arial Narrow" pitchFamily="34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Что и когда делает </a:t>
            </a:r>
            <a:r>
              <a:rPr lang="en-US" sz="2400" dirty="0">
                <a:solidFill>
                  <a:schemeClr val="tx2"/>
                </a:solidFill>
                <a:latin typeface="Arial Narrow" pitchFamily="34" charset="0"/>
              </a:rPr>
              <a:t>GC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ru-RU" sz="2400" dirty="0">
                <a:latin typeface="Arial Narrow" pitchFamily="34" charset="0"/>
              </a:rPr>
              <a:t>в приложении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Профайлеры подразделяются на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Инструментирующие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Сэмплирующие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4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VisualVM</a:t>
            </a:r>
            <a:endParaRPr lang="ru-RU" dirty="0"/>
          </a:p>
        </p:txBody>
      </p:sp>
      <p:sp>
        <p:nvSpPr>
          <p:cNvPr id="135170" name="Content Placeholder 2"/>
          <p:cNvSpPr>
            <a:spLocks noGrp="1"/>
          </p:cNvSpPr>
          <p:nvPr>
            <p:ph idx="1"/>
          </p:nvPr>
        </p:nvSpPr>
        <p:spPr>
          <a:xfrm>
            <a:off x="323850" y="620713"/>
            <a:ext cx="8532813" cy="2520950"/>
          </a:xfrm>
        </p:spPr>
        <p:txBody>
          <a:bodyPr/>
          <a:lstStyle/>
          <a:p>
            <a:r>
              <a:rPr lang="ru-RU" sz="2400" smtClean="0"/>
              <a:t>Инструментирующий профайлер из состава </a:t>
            </a:r>
            <a:r>
              <a:rPr lang="en-US" sz="2400" smtClean="0"/>
              <a:t>JDK</a:t>
            </a:r>
            <a:r>
              <a:rPr lang="ru-RU" sz="2400" smtClean="0"/>
              <a:t>, </a:t>
            </a:r>
          </a:p>
          <a:p>
            <a:pPr>
              <a:buFont typeface="Wingdings" pitchFamily="2" charset="2"/>
              <a:buNone/>
            </a:pPr>
            <a:r>
              <a:rPr lang="ru-RU" sz="2400" smtClean="0"/>
              <a:t>	начиная с </a:t>
            </a:r>
            <a:r>
              <a:rPr lang="en-US" sz="2400" smtClean="0"/>
              <a:t>JDK 6u7</a:t>
            </a:r>
            <a:endParaRPr lang="ru-RU" sz="2400" smtClean="0"/>
          </a:p>
          <a:p>
            <a:r>
              <a:rPr lang="ru-RU" sz="2400" smtClean="0"/>
              <a:t>Умеет инструментировать приложение на лету, </a:t>
            </a:r>
          </a:p>
          <a:p>
            <a:pPr>
              <a:buFont typeface="Wingdings" pitchFamily="2" charset="2"/>
              <a:buNone/>
            </a:pPr>
            <a:r>
              <a:rPr lang="ru-RU" sz="2400" smtClean="0"/>
              <a:t>	не требуя перезапуска</a:t>
            </a:r>
            <a:endParaRPr lang="en-US" sz="2400" smtClean="0"/>
          </a:p>
          <a:p>
            <a:r>
              <a:rPr lang="ru-RU" sz="2400" smtClean="0"/>
              <a:t>На самом деле представляет собой кусок </a:t>
            </a:r>
            <a:r>
              <a:rPr lang="en-US" sz="2400" smtClean="0">
                <a:solidFill>
                  <a:schemeClr val="tx2"/>
                </a:solidFill>
              </a:rPr>
              <a:t>NetBeans</a:t>
            </a:r>
            <a:r>
              <a:rPr lang="en-US" sz="2400" smtClean="0"/>
              <a:t>’a</a:t>
            </a:r>
            <a:endParaRPr lang="ru-RU" sz="2400" smtClean="0"/>
          </a:p>
          <a:p>
            <a:r>
              <a:rPr lang="ru-RU" sz="2400" smtClean="0"/>
              <a:t>Является инструментирующим профайлером, то есть влияет на работу самого профилируемого приложения</a:t>
            </a:r>
          </a:p>
          <a:p>
            <a:r>
              <a:rPr lang="ru-RU" sz="2400" smtClean="0"/>
              <a:t>Очень простой в освоении</a:t>
            </a:r>
          </a:p>
          <a:p>
            <a:r>
              <a:rPr lang="ru-RU" sz="2400" smtClean="0"/>
              <a:t>Полностью покрывает потребности среднего разработчика в мониторинге и профилировке приложения</a:t>
            </a:r>
          </a:p>
          <a:p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DB0437-E56C-4860-973E-BF595C39F429}" type="slidenum">
              <a:rPr lang="de-DE" smtClean="0"/>
              <a:pPr>
                <a:defRPr/>
              </a:pPr>
              <a:t>62</a:t>
            </a:fld>
            <a:endParaRPr lang="de-DE"/>
          </a:p>
        </p:txBody>
      </p:sp>
      <p:pic>
        <p:nvPicPr>
          <p:cNvPr id="135172" name="Picture 2" descr="http://cloud.ohloh.net/attachments/19606/visualvm_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7988" y="549275"/>
            <a:ext cx="935037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JProfiler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9A6344-2949-46ED-9D2D-BF044E691697}" type="slidenum">
              <a:rPr lang="de-DE" smtClean="0"/>
              <a:pPr>
                <a:defRPr/>
              </a:pPr>
              <a:t>63</a:t>
            </a:fld>
            <a:endParaRPr lang="de-DE"/>
          </a:p>
        </p:txBody>
      </p:sp>
      <p:sp>
        <p:nvSpPr>
          <p:cNvPr id="136195" name="Content Placeholder 2"/>
          <p:cNvSpPr>
            <a:spLocks/>
          </p:cNvSpPr>
          <p:nvPr/>
        </p:nvSpPr>
        <p:spPr bwMode="gray">
          <a:xfrm>
            <a:off x="323850" y="620713"/>
            <a:ext cx="853281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>
                <a:latin typeface="Arial Narrow" pitchFamily="34" charset="0"/>
              </a:rPr>
              <a:t>Более серьезный инструмент, лучше показывает тонкие места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>
                <a:latin typeface="Arial Narrow" pitchFamily="34" charset="0"/>
              </a:rPr>
              <a:t>Поддерживает удаленную профилировку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>
                <a:latin typeface="Arial Narrow" pitchFamily="34" charset="0"/>
              </a:rPr>
              <a:t>Очень платный, но есть </a:t>
            </a:r>
            <a:r>
              <a:rPr lang="en-US" sz="2200">
                <a:latin typeface="Arial Narrow" pitchFamily="34" charset="0"/>
              </a:rPr>
              <a:t>evaluation </a:t>
            </a:r>
            <a:r>
              <a:rPr lang="ru-RU" sz="2200">
                <a:latin typeface="Arial Narrow" pitchFamily="34" charset="0"/>
              </a:rPr>
              <a:t>на 10 дней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200">
              <a:latin typeface="Arial Narrow" pitchFamily="34" charset="0"/>
            </a:endParaRPr>
          </a:p>
        </p:txBody>
      </p:sp>
      <p:pic>
        <p:nvPicPr>
          <p:cNvPr id="136196" name="Picture 9" descr="cpu_j2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916113"/>
            <a:ext cx="712787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Task tracking system (+ Wiki)</a:t>
            </a:r>
          </a:p>
          <a:p>
            <a:endParaRPr lang="en-US" sz="2400" dirty="0" smtClean="0"/>
          </a:p>
          <a:p>
            <a:r>
              <a:rPr lang="ru-RU" sz="2400" dirty="0" smtClean="0"/>
              <a:t>Примеры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err="1" smtClean="0"/>
              <a:t>Atlassian</a:t>
            </a:r>
            <a:r>
              <a:rPr lang="en-US" sz="2400" dirty="0" smtClean="0"/>
              <a:t> </a:t>
            </a:r>
            <a:r>
              <a:rPr lang="en-US" sz="2400" dirty="0" err="1" smtClean="0"/>
              <a:t>Jira</a:t>
            </a:r>
            <a:r>
              <a:rPr lang="en-US" sz="2400" dirty="0" smtClean="0"/>
              <a:t> (+ Confluence)</a:t>
            </a:r>
          </a:p>
          <a:p>
            <a:pPr lvl="1"/>
            <a:r>
              <a:rPr lang="en-US" sz="2400" dirty="0" err="1" smtClean="0"/>
              <a:t>Redmine</a:t>
            </a:r>
            <a:endParaRPr lang="en-US" sz="2400" dirty="0" smtClean="0"/>
          </a:p>
          <a:p>
            <a:pPr lvl="1"/>
            <a:r>
              <a:rPr lang="en-US" sz="2400" dirty="0" err="1" smtClean="0"/>
              <a:t>Bugzilla</a:t>
            </a:r>
            <a:endParaRPr lang="en-US" sz="2400" dirty="0" smtClean="0"/>
          </a:p>
          <a:p>
            <a:pPr lvl="1"/>
            <a:r>
              <a:rPr lang="en-US" sz="2400" dirty="0" smtClean="0"/>
              <a:t>Mantis</a:t>
            </a:r>
          </a:p>
          <a:p>
            <a:pPr lvl="1"/>
            <a:r>
              <a:rPr lang="en-US" sz="2400" dirty="0" err="1" smtClean="0"/>
              <a:t>YouTrack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3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Workflow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65</a:t>
            </a:fld>
            <a:endParaRPr lang="de-DE"/>
          </a:p>
        </p:txBody>
      </p:sp>
      <p:pic>
        <p:nvPicPr>
          <p:cNvPr id="112642" name="Picture 2" descr="https://confluence.atlassian.com/download/attachments/185729618/jira_default_workflow.png?version=1&amp;modificationDate=1378968996981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30" y="764704"/>
            <a:ext cx="8541742" cy="503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5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66</a:t>
            </a:fld>
            <a:endParaRPr lang="de-DE"/>
          </a:p>
        </p:txBody>
      </p:sp>
      <p:pic>
        <p:nvPicPr>
          <p:cNvPr id="112644" name="Picture 4" descr="http://sd.keepcalm-o-matic.co.uk/i/keep-calm-and-ask-me-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20688"/>
            <a:ext cx="457200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9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ffectLst/>
                <a:cs typeface="Arial" charset="0"/>
              </a:rPr>
              <a:t>Homework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Сделать </a:t>
            </a:r>
            <a:r>
              <a:rPr lang="en-US" sz="2800" dirty="0" smtClean="0"/>
              <a:t>maven </a:t>
            </a:r>
            <a:r>
              <a:rPr lang="ru-RU" sz="2800" dirty="0" smtClean="0"/>
              <a:t>проект из архетипа </a:t>
            </a:r>
            <a:r>
              <a:rPr lang="en-US" sz="2800" dirty="0" smtClean="0"/>
              <a:t>(</a:t>
            </a:r>
            <a:r>
              <a:rPr lang="ru-RU" sz="2800" dirty="0" smtClean="0"/>
              <a:t>например </a:t>
            </a:r>
            <a:r>
              <a:rPr lang="en-US" sz="2800" dirty="0" smtClean="0"/>
              <a:t>maven-archetype-</a:t>
            </a:r>
            <a:r>
              <a:rPr lang="en-US" sz="2800" dirty="0" err="1" smtClean="0"/>
              <a:t>webapp</a:t>
            </a:r>
            <a:r>
              <a:rPr lang="ru-RU" sz="2800" dirty="0" smtClean="0"/>
              <a:t>).</a:t>
            </a:r>
            <a:endParaRPr lang="en-US" sz="2800" dirty="0" smtClean="0"/>
          </a:p>
          <a:p>
            <a:pPr eaLnBrk="1" hangingPunct="1"/>
            <a:r>
              <a:rPr lang="ru-RU" sz="2800" dirty="0" smtClean="0"/>
              <a:t>Импортировать его в </a:t>
            </a:r>
            <a:r>
              <a:rPr lang="en-US" sz="2800" dirty="0" smtClean="0"/>
              <a:t>Eclipse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eaLnBrk="1" hangingPunct="1"/>
            <a:r>
              <a:rPr lang="ru-RU" sz="2800" dirty="0" smtClean="0"/>
              <a:t>Запустить проект на </a:t>
            </a:r>
            <a:r>
              <a:rPr lang="en-US" sz="2800" dirty="0" smtClean="0"/>
              <a:t>Tomcat</a:t>
            </a:r>
            <a:r>
              <a:rPr lang="ru-RU" sz="2800" dirty="0" smtClean="0"/>
              <a:t>.</a:t>
            </a:r>
          </a:p>
          <a:p>
            <a:pPr eaLnBrk="1" hangingPunct="1"/>
            <a:r>
              <a:rPr lang="ru-RU" sz="2800" dirty="0" smtClean="0"/>
              <a:t>Результаты отписать в группу.</a:t>
            </a:r>
            <a:endParaRPr lang="en-US" sz="2800" dirty="0" smtClean="0"/>
          </a:p>
          <a:p>
            <a:pPr lvl="1" eaLnBrk="1" hangingPunct="1"/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2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effectLst/>
                <a:cs typeface="Arial" charset="0"/>
              </a:rPr>
              <a:t>Вопросы?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sz="2800" dirty="0" smtClean="0"/>
          </a:p>
          <a:p>
            <a:pPr lvl="1" eaLnBrk="1" hangingPunct="1"/>
            <a:endParaRPr lang="ru-RU" sz="2800" dirty="0" smtClean="0"/>
          </a:p>
          <a:p>
            <a:pPr lvl="1" eaLnBrk="1" hangingPunct="1"/>
            <a:endParaRPr lang="en-US" sz="2800" dirty="0" smtClean="0"/>
          </a:p>
        </p:txBody>
      </p:sp>
      <p:pic>
        <p:nvPicPr>
          <p:cNvPr id="4" name="Picture 4" descr="http://sd.keepcalm-o-matic.co.uk/i/keep-calm-and-ask-me-ques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20688"/>
            <a:ext cx="457200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2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5949280"/>
            <a:ext cx="8532812" cy="3333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Saint Petersburg, 201</a:t>
            </a:r>
            <a:r>
              <a:rPr lang="ru-RU" dirty="0" smtClean="0"/>
              <a:t>6</a:t>
            </a:r>
            <a:endParaRPr lang="en-US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Java Lecture #1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/>
            </a:r>
            <a:b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Developer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410332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2"/>
                </a:solidFill>
              </a:rPr>
              <a:t>IDE</a:t>
            </a:r>
            <a:endParaRPr lang="ru-RU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800" dirty="0" smtClean="0"/>
              <a:t>Автоматизация </a:t>
            </a:r>
            <a:r>
              <a:rPr lang="en-US" sz="2800" dirty="0"/>
              <a:t>build</a:t>
            </a:r>
            <a:r>
              <a:rPr lang="ru-RU" sz="2800" dirty="0" smtClean="0"/>
              <a:t>-процесса</a:t>
            </a:r>
            <a:endParaRPr lang="en-US" sz="2800" dirty="0" smtClean="0"/>
          </a:p>
          <a:p>
            <a:pPr eaLnBrk="1" hangingPunct="1"/>
            <a:r>
              <a:rPr lang="ru-RU" sz="2800" dirty="0" smtClean="0"/>
              <a:t>Системы контроля версий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Continuous Integration</a:t>
            </a:r>
          </a:p>
          <a:p>
            <a:pPr eaLnBrk="1" hangingPunct="1"/>
            <a:r>
              <a:rPr lang="ru-RU" sz="2800" dirty="0" smtClean="0"/>
              <a:t>Контроль качества исходного кода</a:t>
            </a:r>
          </a:p>
          <a:p>
            <a:pPr eaLnBrk="1" hangingPunct="1"/>
            <a:r>
              <a:rPr lang="ru-RU" sz="2800" dirty="0" err="1" smtClean="0"/>
              <a:t>Дебаг</a:t>
            </a:r>
            <a:r>
              <a:rPr lang="ru-RU" sz="2800" dirty="0" smtClean="0"/>
              <a:t>, мониторинг и профилировка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784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11435</TotalTime>
  <Words>2295</Words>
  <Application>Microsoft Office PowerPoint</Application>
  <PresentationFormat>On-screen Show (4:3)</PresentationFormat>
  <Paragraphs>599</Paragraphs>
  <Slides>67</Slides>
  <Notes>4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Arial</vt:lpstr>
      <vt:lpstr>Arial Narrow</vt:lpstr>
      <vt:lpstr>Calibri</vt:lpstr>
      <vt:lpstr>Courier New</vt:lpstr>
      <vt:lpstr>Tele-GroteskFet</vt:lpstr>
      <vt:lpstr>Tele-GroteskNor</vt:lpstr>
      <vt:lpstr>Wingdings</vt:lpstr>
      <vt:lpstr>lecture template</vt:lpstr>
      <vt:lpstr>Image</vt:lpstr>
      <vt:lpstr>Packager Shell Object</vt:lpstr>
      <vt:lpstr>Java School #18  Opening</vt:lpstr>
      <vt:lpstr>Правила</vt:lpstr>
      <vt:lpstr>Расписание</vt:lpstr>
      <vt:lpstr>Кураторы</vt:lpstr>
      <vt:lpstr>Правила работы с куратором</vt:lpstr>
      <vt:lpstr>Сквозное задание</vt:lpstr>
      <vt:lpstr>Вопросы?</vt:lpstr>
      <vt:lpstr>Java Lecture #1  Developer tools</vt:lpstr>
      <vt:lpstr>Agenda</vt:lpstr>
      <vt:lpstr>IDE</vt:lpstr>
      <vt:lpstr>NetBeans</vt:lpstr>
      <vt:lpstr>Eclipse</vt:lpstr>
      <vt:lpstr>Intellij Idea</vt:lpstr>
      <vt:lpstr>Популярность IDE</vt:lpstr>
      <vt:lpstr>Practice #1 – создание проекта</vt:lpstr>
      <vt:lpstr>Agenda</vt:lpstr>
      <vt:lpstr>Build automation</vt:lpstr>
      <vt:lpstr>Управление зависимостями</vt:lpstr>
      <vt:lpstr>Apache Ant</vt:lpstr>
      <vt:lpstr>Apache Ant</vt:lpstr>
      <vt:lpstr>Apache Maven</vt:lpstr>
      <vt:lpstr>Maven: фазы жизненного цикла</vt:lpstr>
      <vt:lpstr>Maven: управление зависимостями</vt:lpstr>
      <vt:lpstr>Maven: плагины</vt:lpstr>
      <vt:lpstr>Maven: архетипы</vt:lpstr>
      <vt:lpstr>Gradle</vt:lpstr>
      <vt:lpstr>Gradle: Пример</vt:lpstr>
      <vt:lpstr>Популярность build-систем</vt:lpstr>
      <vt:lpstr>Practice #2 – создание проекта</vt:lpstr>
      <vt:lpstr>Agenda</vt:lpstr>
      <vt:lpstr>Системы контроля версий (VCS/SCM)</vt:lpstr>
      <vt:lpstr>Системы контроля версий (VCS/SCM)</vt:lpstr>
      <vt:lpstr>Системы контроля версий: глоссарий (1/2)</vt:lpstr>
      <vt:lpstr>Системы контроля версий: глоссарий (2/2)</vt:lpstr>
      <vt:lpstr>Системы контроля версий: рабочий цикл</vt:lpstr>
      <vt:lpstr>Системы контроля версий: рабочий цикл</vt:lpstr>
      <vt:lpstr>Централизованные системы контроля версий</vt:lpstr>
      <vt:lpstr>Распределенные системы контроля версий</vt:lpstr>
      <vt:lpstr>Subversion (SVN)</vt:lpstr>
      <vt:lpstr>Git</vt:lpstr>
      <vt:lpstr>Practice #3 – создание своего репозитория</vt:lpstr>
      <vt:lpstr>Agenda</vt:lpstr>
      <vt:lpstr>Continuous Integration (CI)</vt:lpstr>
      <vt:lpstr>Continuous Integration (CI)</vt:lpstr>
      <vt:lpstr>CI: полный цикл разработки</vt:lpstr>
      <vt:lpstr>Agenda</vt:lpstr>
      <vt:lpstr>Why so serious?</vt:lpstr>
      <vt:lpstr>PMD</vt:lpstr>
      <vt:lpstr>Checkstyle</vt:lpstr>
      <vt:lpstr>Sonar</vt:lpstr>
      <vt:lpstr>Sonar: Рабочий цикл</vt:lpstr>
      <vt:lpstr>Code Review</vt:lpstr>
      <vt:lpstr>Review Board</vt:lpstr>
      <vt:lpstr>Code Review</vt:lpstr>
      <vt:lpstr>Javadoc</vt:lpstr>
      <vt:lpstr>Javadoc</vt:lpstr>
      <vt:lpstr>Practice #4 – checkstyle</vt:lpstr>
      <vt:lpstr>Agenda</vt:lpstr>
      <vt:lpstr>Debug</vt:lpstr>
      <vt:lpstr>Debug – чтобы не было потом вот так</vt:lpstr>
      <vt:lpstr>Profiling</vt:lpstr>
      <vt:lpstr>VisualVM</vt:lpstr>
      <vt:lpstr>JProfiler</vt:lpstr>
      <vt:lpstr>What else?</vt:lpstr>
      <vt:lpstr>Default Workflow</vt:lpstr>
      <vt:lpstr>?</vt:lpstr>
      <vt:lpstr>Homework</vt:lpstr>
    </vt:vector>
  </TitlesOfParts>
  <Company>T-SYSTEMS CIS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#09 Java tools</dc:title>
  <dc:creator>Evgeniy Naumenko</dc:creator>
  <cp:lastModifiedBy>Daniil Shulgin</cp:lastModifiedBy>
  <cp:revision>338</cp:revision>
  <cp:lastPrinted>2008-10-06T12:12:35Z</cp:lastPrinted>
  <dcterms:created xsi:type="dcterms:W3CDTF">2011-07-20T13:22:05Z</dcterms:created>
  <dcterms:modified xsi:type="dcterms:W3CDTF">2016-08-15T12:02:49Z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