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1" r:id="rId3"/>
    <p:sldId id="271" r:id="rId4"/>
    <p:sldId id="282" r:id="rId5"/>
    <p:sldId id="283" r:id="rId6"/>
    <p:sldId id="270" r:id="rId7"/>
    <p:sldId id="272" r:id="rId8"/>
    <p:sldId id="274" r:id="rId9"/>
    <p:sldId id="287" r:id="rId10"/>
    <p:sldId id="278" r:id="rId11"/>
    <p:sldId id="303" r:id="rId12"/>
    <p:sldId id="304" r:id="rId13"/>
    <p:sldId id="305" r:id="rId14"/>
    <p:sldId id="308" r:id="rId15"/>
    <p:sldId id="307" r:id="rId16"/>
    <p:sldId id="306" r:id="rId17"/>
    <p:sldId id="309" r:id="rId18"/>
    <p:sldId id="310" r:id="rId19"/>
    <p:sldId id="311" r:id="rId20"/>
    <p:sldId id="312" r:id="rId21"/>
    <p:sldId id="313" r:id="rId22"/>
    <p:sldId id="314" r:id="rId23"/>
    <p:sldId id="280" r:id="rId24"/>
    <p:sldId id="300" r:id="rId25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262626"/>
    <a:srgbClr val="427BAB"/>
    <a:srgbClr val="EDA95A"/>
    <a:srgbClr val="DDD674"/>
    <a:srgbClr val="BABD5A"/>
    <a:srgbClr val="64B9E4"/>
    <a:srgbClr val="CCCCCC"/>
    <a:srgbClr val="99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3287" autoAdjust="0"/>
  </p:normalViewPr>
  <p:slideViewPr>
    <p:cSldViewPr>
      <p:cViewPr varScale="1">
        <p:scale>
          <a:sx n="85" d="100"/>
          <a:sy n="85" d="100"/>
        </p:scale>
        <p:origin x="-1014" y="-90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05.02.2013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05.02.2013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05.02.2013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2" Type="http://schemas.openxmlformats.org/officeDocument/2006/relationships/hyperlink" Target="http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wikipedia.org/wiki/%D0%98%D0%BD%D1%82%D0%B5%D1%80%D1%84%D0%B5%D0%B9%D1%81_(%D0%BF%D1%80%D0%BE%D0%B3%D1%80%D0%B0%D0%BC%D0%BC%D0%B8%D1%80%D0%BE%D0%B2%D0%B0%D0%BD%D0%B8%D0%B5)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Mock-%D0%BE%D0%B1%D1%8A%D0%B5%D0%BA%D1%8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/index.php?title=JMock&amp;action=edit&amp;redlink=1" TargetMode="External"/><Relationship Id="rId2" Type="http://schemas.openxmlformats.org/officeDocument/2006/relationships/hyperlink" Target="http://ru.wikipedia.org/w/index.php?title=XUnit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/index.php?title=HttpUnit&amp;action=edit&amp;redlink=1" TargetMode="External"/><Relationship Id="rId5" Type="http://schemas.openxmlformats.org/officeDocument/2006/relationships/hyperlink" Target="http://ru.wikipedia.org/w/index.php?title=DbUnit&amp;action=edit&amp;redlink=1" TargetMode="External"/><Relationship Id="rId4" Type="http://schemas.openxmlformats.org/officeDocument/2006/relationships/hyperlink" Target="http://ru.wikipedia.org/w/index.php?title=EasyMock&amp;action=edit&amp;redlink=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24485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#2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Test Frameworks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JUnit4 </a:t>
            </a:r>
            <a:r>
              <a:rPr lang="ru-RU" dirty="0" smtClean="0"/>
              <a:t>дополнительные возможности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764704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Narrow" pitchFamily="34" charset="0"/>
              </a:rPr>
              <a:t>Правила</a:t>
            </a:r>
            <a:r>
              <a:rPr lang="ru-RU" dirty="0" smtClean="0"/>
              <a:t> (</a:t>
            </a:r>
            <a:r>
              <a:rPr lang="en-US" sz="2800" b="1" dirty="0" smtClean="0"/>
              <a:t>@Rule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@Rule public final </a:t>
            </a:r>
            <a:r>
              <a:rPr lang="en-US" dirty="0" err="1" smtClean="0"/>
              <a:t>TemporaryFolder</a:t>
            </a:r>
            <a:r>
              <a:rPr lang="en-US" dirty="0" smtClean="0"/>
              <a:t> folder = new </a:t>
            </a:r>
            <a:r>
              <a:rPr lang="en-US" dirty="0" err="1" smtClean="0"/>
              <a:t>TemporaryFolder</a:t>
            </a:r>
            <a:r>
              <a:rPr lang="en-US" dirty="0" smtClean="0"/>
              <a:t>(); //</a:t>
            </a:r>
            <a:r>
              <a:rPr lang="ru-RU" sz="1200" dirty="0" smtClean="0"/>
              <a:t>временные файлы</a:t>
            </a:r>
            <a:endParaRPr lang="en-US" sz="1000" dirty="0" smtClean="0"/>
          </a:p>
          <a:p>
            <a:r>
              <a:rPr lang="en-US" dirty="0" smtClean="0"/>
              <a:t>@Rule public final Timeout </a:t>
            </a:r>
            <a:r>
              <a:rPr lang="en-US" dirty="0" err="1" smtClean="0"/>
              <a:t>timeout</a:t>
            </a:r>
            <a:r>
              <a:rPr lang="en-US" dirty="0" smtClean="0"/>
              <a:t> = new Timeout(1000); </a:t>
            </a:r>
            <a:r>
              <a:rPr lang="ru-RU" dirty="0" smtClean="0"/>
              <a:t>//</a:t>
            </a:r>
            <a:r>
              <a:rPr lang="ru-RU" sz="1200" dirty="0" smtClean="0"/>
              <a:t>для задания таймаута</a:t>
            </a:r>
            <a:endParaRPr lang="en-US" dirty="0" smtClean="0"/>
          </a:p>
          <a:p>
            <a:r>
              <a:rPr lang="en-US" dirty="0" smtClean="0"/>
              <a:t>@Rule public final </a:t>
            </a:r>
            <a:r>
              <a:rPr lang="en-US" dirty="0" err="1" smtClean="0"/>
              <a:t>ExpectedException</a:t>
            </a:r>
            <a:r>
              <a:rPr lang="en-US" dirty="0" smtClean="0"/>
              <a:t> thrown = </a:t>
            </a:r>
            <a:r>
              <a:rPr lang="en-US" dirty="0" err="1" smtClean="0"/>
              <a:t>ExpectedException.none</a:t>
            </a:r>
            <a:r>
              <a:rPr lang="en-US" dirty="0" smtClean="0"/>
              <a:t>();</a:t>
            </a:r>
            <a:r>
              <a:rPr lang="ru-RU" dirty="0" smtClean="0"/>
              <a:t>//</a:t>
            </a:r>
            <a:r>
              <a:rPr lang="ru-RU" sz="1200" dirty="0" smtClean="0"/>
              <a:t>для исключений</a:t>
            </a:r>
            <a:endParaRPr lang="en-US" sz="1000" dirty="0" smtClean="0"/>
          </a:p>
          <a:p>
            <a:endParaRPr lang="en-US" dirty="0" smtClean="0"/>
          </a:p>
          <a:p>
            <a:r>
              <a:rPr lang="ru-RU" dirty="0" smtClean="0">
                <a:latin typeface="Arial Narrow" pitchFamily="34" charset="0"/>
              </a:rPr>
              <a:t>Правила </a:t>
            </a:r>
            <a:r>
              <a:rPr lang="en-US" dirty="0" smtClean="0">
                <a:latin typeface="Arial Narrow" pitchFamily="34" charset="0"/>
              </a:rPr>
              <a:t>- </a:t>
            </a:r>
            <a:r>
              <a:rPr lang="ru-RU" dirty="0" smtClean="0">
                <a:latin typeface="Arial Narrow" pitchFamily="34" charset="0"/>
              </a:rPr>
              <a:t>это </a:t>
            </a:r>
            <a:r>
              <a:rPr lang="ru-RU" dirty="0" smtClean="0">
                <a:latin typeface="Arial Narrow" pitchFamily="34" charset="0"/>
              </a:rPr>
              <a:t>некое подобие утилит для тестов, которые добавляют функционал до и после выполнения теста.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JUnit4 </a:t>
            </a:r>
            <a:r>
              <a:rPr lang="ru-RU" dirty="0" smtClean="0"/>
              <a:t>дополнительные возможности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83671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Multithreaded unit </a:t>
            </a:r>
            <a:r>
              <a:rPr lang="en-US" dirty="0" smtClean="0">
                <a:latin typeface="Arial Narrow" pitchFamily="34" charset="0"/>
              </a:rPr>
              <a:t>tests</a:t>
            </a:r>
          </a:p>
          <a:p>
            <a:endParaRPr lang="en-US" dirty="0" smtClean="0">
              <a:latin typeface="Arial Narrow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556792"/>
            <a:ext cx="4968552" cy="9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3140968"/>
            <a:ext cx="691276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JUnit4 </a:t>
            </a:r>
            <a:r>
              <a:rPr lang="ru-RU" dirty="0" smtClean="0"/>
              <a:t>дополнительные возможности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83671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Multithreaded unit </a:t>
            </a:r>
            <a:r>
              <a:rPr lang="en-US" dirty="0" smtClean="0">
                <a:latin typeface="Arial Narrow" pitchFamily="34" charset="0"/>
              </a:rPr>
              <a:t>tests</a:t>
            </a:r>
          </a:p>
          <a:p>
            <a:endParaRPr lang="en-US" dirty="0" smtClean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988841"/>
            <a:ext cx="860470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836712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Narrow" pitchFamily="34" charset="0"/>
              </a:rPr>
              <a:t>Фреймоворк для тестирования 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TestNG</a:t>
            </a:r>
            <a:r>
              <a:rPr lang="en-US" dirty="0" smtClean="0">
                <a:latin typeface="Arial Narrow" pitchFamily="34" charset="0"/>
              </a:rPr>
              <a:t>,</a:t>
            </a:r>
            <a:r>
              <a:rPr lang="ru-RU" dirty="0" smtClean="0">
                <a:latin typeface="Arial Narrow" pitchFamily="34" charset="0"/>
              </a:rPr>
              <a:t> аналог </a:t>
            </a:r>
            <a:r>
              <a:rPr lang="en-US" dirty="0" err="1" smtClean="0">
                <a:latin typeface="Arial Narrow" pitchFamily="34" charset="0"/>
              </a:rPr>
              <a:t>JUnit</a:t>
            </a:r>
            <a:endParaRPr lang="ru-RU" dirty="0" smtClean="0">
              <a:latin typeface="Arial Narrow" pitchFamily="34" charset="0"/>
            </a:endParaRPr>
          </a:p>
          <a:p>
            <a:endParaRPr lang="ru-RU" dirty="0" smtClean="0">
              <a:latin typeface="Arial Narrow" pitchFamily="34" charset="0"/>
            </a:endParaRPr>
          </a:p>
          <a:p>
            <a:r>
              <a:rPr lang="ru-RU" dirty="0" smtClean="0">
                <a:latin typeface="Arial Narrow" pitchFamily="34" charset="0"/>
              </a:rPr>
              <a:t>Иерархия</a:t>
            </a:r>
            <a:r>
              <a:rPr lang="ru-RU" dirty="0" smtClean="0">
                <a:latin typeface="Arial Narrow" pitchFamily="34" charset="0"/>
              </a:rPr>
              <a:t>:</a:t>
            </a:r>
            <a:endParaRPr lang="en-US" dirty="0" smtClean="0">
              <a:latin typeface="Arial Narrow" pitchFamily="34" charset="0"/>
            </a:endParaRPr>
          </a:p>
          <a:p>
            <a:endParaRPr lang="ru-RU" dirty="0" smtClean="0">
              <a:latin typeface="Arial Narrow" pitchFamily="34" charset="0"/>
            </a:endParaRPr>
          </a:p>
          <a:p>
            <a:r>
              <a:rPr lang="en-US" b="1" dirty="0" smtClean="0"/>
              <a:t>+- suite/</a:t>
            </a:r>
          </a:p>
          <a:p>
            <a:r>
              <a:rPr lang="en-US" b="1" dirty="0" smtClean="0"/>
              <a:t>   +- test0/</a:t>
            </a:r>
          </a:p>
          <a:p>
            <a:r>
              <a:rPr lang="en-US" b="1" dirty="0" smtClean="0"/>
              <a:t>   |  +- class0/</a:t>
            </a:r>
          </a:p>
          <a:p>
            <a:r>
              <a:rPr lang="en-US" b="1" dirty="0" smtClean="0"/>
              <a:t>   |  |  +- method0(integration group)/</a:t>
            </a:r>
          </a:p>
          <a:p>
            <a:r>
              <a:rPr lang="en-US" b="1" dirty="0" smtClean="0"/>
              <a:t>   |  |  +- method1(functional group)/</a:t>
            </a:r>
          </a:p>
          <a:p>
            <a:r>
              <a:rPr lang="en-US" b="1" dirty="0" smtClean="0"/>
              <a:t>   |  |  +- method2/</a:t>
            </a:r>
          </a:p>
          <a:p>
            <a:r>
              <a:rPr lang="en-US" b="1" dirty="0" smtClean="0"/>
              <a:t>   |  +- class1</a:t>
            </a:r>
          </a:p>
          <a:p>
            <a:r>
              <a:rPr lang="en-US" b="1" dirty="0" smtClean="0"/>
              <a:t>   |     +- method3(optional group)/</a:t>
            </a:r>
          </a:p>
          <a:p>
            <a:r>
              <a:rPr lang="en-US" b="1" dirty="0" smtClean="0"/>
              <a:t>   +- test1/</a:t>
            </a:r>
          </a:p>
          <a:p>
            <a:r>
              <a:rPr lang="en-US" b="1" dirty="0" smtClean="0"/>
              <a:t>      +- class3(optional group, integration group)/</a:t>
            </a:r>
          </a:p>
          <a:p>
            <a:r>
              <a:rPr lang="en-US" b="1" dirty="0" smtClean="0"/>
              <a:t>         +- method4/</a:t>
            </a:r>
            <a:endParaRPr lang="en-US" sz="2400" b="1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836712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+- before suite/</a:t>
            </a:r>
          </a:p>
          <a:p>
            <a:r>
              <a:rPr lang="en-US" b="1" dirty="0" smtClean="0"/>
              <a:t>   +- before group/</a:t>
            </a:r>
          </a:p>
          <a:p>
            <a:r>
              <a:rPr lang="en-US" b="1" dirty="0" smtClean="0"/>
              <a:t>      +- before test/</a:t>
            </a:r>
          </a:p>
          <a:p>
            <a:r>
              <a:rPr lang="en-US" b="1" dirty="0" smtClean="0"/>
              <a:t>         +- before class/</a:t>
            </a:r>
          </a:p>
          <a:p>
            <a:r>
              <a:rPr lang="en-US" b="1" dirty="0" smtClean="0"/>
              <a:t>            +- before method/</a:t>
            </a:r>
          </a:p>
          <a:p>
            <a:r>
              <a:rPr lang="en-US" b="1" dirty="0" smtClean="0"/>
              <a:t>               +- test/</a:t>
            </a:r>
          </a:p>
          <a:p>
            <a:r>
              <a:rPr lang="en-US" b="1" dirty="0" smtClean="0"/>
              <a:t>            +- after method/</a:t>
            </a:r>
          </a:p>
          <a:p>
            <a:r>
              <a:rPr lang="en-US" b="1" dirty="0" smtClean="0"/>
              <a:t>            ...</a:t>
            </a:r>
          </a:p>
          <a:p>
            <a:r>
              <a:rPr lang="en-US" b="1" dirty="0" smtClean="0"/>
              <a:t>         +- after class/</a:t>
            </a:r>
          </a:p>
          <a:p>
            <a:r>
              <a:rPr lang="en-US" b="1" dirty="0" smtClean="0"/>
              <a:t>         ...</a:t>
            </a:r>
          </a:p>
          <a:p>
            <a:r>
              <a:rPr lang="en-US" b="1" dirty="0" smtClean="0"/>
              <a:t>      +- after test/</a:t>
            </a:r>
          </a:p>
          <a:p>
            <a:r>
              <a:rPr lang="en-US" b="1" dirty="0" smtClean="0"/>
              <a:t>      ...</a:t>
            </a:r>
          </a:p>
          <a:p>
            <a:r>
              <a:rPr lang="en-US" b="1" dirty="0" smtClean="0"/>
              <a:t>   +- after group/</a:t>
            </a:r>
          </a:p>
          <a:p>
            <a:r>
              <a:rPr lang="en-US" b="1" dirty="0" smtClean="0"/>
              <a:t>   ...</a:t>
            </a:r>
          </a:p>
          <a:p>
            <a:r>
              <a:rPr lang="en-US" b="1" dirty="0" smtClean="0"/>
              <a:t>+- after suite/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ru-RU" dirty="0" smtClean="0"/>
              <a:t>. Аннотации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908720"/>
            <a:ext cx="734481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1800" b="1" dirty="0" smtClean="0">
                <a:latin typeface="Arial Narrow" pitchFamily="34" charset="0"/>
              </a:rPr>
              <a:t>@BeforeSuite, @AfterSuite</a:t>
            </a:r>
            <a:r>
              <a:rPr lang="ru-RU" sz="1800" dirty="0" smtClean="0">
                <a:latin typeface="Arial Narrow" pitchFamily="34" charset="0"/>
              </a:rPr>
              <a:t> методы, которые исполняются единожды до/после исполнения всех тестов. </a:t>
            </a:r>
          </a:p>
          <a:p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800" b="1" dirty="0" smtClean="0">
                <a:latin typeface="Arial Narrow" pitchFamily="34" charset="0"/>
              </a:rPr>
              <a:t>@BeforeTest, @AfterTest</a:t>
            </a:r>
            <a:r>
              <a:rPr lang="ru-RU" sz="1800" dirty="0" smtClean="0">
                <a:latin typeface="Arial Narrow" pitchFamily="34" charset="0"/>
              </a:rPr>
              <a:t> методы, которые исполняются единожды до/после исполнения теста</a:t>
            </a:r>
            <a:r>
              <a:rPr lang="en-US" sz="1800" dirty="0" smtClean="0">
                <a:latin typeface="Arial Narrow" pitchFamily="34" charset="0"/>
              </a:rPr>
              <a:t>.</a:t>
            </a:r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800" b="1" dirty="0" smtClean="0">
                <a:latin typeface="Arial Narrow" pitchFamily="34" charset="0"/>
              </a:rPr>
              <a:t>@BeforeClass, @AfterClass</a:t>
            </a:r>
            <a:r>
              <a:rPr lang="ru-RU" sz="1800" dirty="0" smtClean="0">
                <a:latin typeface="Arial Narrow" pitchFamily="34" charset="0"/>
              </a:rPr>
              <a:t> методы, которые исполняются единожды до/после исполнения всех тестов в классе</a:t>
            </a:r>
            <a:r>
              <a:rPr lang="en-US" sz="1800" dirty="0" smtClean="0">
                <a:latin typeface="Arial Narrow" pitchFamily="34" charset="0"/>
              </a:rPr>
              <a:t>.</a:t>
            </a:r>
            <a:r>
              <a:rPr lang="ru-RU" sz="1800" dirty="0" smtClean="0">
                <a:latin typeface="Arial Narrow" pitchFamily="34" charset="0"/>
              </a:rPr>
              <a:t> Идентичны предыдущим, но применимы к тест-классам. </a:t>
            </a:r>
          </a:p>
          <a:p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800" b="1" dirty="0" smtClean="0">
                <a:latin typeface="Arial Narrow" pitchFamily="34" charset="0"/>
              </a:rPr>
              <a:t>@BeforeMethod, @AfterMethod</a:t>
            </a:r>
            <a:r>
              <a:rPr lang="ru-RU" sz="1800" dirty="0" smtClean="0">
                <a:latin typeface="Arial Narrow" pitchFamily="34" charset="0"/>
              </a:rPr>
              <a:t> методы, которые исполняются каждый раз до/после исполнения тестового метода.</a:t>
            </a:r>
          </a:p>
          <a:p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800" b="1" dirty="0" smtClean="0">
                <a:latin typeface="Arial Narrow" pitchFamily="34" charset="0"/>
              </a:rPr>
              <a:t>@BeforeGroups, @AfterGroups</a:t>
            </a:r>
            <a:r>
              <a:rPr lang="ru-RU" sz="1800" dirty="0" smtClean="0">
                <a:latin typeface="Arial Narrow" pitchFamily="34" charset="0"/>
              </a:rPr>
              <a:t> методы, которые исполняются до/после первого/последнего теста принадлежащего к заданным группам.</a:t>
            </a:r>
          </a:p>
          <a:p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800" dirty="0" smtClean="0">
                <a:latin typeface="Arial Narrow" pitchFamily="34" charset="0"/>
              </a:rPr>
              <a:t>Аннотация </a:t>
            </a:r>
            <a:r>
              <a:rPr lang="ru-RU" sz="1800" b="1" dirty="0" smtClean="0">
                <a:latin typeface="Arial Narrow" pitchFamily="34" charset="0"/>
              </a:rPr>
              <a:t>@Test</a:t>
            </a:r>
            <a:r>
              <a:rPr lang="ru-RU" sz="1800" dirty="0" smtClean="0">
                <a:latin typeface="Arial Narrow" pitchFamily="34" charset="0"/>
              </a:rPr>
              <a:t> обозначает сами тесты.</a:t>
            </a:r>
            <a:endParaRPr lang="en-US" sz="1800" dirty="0" smtClean="0">
              <a:latin typeface="Arial Narrow" pitchFamily="34" charset="0"/>
            </a:endParaRPr>
          </a:p>
          <a:p>
            <a:endParaRPr lang="en-US" sz="12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ru-RU" sz="2400" b="1" dirty="0" smtClean="0"/>
              <a:t> </a:t>
            </a:r>
            <a:endParaRPr lang="en-US" sz="2400" b="1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. </a:t>
            </a:r>
            <a:r>
              <a:rPr lang="ru-RU" dirty="0" smtClean="0"/>
              <a:t>Параметры аннотаций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920909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enabled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можно временно отключить, установив значение в false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groups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обозначает, для каких групп будет исполнен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inheritGroups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</a:t>
            </a:r>
            <a:r>
              <a:rPr lang="ru-RU" sz="1600" dirty="0" smtClean="0">
                <a:latin typeface="Arial Narrow" pitchFamily="34" charset="0"/>
                <a:cs typeface="+mn-cs"/>
              </a:rPr>
              <a:t>если </a:t>
            </a:r>
            <a:r>
              <a:rPr lang="en-US" sz="1600" dirty="0" smtClean="0">
                <a:latin typeface="Arial Narrow" pitchFamily="34" charset="0"/>
                <a:cs typeface="+mn-cs"/>
              </a:rPr>
              <a:t>true</a:t>
            </a:r>
            <a:r>
              <a:rPr lang="ru-RU" sz="1600" dirty="0" smtClean="0">
                <a:latin typeface="Arial Narrow" pitchFamily="34" charset="0"/>
                <a:cs typeface="+mn-cs"/>
              </a:rPr>
              <a:t>, </a:t>
            </a:r>
            <a:r>
              <a:rPr lang="ru-RU" sz="1600" dirty="0" smtClean="0">
                <a:latin typeface="Arial Narrow" pitchFamily="34" charset="0"/>
                <a:cs typeface="+mn-cs"/>
              </a:rPr>
              <a:t>метод будет наследовать группы от тест-класса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timeOut </a:t>
            </a:r>
            <a:r>
              <a:rPr lang="ru-RU" sz="1600" dirty="0" smtClean="0">
                <a:latin typeface="Arial Narrow" pitchFamily="34" charset="0"/>
                <a:cs typeface="+mn-cs"/>
              </a:rPr>
              <a:t>— время, после которого метод «свалится» и потянет за собой все зависимые от него тесты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description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название, используемое в отчете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dependsOnMethods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методы, от которых зависит, сначала будут выполнены они, а затем данный метод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dependsOnGroups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группы, от которых зависит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alwaysRun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если установить в true, будет вызываться всегда независимо от того, к каким группам принадлежит, не применим к </a:t>
            </a:r>
            <a:r>
              <a:rPr lang="ru-RU" sz="1600" b="1" dirty="0" smtClean="0">
                <a:latin typeface="Arial Narrow" pitchFamily="34" charset="0"/>
                <a:cs typeface="+mn-cs"/>
              </a:rPr>
              <a:t>@BeforeGroups, @</a:t>
            </a:r>
            <a:r>
              <a:rPr lang="ru-RU" sz="1600" b="1" dirty="0" smtClean="0">
                <a:latin typeface="Arial Narrow" pitchFamily="34" charset="0"/>
                <a:cs typeface="+mn-cs"/>
              </a:rPr>
              <a:t>AfterGroups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	</a:t>
            </a:r>
            <a:r>
              <a:rPr lang="ru-RU" b="1" dirty="0" smtClean="0"/>
              <a:t>Mock-объект</a:t>
            </a:r>
            <a:r>
              <a:rPr lang="ru-RU" dirty="0" smtClean="0"/>
              <a:t> (от 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smtClean="0"/>
              <a:t>mock object</a:t>
            </a:r>
            <a:r>
              <a:rPr lang="ru-RU" dirty="0" smtClean="0"/>
              <a:t>, буквально: объект-пародия, объект-имитация) — тип </a:t>
            </a:r>
            <a:r>
              <a:rPr lang="ru-RU" dirty="0" smtClean="0">
                <a:hlinkClick r:id="rId3" tooltip="Объектно-ориентированное программирование"/>
              </a:rPr>
              <a:t>объектов</a:t>
            </a:r>
            <a:r>
              <a:rPr lang="ru-RU" dirty="0" smtClean="0"/>
              <a:t>, реализующих заданные аспекты моделируемого программного окружения.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Mock-объект представляет собой конкретную фиктивную реализацию </a:t>
            </a:r>
            <a:r>
              <a:rPr lang="ru-RU" dirty="0" smtClean="0">
                <a:hlinkClick r:id="rId4" tooltip="Интерфейс (программирование)"/>
              </a:rPr>
              <a:t>интерфейса</a:t>
            </a:r>
            <a:r>
              <a:rPr lang="ru-RU" dirty="0" smtClean="0"/>
              <a:t>, предназначенную исключительно для тестирования.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В процедурном программировании аналогичная конструкция называется «dummy» (англ. — заглушка). Функция, выдающая константу, или случайную величину из допустимого диапазона значений.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Mock-объекты активно используются в</a:t>
            </a:r>
            <a:r>
              <a:rPr lang="en-US" dirty="0" smtClean="0"/>
              <a:t> </a:t>
            </a:r>
            <a:r>
              <a:rPr lang="ru-RU" dirty="0" smtClean="0"/>
              <a:t>разработке через тестирование. </a:t>
            </a:r>
          </a:p>
          <a:p>
            <a:pPr>
              <a:buNone/>
            </a:pPr>
            <a:r>
              <a:rPr lang="ru-RU" dirty="0" smtClean="0"/>
              <a:t>		Моки это такие классы-заглушки (и соответсвенно объекты), которые позволяют избавиться от внешних зависимостей при модульном (unit) тестировании — </a:t>
            </a:r>
            <a:r>
              <a:rPr lang="ru-RU" b="1" dirty="0" smtClean="0"/>
              <a:t>ибо тестирование с зависимостями уже интеграционное или системное </a:t>
            </a:r>
            <a:r>
              <a:rPr lang="ru-RU" dirty="0" smtClean="0"/>
              <a:t>и требует больших ресурсов, состояния данных и как следствие - большей сложности.</a:t>
            </a:r>
          </a:p>
          <a:p>
            <a:pPr>
              <a:buNone/>
            </a:pPr>
            <a:r>
              <a:rPr lang="ru-RU" dirty="0" smtClean="0"/>
              <a:t>		С моками же можно тестировать контроллеры, где код с большей ответсвенностью, который вызывает тяжёлые модели, у которых вся тяжёлая логика веб-сервисов, баз данных, парсеров.. но которые уже покрыты тестами.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204864"/>
            <a:ext cx="8532813" cy="3816424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Что умеет </a:t>
            </a:r>
            <a:r>
              <a:rPr lang="en-US" b="1" dirty="0" err="1" smtClean="0">
                <a:solidFill>
                  <a:schemeClr val="tx2"/>
                </a:solidFill>
              </a:rPr>
              <a:t>Mockito</a:t>
            </a:r>
            <a:r>
              <a:rPr lang="en-US" b="1" dirty="0" smtClean="0">
                <a:solidFill>
                  <a:schemeClr val="tx2"/>
                </a:solidFill>
              </a:rPr>
              <a:t>?	</a:t>
            </a:r>
            <a:r>
              <a:rPr lang="en-US" b="1" dirty="0" smtClean="0"/>
              <a:t>	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Создавать моки</a:t>
            </a:r>
          </a:p>
          <a:p>
            <a:r>
              <a:rPr lang="ru-RU" dirty="0" smtClean="0"/>
              <a:t>Определять значение, возвращаетмое методом мока</a:t>
            </a:r>
          </a:p>
          <a:p>
            <a:r>
              <a:rPr lang="ru-RU" dirty="0" smtClean="0"/>
              <a:t>Выбрасывать исключение при вызове метода мока</a:t>
            </a:r>
          </a:p>
          <a:p>
            <a:r>
              <a:rPr lang="ru-RU" dirty="0" smtClean="0"/>
              <a:t>Проверять: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порядок вызовов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количество вызовов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отсутствие вызовов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692696"/>
            <a:ext cx="330517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620688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Задание результата.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b="1" dirty="0" smtClean="0"/>
              <a:t>	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Используйте метод </a:t>
            </a:r>
            <a:r>
              <a:rPr lang="en-US" dirty="0" smtClean="0"/>
              <a:t>when() </a:t>
            </a:r>
            <a:r>
              <a:rPr lang="ru-RU" dirty="0" smtClean="0"/>
              <a:t>совместно со следующими методами:</a:t>
            </a:r>
          </a:p>
          <a:p>
            <a:pPr lvl="1"/>
            <a:r>
              <a:rPr lang="en-US" dirty="0" err="1" smtClean="0"/>
              <a:t>thenAnswer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en-US" dirty="0" err="1" smtClean="0"/>
              <a:t>thenReturn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en-US" dirty="0" err="1" smtClean="0"/>
              <a:t>thenThrow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ru-RU" dirty="0" smtClean="0"/>
              <a:t>	Если возвращаемый объект не задать, то по умолчанию будут возвращаться </a:t>
            </a:r>
            <a:r>
              <a:rPr lang="en-US" dirty="0" smtClean="0"/>
              <a:t>null</a:t>
            </a:r>
            <a:r>
              <a:rPr lang="ru-RU" dirty="0" smtClean="0"/>
              <a:t>, 0, </a:t>
            </a:r>
            <a:r>
              <a:rPr lang="en-US" dirty="0" smtClean="0"/>
              <a:t>false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</a:t>
            </a:r>
          </a:p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Матчеры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b="1" dirty="0" smtClean="0"/>
              <a:t>	</a:t>
            </a:r>
            <a:endParaRPr lang="ru-RU" dirty="0" smtClean="0"/>
          </a:p>
          <a:p>
            <a:r>
              <a:rPr lang="ru-RU" dirty="0" smtClean="0"/>
              <a:t>Если нужно одинаковое выполнение для некоторого набора параметров, то используйте матчеры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obj.c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anyString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(),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anyString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()))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thenReturn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sz="2400" dirty="0" smtClean="0"/>
              <a:t> </a:t>
            </a:r>
          </a:p>
          <a:p>
            <a:pPr marL="457200" indent="-457200"/>
            <a:r>
              <a:rPr lang="en-US" sz="2400" dirty="0" smtClean="0"/>
              <a:t> UNIT </a:t>
            </a:r>
            <a:r>
              <a:rPr lang="ru-RU" sz="2400" dirty="0" smtClean="0"/>
              <a:t>и </a:t>
            </a:r>
            <a:r>
              <a:rPr lang="en-US" sz="2400" dirty="0" smtClean="0"/>
              <a:t>INTEGRATION </a:t>
            </a:r>
            <a:r>
              <a:rPr lang="ru-RU" sz="2400" dirty="0" smtClean="0"/>
              <a:t>тесты</a:t>
            </a:r>
          </a:p>
          <a:p>
            <a:pPr marL="457200" indent="-457200"/>
            <a:r>
              <a:rPr lang="ru-RU" sz="2400" dirty="0" smtClean="0"/>
              <a:t> Приемущества</a:t>
            </a:r>
            <a:r>
              <a:rPr lang="en-US" sz="2400" dirty="0" smtClean="0"/>
              <a:t> </a:t>
            </a:r>
            <a:r>
              <a:rPr lang="ru-RU" sz="2400" dirty="0" smtClean="0"/>
              <a:t>модульного тестирования (</a:t>
            </a:r>
            <a:r>
              <a:rPr lang="en-US" sz="2400" dirty="0" smtClean="0"/>
              <a:t>UNIT </a:t>
            </a:r>
            <a:r>
              <a:rPr lang="ru-RU" sz="2400" dirty="0" smtClean="0"/>
              <a:t>тестов)</a:t>
            </a:r>
          </a:p>
          <a:p>
            <a:pPr marL="457200" indent="-457200"/>
            <a:r>
              <a:rPr lang="ru-RU" sz="2400" dirty="0" smtClean="0"/>
              <a:t> JUnit — библиотека для модульного тестирования</a:t>
            </a:r>
          </a:p>
          <a:p>
            <a:pPr marL="457200" indent="-457200"/>
            <a:r>
              <a:rPr lang="ru-RU" sz="2400" dirty="0" smtClean="0"/>
              <a:t> </a:t>
            </a:r>
            <a:r>
              <a:rPr lang="en-US" sz="2400" dirty="0" smtClean="0"/>
              <a:t>Mock-</a:t>
            </a:r>
            <a:r>
              <a:rPr lang="ru-RU" sz="2400" dirty="0" smtClean="0"/>
              <a:t>библиотеки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 </a:t>
            </a:r>
            <a:r>
              <a:rPr lang="ru-RU" sz="2400" dirty="0" smtClean="0"/>
              <a:t>Разработка через тестирование </a:t>
            </a:r>
            <a:r>
              <a:rPr lang="en-US" sz="2400" dirty="0" smtClean="0"/>
              <a:t>TDD (</a:t>
            </a:r>
            <a:r>
              <a:rPr lang="ru-RU" sz="2400" dirty="0" smtClean="0"/>
              <a:t>test-driven development</a:t>
            </a:r>
            <a:r>
              <a:rPr lang="en-US" sz="2400" dirty="0" smtClean="0"/>
              <a:t>)</a:t>
            </a:r>
          </a:p>
          <a:p>
            <a:pPr marL="457200" indent="-457200">
              <a:buNone/>
            </a:pPr>
            <a:endParaRPr lang="ru-RU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620688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Проверка вызова.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b="1" dirty="0" smtClean="0"/>
              <a:t>	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Используйте метод </a:t>
            </a:r>
            <a:r>
              <a:rPr lang="en-US" dirty="0" smtClean="0"/>
              <a:t>verify():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verify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).c(“”, “”);</a:t>
            </a:r>
          </a:p>
          <a:p>
            <a:pPr>
              <a:buNone/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verify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times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(1)).c(“”, “”);</a:t>
            </a:r>
          </a:p>
          <a:p>
            <a:pPr>
              <a:buNone/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verify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atLeast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(2)).c(“”, “”);</a:t>
            </a:r>
          </a:p>
          <a:p>
            <a:pPr>
              <a:buNone/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verify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atMost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(2)).c(“”, “”);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verify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()).c(“”, “”);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</a:t>
            </a:r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PowerMock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204864"/>
            <a:ext cx="8532813" cy="381642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dirty="0" smtClean="0"/>
              <a:t>Расширение </a:t>
            </a:r>
            <a:r>
              <a:rPr lang="en-US" b="1" dirty="0" err="1" smtClean="0"/>
              <a:t>Mockito</a:t>
            </a:r>
            <a:r>
              <a:rPr lang="en-US" b="1" dirty="0" smtClean="0"/>
              <a:t> </a:t>
            </a:r>
            <a:r>
              <a:rPr lang="ru-RU" b="1" dirty="0" smtClean="0"/>
              <a:t>и</a:t>
            </a:r>
            <a:r>
              <a:rPr lang="en-US" b="1" dirty="0" smtClean="0"/>
              <a:t> </a:t>
            </a:r>
            <a:r>
              <a:rPr lang="en-US" b="1" dirty="0" err="1" smtClean="0"/>
              <a:t>EasyMock</a:t>
            </a:r>
            <a:endParaRPr lang="en-US" b="1" dirty="0" smtClean="0"/>
          </a:p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ru-RU" dirty="0" smtClean="0"/>
              <a:t>	Позволяет создавать моки на:</a:t>
            </a:r>
          </a:p>
          <a:p>
            <a:pPr lvl="1"/>
            <a:r>
              <a:rPr lang="en-US" dirty="0" smtClean="0"/>
              <a:t>static-</a:t>
            </a:r>
            <a:r>
              <a:rPr lang="ru-RU" dirty="0" smtClean="0"/>
              <a:t>методы</a:t>
            </a:r>
          </a:p>
          <a:p>
            <a:pPr lvl="1"/>
            <a:r>
              <a:rPr lang="en-US" dirty="0" smtClean="0"/>
              <a:t>private-</a:t>
            </a:r>
            <a:r>
              <a:rPr lang="ru-RU" dirty="0" smtClean="0"/>
              <a:t>методы</a:t>
            </a:r>
          </a:p>
          <a:p>
            <a:pPr lvl="1"/>
            <a:r>
              <a:rPr lang="en-US" dirty="0" smtClean="0"/>
              <a:t>final-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конструкторы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</p:txBody>
      </p:sp>
      <p:pic>
        <p:nvPicPr>
          <p:cNvPr id="6" name="Picture 5" descr="powerm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548680"/>
            <a:ext cx="3542857" cy="177777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PowerMock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Назначение.</a:t>
            </a:r>
          </a:p>
          <a:p>
            <a:r>
              <a:rPr lang="ru-RU" dirty="0" smtClean="0"/>
              <a:t>Тестирование сторонних библиотек, к которым нет доступа на уровне исходников</a:t>
            </a:r>
          </a:p>
          <a:p>
            <a:r>
              <a:rPr lang="ru-RU" dirty="0" smtClean="0"/>
              <a:t>Быстрое тестирование собственного плохого кода без проведения длительного рефакторинга</a:t>
            </a:r>
          </a:p>
          <a:p>
            <a:pPr>
              <a:buNone/>
            </a:pPr>
            <a:endParaRPr lang="ru-RU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Использование.</a:t>
            </a:r>
          </a:p>
          <a:p>
            <a:pPr>
              <a:buNone/>
            </a:pPr>
            <a:r>
              <a:rPr lang="ru-RU" sz="1600" dirty="0" smtClean="0"/>
              <a:t>	</a:t>
            </a:r>
            <a:r>
              <a:rPr lang="ru-RU" sz="1400" dirty="0" smtClean="0"/>
              <a:t>Добавляем перед тестом аннотацию:</a:t>
            </a:r>
          </a:p>
          <a:p>
            <a:pPr>
              <a:buNone/>
            </a:pPr>
            <a:r>
              <a:rPr lang="ru-RU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PowerMockRunner.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ru-RU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PrepareForTest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ClassToBeMocked.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	Либо используем </a:t>
            </a:r>
            <a:r>
              <a:rPr lang="en-US" sz="1400" dirty="0" err="1" smtClean="0"/>
              <a:t>JUnitRule</a:t>
            </a:r>
            <a:r>
              <a:rPr lang="en-US" sz="1400" dirty="0" smtClean="0"/>
              <a:t> (</a:t>
            </a:r>
            <a:r>
              <a:rPr lang="en-US" sz="1400" dirty="0" err="1" smtClean="0"/>
              <a:t>Junit</a:t>
            </a:r>
            <a:r>
              <a:rPr lang="en-US" sz="1400" dirty="0" smtClean="0"/>
              <a:t> 4.7+)</a:t>
            </a:r>
            <a:r>
              <a:rPr lang="ru-RU" sz="1400" dirty="0" smtClean="0"/>
              <a:t>:</a:t>
            </a:r>
            <a:endParaRPr lang="en-US" sz="1400" dirty="0" smtClean="0"/>
          </a:p>
          <a:p>
            <a:pPr>
              <a:buNone/>
            </a:pPr>
            <a:r>
              <a:rPr lang="ru-RU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PrepareForTest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@Rule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PowerMockRule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rule =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PowerMockRule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      // Tests goes here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 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через тестирование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    Разработка через тестирование (test-driven development, TDD) </a:t>
            </a:r>
            <a:r>
              <a:rPr lang="ru-RU" dirty="0" smtClean="0"/>
              <a:t>— техника разработки программного обеспечения, которая основывается на повторении очень коротких циклов разработки: сначала пишется тест, покрывающий желаемое изменение, затем пишется код, который позволит пройти тест, и под конец проводится рефакторинг нового кода к соответствующим стандартам.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5" name="Picture 4" descr="t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276872"/>
            <a:ext cx="72728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30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через 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Добавление теста</a:t>
            </a:r>
            <a:r>
              <a:rPr lang="en-US" b="1" dirty="0" smtClean="0"/>
              <a:t>(</a:t>
            </a:r>
            <a:r>
              <a:rPr lang="ru-RU" dirty="0" smtClean="0"/>
              <a:t>фокусирует внимание девелопера на бизнес требованиях а не на написании кода</a:t>
            </a:r>
            <a:r>
              <a:rPr lang="en-US" b="1" dirty="0" smtClean="0"/>
              <a:t>)</a:t>
            </a:r>
          </a:p>
          <a:p>
            <a:r>
              <a:rPr lang="ru-RU" b="1" dirty="0" smtClean="0"/>
              <a:t>Запуск тестов и получение отрицательных результатов</a:t>
            </a:r>
            <a:endParaRPr lang="en-US" b="1" dirty="0" smtClean="0"/>
          </a:p>
          <a:p>
            <a:r>
              <a:rPr lang="ru-RU" b="1" dirty="0" smtClean="0"/>
              <a:t>Написание кода под имеющиеся тесты</a:t>
            </a:r>
            <a:endParaRPr lang="en-US" b="1" dirty="0" smtClean="0"/>
          </a:p>
          <a:p>
            <a:r>
              <a:rPr lang="ru-RU" b="1" dirty="0" smtClean="0"/>
              <a:t>Запуск тестов и проверка их прохождения</a:t>
            </a:r>
            <a:endParaRPr lang="en-US" b="1" dirty="0" smtClean="0"/>
          </a:p>
          <a:p>
            <a:r>
              <a:rPr lang="ru-RU" b="1" dirty="0" smtClean="0"/>
              <a:t>Рефакторинг кода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ru-RU" dirty="0" smtClean="0"/>
              <a:t>и </a:t>
            </a:r>
            <a:r>
              <a:rPr lang="en-US" dirty="0" smtClean="0"/>
              <a:t>INTEGRATION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95536" y="620688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Narrow" pitchFamily="34" charset="0"/>
                <a:cs typeface="+mn-cs"/>
              </a:rPr>
              <a:t>Unit test: </a:t>
            </a:r>
            <a:r>
              <a:rPr lang="ru-RU" dirty="0" smtClean="0">
                <a:latin typeface="Arial Narrow" pitchFamily="34" charset="0"/>
                <a:cs typeface="+mn-cs"/>
              </a:rPr>
              <a:t>процесс в программировании, позволяющий проверить на корректность отдельные модули исходного кода программы.Идея состоит в том, чтобы писать тесты для каждого нетривиального метода</a:t>
            </a:r>
            <a:r>
              <a:rPr lang="en-US" dirty="0" smtClean="0">
                <a:latin typeface="Arial Narrow" pitchFamily="34" charset="0"/>
                <a:cs typeface="+mn-cs"/>
              </a:rPr>
              <a:t>.</a:t>
            </a:r>
          </a:p>
          <a:p>
            <a:endParaRPr lang="en-US" dirty="0" smtClean="0">
              <a:latin typeface="Arial Narrow" pitchFamily="34" charset="0"/>
              <a:cs typeface="+mn-cs"/>
            </a:endParaRPr>
          </a:p>
          <a:p>
            <a:r>
              <a:rPr lang="en-US" b="1" dirty="0" smtClean="0">
                <a:latin typeface="Arial Narrow" pitchFamily="34" charset="0"/>
                <a:cs typeface="+mn-cs"/>
              </a:rPr>
              <a:t>Integration test: </a:t>
            </a:r>
            <a:r>
              <a:rPr lang="ru-RU" dirty="0" smtClean="0">
                <a:latin typeface="Arial Narrow" pitchFamily="34" charset="0"/>
                <a:cs typeface="+mn-cs"/>
              </a:rPr>
              <a:t>одна из фаз тестирования программного обеспечения, при котором отдельные программные модули объединяются и тестируются в группе. </a:t>
            </a:r>
            <a:endParaRPr lang="en-US" dirty="0" smtClean="0">
              <a:latin typeface="Arial Narrow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Приемущества </a:t>
            </a:r>
            <a:r>
              <a:rPr lang="en-US" dirty="0" smtClean="0"/>
              <a:t>UNIT </a:t>
            </a:r>
            <a:r>
              <a:rPr lang="ru-RU" dirty="0" smtClean="0"/>
              <a:t>тестов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20688"/>
            <a:ext cx="8532813" cy="5400600"/>
          </a:xfrm>
        </p:spPr>
        <p:txBody>
          <a:bodyPr/>
          <a:lstStyle/>
          <a:p>
            <a:r>
              <a:rPr lang="ru-RU" sz="1800" b="1" dirty="0" smtClean="0"/>
              <a:t>Поощрение изменений</a:t>
            </a:r>
          </a:p>
          <a:p>
            <a:pPr>
              <a:buNone/>
            </a:pPr>
            <a:r>
              <a:rPr lang="ru-RU" sz="1800" dirty="0" smtClean="0"/>
              <a:t>	Модульное тестирование позже позволяет программистам проводить  рефакторинг, будучи уверенными, что модуль по-прежнему работает корректно .</a:t>
            </a:r>
          </a:p>
          <a:p>
            <a:r>
              <a:rPr lang="ru-RU" sz="1800" b="1" dirty="0" smtClean="0"/>
              <a:t>Упрощение интеграции</a:t>
            </a:r>
          </a:p>
          <a:p>
            <a:pPr>
              <a:buNone/>
            </a:pPr>
            <a:r>
              <a:rPr lang="ru-RU" sz="1800" dirty="0" smtClean="0"/>
              <a:t>	Модульное тестирование помогает устранить сомнения по поводу отдельных модулей и может быть использовано для подхода к тестированию «снизу вверх»: сначала тестируются отдельные части программы, затем программа в целом.</a:t>
            </a:r>
          </a:p>
          <a:p>
            <a:r>
              <a:rPr lang="ru-RU" sz="1800" b="1" dirty="0" smtClean="0"/>
              <a:t>Документирование кода</a:t>
            </a:r>
          </a:p>
          <a:p>
            <a:pPr>
              <a:buNone/>
            </a:pPr>
            <a:r>
              <a:rPr lang="ru-RU" sz="1800" dirty="0" smtClean="0"/>
              <a:t>	Модульные тесты можно рассматривать как «живой документ» для тестируемого класса. Клиенты, которые не знают, как использовать данный класс, могут использовать юнит-тест в качестве примера.</a:t>
            </a:r>
          </a:p>
          <a:p>
            <a:r>
              <a:rPr lang="ru-RU" sz="1800" b="1" dirty="0" smtClean="0"/>
              <a:t>Отделение интерфейса от реализации</a:t>
            </a:r>
          </a:p>
          <a:p>
            <a:pPr>
              <a:buNone/>
            </a:pPr>
            <a:r>
              <a:rPr lang="ru-RU" sz="1800" dirty="0" smtClean="0"/>
              <a:t>	Поскольку некоторые классы могут использовать другие классы, тестирование отдельного класса часто распространяется на связанные с ним. Например, класс пользуется базой данных; в ходе написания теста программист обнаруживает, что тесту приходится взаимодействовать с базой. Это ошибка, поскольку тест не должен выходить за границу класса. В результате разработчик абстрагируется от соединения с базой данных и реализует этот интерфейс, используя свой собственный </a:t>
            </a:r>
            <a:r>
              <a:rPr lang="ru-RU" sz="1800" dirty="0" smtClean="0">
                <a:hlinkClick r:id="rId2" tooltip="Mock-объект"/>
              </a:rPr>
              <a:t>mock-объект</a:t>
            </a:r>
            <a:r>
              <a:rPr lang="ru-RU" sz="1800" dirty="0" smtClean="0"/>
              <a:t>. Это приводит к менее связанному коду, минимизируя зависимости в системе.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442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UNIT </a:t>
            </a:r>
            <a:r>
              <a:rPr lang="ru-RU" dirty="0" smtClean="0"/>
              <a:t>тестов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/>
          </a:p>
          <a:p>
            <a:r>
              <a:rPr lang="ru-RU" sz="2400" b="1" dirty="0" smtClean="0"/>
              <a:t>Ошибки </a:t>
            </a:r>
            <a:r>
              <a:rPr lang="ru-RU" sz="2400" b="1" dirty="0" smtClean="0"/>
              <a:t>интеграции системного уровня</a:t>
            </a:r>
          </a:p>
          <a:p>
            <a:pPr>
              <a:buNone/>
            </a:pPr>
            <a:r>
              <a:rPr lang="ru-RU" dirty="0" smtClean="0"/>
              <a:t>	Происходит тестирование каждого из модулей по отдельности. Это означает, что ошибки интеграции, системного уровня, функций, исполняемых в нескольких модулях не будут определены. 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  <a:p>
            <a:r>
              <a:rPr lang="ru-RU" sz="2400" b="1" dirty="0" smtClean="0"/>
              <a:t>Производительность</a:t>
            </a:r>
            <a:endParaRPr lang="ru-RU" sz="2400" b="1" dirty="0" smtClean="0"/>
          </a:p>
          <a:p>
            <a:pPr>
              <a:buNone/>
            </a:pPr>
            <a:r>
              <a:rPr lang="ru-RU" dirty="0" smtClean="0"/>
              <a:t>	Данная технология бесполезна для проведения тестов на производительность. </a:t>
            </a:r>
          </a:p>
          <a:p>
            <a:pPr>
              <a:buNone/>
            </a:pPr>
            <a:r>
              <a:rPr lang="ru-RU" dirty="0" smtClean="0"/>
              <a:t>	Таким образом, модульное тестирование более эффективно при использовании в сочетании с другими методиками тестирования.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127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JUnit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23528" y="1052736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Arial Narrow" pitchFamily="34" charset="0"/>
                <a:cs typeface="+mn-cs"/>
              </a:rPr>
              <a:t>JUnit </a:t>
            </a:r>
            <a:r>
              <a:rPr lang="en-US" b="1" dirty="0" smtClean="0">
                <a:latin typeface="Arial Narrow" pitchFamily="34" charset="0"/>
                <a:cs typeface="+mn-cs"/>
              </a:rPr>
              <a:t> - </a:t>
            </a:r>
            <a:r>
              <a:rPr lang="ru-RU" dirty="0" smtClean="0">
                <a:latin typeface="Arial Narrow" pitchFamily="34" charset="0"/>
                <a:cs typeface="+mn-cs"/>
              </a:rPr>
              <a:t>библиотека для модульного </a:t>
            </a:r>
            <a:r>
              <a:rPr lang="ru-RU" dirty="0" smtClean="0">
                <a:latin typeface="Arial Narrow" pitchFamily="34" charset="0"/>
                <a:cs typeface="+mn-cs"/>
              </a:rPr>
              <a:t>тестирования</a:t>
            </a:r>
            <a:r>
              <a:rPr lang="en-US" dirty="0" smtClean="0">
                <a:latin typeface="Arial Narrow" pitchFamily="34" charset="0"/>
                <a:cs typeface="+mn-cs"/>
              </a:rPr>
              <a:t>,</a:t>
            </a:r>
            <a:r>
              <a:rPr lang="ru-RU" dirty="0" smtClean="0">
                <a:latin typeface="Arial Narrow" pitchFamily="34" charset="0"/>
                <a:cs typeface="+mn-cs"/>
              </a:rPr>
              <a:t> принадлежит </a:t>
            </a:r>
            <a:r>
              <a:rPr lang="ru-RU" dirty="0" smtClean="0">
                <a:latin typeface="Arial Narrow" pitchFamily="34" charset="0"/>
                <a:cs typeface="+mn-cs"/>
              </a:rPr>
              <a:t>семье фреймворков </a:t>
            </a:r>
            <a:r>
              <a:rPr lang="ru-RU" dirty="0" smtClean="0">
                <a:latin typeface="Arial Narrow" pitchFamily="34" charset="0"/>
                <a:cs typeface="+mn-cs"/>
                <a:hlinkClick r:id="rId2" tooltip="XUnit (страница отсутствует)"/>
              </a:rPr>
              <a:t>xUnit</a:t>
            </a:r>
            <a:r>
              <a:rPr lang="ru-RU" dirty="0" smtClean="0">
                <a:latin typeface="Arial Narrow" pitchFamily="34" charset="0"/>
                <a:cs typeface="+mn-cs"/>
              </a:rPr>
              <a:t> для разных языков </a:t>
            </a:r>
            <a:r>
              <a:rPr lang="ru-RU" dirty="0" smtClean="0">
                <a:latin typeface="Arial Narrow" pitchFamily="34" charset="0"/>
                <a:cs typeface="+mn-cs"/>
              </a:rPr>
              <a:t>программирования</a:t>
            </a:r>
            <a:endParaRPr lang="en-US" dirty="0" smtClean="0">
              <a:latin typeface="Arial Narrow" pitchFamily="34" charset="0"/>
              <a:cs typeface="+mn-cs"/>
            </a:endParaRPr>
          </a:p>
          <a:p>
            <a:endParaRPr lang="en-US" dirty="0" smtClean="0">
              <a:latin typeface="Arial Narrow" pitchFamily="34" charset="0"/>
              <a:cs typeface="+mn-cs"/>
            </a:endParaRPr>
          </a:p>
          <a:p>
            <a:r>
              <a:rPr lang="en-US" b="1" dirty="0" smtClean="0">
                <a:latin typeface="Arial Narrow" pitchFamily="34" charset="0"/>
                <a:cs typeface="+mn-cs"/>
              </a:rPr>
              <a:t> </a:t>
            </a:r>
            <a:r>
              <a:rPr lang="en-US" b="1" dirty="0" err="1" smtClean="0">
                <a:latin typeface="Arial Narrow" pitchFamily="34" charset="0"/>
                <a:cs typeface="+mn-cs"/>
              </a:rPr>
              <a:t>JUnit</a:t>
            </a:r>
            <a:r>
              <a:rPr lang="en-US" b="1" dirty="0" smtClean="0">
                <a:latin typeface="Arial Narrow" pitchFamily="34" charset="0"/>
                <a:cs typeface="+mn-cs"/>
              </a:rPr>
              <a:t> </a:t>
            </a:r>
            <a:r>
              <a:rPr lang="ru-RU" dirty="0" smtClean="0">
                <a:latin typeface="Arial Narrow" pitchFamily="34" charset="0"/>
                <a:cs typeface="+mn-cs"/>
              </a:rPr>
              <a:t>породил систему расширений 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JMock (страница отсутствует)"/>
              </a:rPr>
              <a:t>JMock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4" tooltip="EasyMock (страница отсутствует)"/>
              </a:rPr>
              <a:t>EasyMock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5" tooltip="DbUnit (страница отсутствует)"/>
              </a:rPr>
              <a:t>DbUnit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6" tooltip="HttpUnit (страница отсутствует)"/>
              </a:rPr>
              <a:t>HttpUnit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JUnit4. </a:t>
            </a:r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JUnit4 </a:t>
            </a:r>
            <a:r>
              <a:rPr lang="ru-RU" dirty="0" smtClean="0"/>
              <a:t>полностью построен на аннотациях.</a:t>
            </a:r>
            <a:endParaRPr lang="en-US" dirty="0" smtClean="0"/>
          </a:p>
          <a:p>
            <a:endParaRPr lang="ru-RU" dirty="0" smtClean="0"/>
          </a:p>
          <a:p>
            <a:pPr lvl="1"/>
            <a:r>
              <a:rPr lang="ru-RU" dirty="0" smtClean="0"/>
              <a:t>Все, что вам нужно сделать, – это обозначить тестовый метод с помощью   аннотации </a:t>
            </a:r>
            <a:r>
              <a:rPr lang="ru-RU" b="1" dirty="0" smtClean="0"/>
              <a:t>@Test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Настройка тестов</a:t>
            </a:r>
            <a:r>
              <a:rPr lang="en-US" dirty="0" smtClean="0"/>
              <a:t> </a:t>
            </a:r>
            <a:r>
              <a:rPr lang="en-US" b="1" dirty="0" smtClean="0"/>
              <a:t>@Before </a:t>
            </a:r>
            <a:r>
              <a:rPr lang="ru-RU" b="1" dirty="0" smtClean="0"/>
              <a:t> @</a:t>
            </a:r>
            <a:r>
              <a:rPr lang="en-US" b="1" dirty="0" smtClean="0"/>
              <a:t>After</a:t>
            </a:r>
            <a:r>
              <a:rPr lang="ru-RU" b="1" dirty="0" smtClean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BeforeClass</a:t>
            </a:r>
            <a:r>
              <a:rPr lang="ru-RU" b="1" dirty="0" smtClean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AfterClass</a:t>
            </a:r>
            <a:endParaRPr lang="en-US" b="1" dirty="0" smtClean="0"/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Тестирование исключений </a:t>
            </a:r>
            <a:r>
              <a:rPr lang="en-US" b="1" dirty="0" smtClean="0"/>
              <a:t>@Test(expected=</a:t>
            </a:r>
            <a:r>
              <a:rPr lang="en-US" b="1" dirty="0" err="1" smtClean="0"/>
              <a:t>AnyException.class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endParaRPr lang="en-US" b="1" dirty="0" smtClean="0"/>
          </a:p>
          <a:p>
            <a:pPr lvl="1"/>
            <a:r>
              <a:rPr lang="ru-RU" dirty="0" smtClean="0"/>
              <a:t> </a:t>
            </a:r>
            <a:r>
              <a:rPr lang="en-US" b="1" dirty="0" err="1" smtClean="0"/>
              <a:t>TimeOut</a:t>
            </a:r>
            <a:r>
              <a:rPr lang="en-US" b="1" dirty="0" smtClean="0"/>
              <a:t> @Test(timeout=5000)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Игнорирование </a:t>
            </a:r>
            <a:r>
              <a:rPr lang="en-US" b="1" dirty="0" smtClean="0"/>
              <a:t>@Ignore</a:t>
            </a:r>
            <a:r>
              <a:rPr lang="en-US" b="1" dirty="0" smtClean="0"/>
              <a:t>("Not running because &lt;fill in a good reason here&gt;")</a:t>
            </a:r>
            <a:endParaRPr lang="ru-RU" b="1" dirty="0" smtClean="0"/>
          </a:p>
          <a:p>
            <a:pPr lvl="1"/>
            <a:r>
              <a:rPr lang="ru-RU" dirty="0" smtClean="0"/>
              <a:t> Наборы тестов </a:t>
            </a:r>
            <a:r>
              <a:rPr lang="en-US" b="1" dirty="0" smtClean="0"/>
              <a:t>@</a:t>
            </a:r>
            <a:r>
              <a:rPr lang="en-US" b="1" dirty="0" err="1" smtClean="0"/>
              <a:t>RunWith</a:t>
            </a:r>
            <a:r>
              <a:rPr lang="en-US" b="1" dirty="0" smtClean="0"/>
              <a:t>(value=</a:t>
            </a:r>
            <a:r>
              <a:rPr lang="en-US" b="1" dirty="0" err="1" smtClean="0"/>
              <a:t>Suite.class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b="1" dirty="0" smtClean="0"/>
              <a:t>@</a:t>
            </a:r>
            <a:r>
              <a:rPr lang="en-US" b="1" dirty="0" err="1" smtClean="0"/>
              <a:t>SuiteClasses</a:t>
            </a:r>
            <a:r>
              <a:rPr lang="en-US" b="1" dirty="0" smtClean="0"/>
              <a:t>(value={Test</a:t>
            </a:r>
            <a:r>
              <a:rPr lang="ru-RU" b="1" dirty="0" smtClean="0"/>
              <a:t>1</a:t>
            </a:r>
            <a:r>
              <a:rPr lang="en-US" b="1" dirty="0" smtClean="0"/>
              <a:t>.class, Test</a:t>
            </a:r>
            <a:r>
              <a:rPr lang="ru-RU" b="1" dirty="0" smtClean="0"/>
              <a:t>2</a:t>
            </a:r>
            <a:r>
              <a:rPr lang="en-US" b="1" dirty="0" smtClean="0"/>
              <a:t>.class})</a:t>
            </a:r>
            <a:endParaRPr lang="ru-RU" b="1" dirty="0" smtClean="0"/>
          </a:p>
          <a:p>
            <a:pPr lvl="1"/>
            <a:r>
              <a:rPr lang="ru-RU" dirty="0" smtClean="0"/>
              <a:t> Параметризированные тесты </a:t>
            </a:r>
            <a:r>
              <a:rPr lang="en-US" b="1" dirty="0" smtClean="0"/>
              <a:t>@</a:t>
            </a:r>
            <a:r>
              <a:rPr lang="en-US" b="1" dirty="0" err="1" smtClean="0"/>
              <a:t>RunWith</a:t>
            </a:r>
            <a:r>
              <a:rPr lang="en-US" b="1" dirty="0" smtClean="0"/>
              <a:t>(value=</a:t>
            </a:r>
            <a:r>
              <a:rPr lang="en-US" b="1" dirty="0" err="1" smtClean="0"/>
              <a:t>Parameterized.class</a:t>
            </a:r>
            <a:r>
              <a:rPr lang="en-US" b="1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66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JUnit4 </a:t>
            </a:r>
            <a:r>
              <a:rPr lang="ru-RU" dirty="0" smtClean="0"/>
              <a:t>в примерах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84784"/>
            <a:ext cx="7330650" cy="29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343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JUnit4 </a:t>
            </a:r>
            <a:r>
              <a:rPr lang="ru-RU" dirty="0" smtClean="0"/>
              <a:t>в примерах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980728"/>
            <a:ext cx="8564136" cy="455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6245031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2731</TotalTime>
  <Words>633</Words>
  <Application>Microsoft Office PowerPoint</Application>
  <PresentationFormat>On-screen Show (4:3)</PresentationFormat>
  <Paragraphs>224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lecture template</vt:lpstr>
      <vt:lpstr>Java Lecture #2  Test Frameworks </vt:lpstr>
      <vt:lpstr>Agenda</vt:lpstr>
      <vt:lpstr>UNIT и INTEGRATION тесты</vt:lpstr>
      <vt:lpstr>Приемущества UNIT тестов</vt:lpstr>
      <vt:lpstr>Ограничения UNIT тестов </vt:lpstr>
      <vt:lpstr>JUnit </vt:lpstr>
      <vt:lpstr>JUnit4. Функциональность</vt:lpstr>
      <vt:lpstr>JUnit4 в примерах</vt:lpstr>
      <vt:lpstr>JUnit4 в примерах</vt:lpstr>
      <vt:lpstr>JUnit4 дополнительные возможности</vt:lpstr>
      <vt:lpstr>JUnit4 дополнительные возможности</vt:lpstr>
      <vt:lpstr>JUnit4 дополнительные возможности</vt:lpstr>
      <vt:lpstr>TestNG </vt:lpstr>
      <vt:lpstr>TestNG </vt:lpstr>
      <vt:lpstr>TestNG. Аннотации </vt:lpstr>
      <vt:lpstr>TestNG. Параметры аннотаций </vt:lpstr>
      <vt:lpstr>Mocks</vt:lpstr>
      <vt:lpstr>Mockito</vt:lpstr>
      <vt:lpstr>Mockito</vt:lpstr>
      <vt:lpstr>Mockito</vt:lpstr>
      <vt:lpstr>PowerMock</vt:lpstr>
      <vt:lpstr>PowerMock</vt:lpstr>
      <vt:lpstr>Разработка через тестирование</vt:lpstr>
      <vt:lpstr>Разработка через тестирование</vt:lpstr>
    </vt:vector>
  </TitlesOfParts>
  <Company>T-SYSTEMS CIS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#0N  Database Usage in Java Part I</dc:title>
  <dc:creator>asaenko</dc:creator>
  <cp:lastModifiedBy>dshulgin</cp:lastModifiedBy>
  <cp:revision>116</cp:revision>
  <cp:lastPrinted>2008-10-06T12:12:35Z</cp:lastPrinted>
  <dcterms:created xsi:type="dcterms:W3CDTF">2012-01-31T10:20:33Z</dcterms:created>
  <dcterms:modified xsi:type="dcterms:W3CDTF">2013-02-06T11:28:18Z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