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8" r:id="rId3"/>
    <p:sldId id="269" r:id="rId4"/>
    <p:sldId id="280" r:id="rId5"/>
    <p:sldId id="275" r:id="rId6"/>
    <p:sldId id="276" r:id="rId7"/>
    <p:sldId id="277" r:id="rId8"/>
    <p:sldId id="270" r:id="rId9"/>
    <p:sldId id="282" r:id="rId10"/>
    <p:sldId id="281" r:id="rId11"/>
    <p:sldId id="273" r:id="rId12"/>
    <p:sldId id="274" r:id="rId13"/>
    <p:sldId id="271" r:id="rId14"/>
    <p:sldId id="272" r:id="rId15"/>
    <p:sldId id="283" r:id="rId16"/>
    <p:sldId id="285" r:id="rId17"/>
    <p:sldId id="286" r:id="rId18"/>
    <p:sldId id="287" r:id="rId19"/>
    <p:sldId id="288" r:id="rId20"/>
    <p:sldId id="289" r:id="rId21"/>
    <p:sldId id="279" r:id="rId22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2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427BAB"/>
    <a:srgbClr val="EDA95A"/>
    <a:srgbClr val="DDD674"/>
    <a:srgbClr val="BABD5A"/>
    <a:srgbClr val="64B9E4"/>
    <a:srgbClr val="CCCCCC"/>
    <a:srgbClr val="262626"/>
    <a:srgbClr val="9999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3287" autoAdjust="0"/>
  </p:normalViewPr>
  <p:slideViewPr>
    <p:cSldViewPr>
      <p:cViewPr>
        <p:scale>
          <a:sx n="75" d="100"/>
          <a:sy n="75" d="100"/>
        </p:scale>
        <p:origin x="-144" y="-72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22.11.2012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22.11.2012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22.11.2012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tutorial/essential/exceptions" TargetMode="External"/><Relationship Id="rId2" Type="http://schemas.openxmlformats.org/officeDocument/2006/relationships/hyperlink" Target="http://download.oracle.com/javase/6/docs/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rum.vingrad.ru/articles/topic-215351/kw-log-&#1083;&#1086;&#1075;&#1080;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2012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#2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 &amp; Logging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Main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600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i = 0; i &lt;=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args.</a:t>
            </a:r>
            <a:r>
              <a:rPr lang="en-US" sz="1600" dirty="0" err="1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</a:rPr>
              <a:t>System.out.println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</a:rPr>
              <a:t>args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[i]);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&gt;java Main hello world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hello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world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Exception </a:t>
            </a:r>
            <a:r>
              <a:rPr lang="en-US" sz="1400" dirty="0">
                <a:solidFill>
                  <a:srgbClr val="FF0000"/>
                </a:solidFill>
                <a:latin typeface="Courier New"/>
              </a:rPr>
              <a:t>in thread "main" </a:t>
            </a:r>
            <a:endParaRPr lang="en-US" sz="14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/>
              </a:rPr>
              <a:t>java.lang.ArrayIndexOutOfBoundsException</a:t>
            </a:r>
            <a:r>
              <a:rPr lang="en-US" sz="1400" dirty="0">
                <a:solidFill>
                  <a:srgbClr val="FF0000"/>
                </a:solidFill>
                <a:latin typeface="Courier New"/>
              </a:rPr>
              <a:t>: 2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        at </a:t>
            </a:r>
            <a:r>
              <a:rPr lang="en-US" sz="1400" dirty="0" err="1">
                <a:solidFill>
                  <a:srgbClr val="FF0000"/>
                </a:solidFill>
                <a:latin typeface="Courier New"/>
              </a:rPr>
              <a:t>Main.main</a:t>
            </a:r>
            <a:r>
              <a:rPr lang="en-US" sz="1400" dirty="0">
                <a:solidFill>
                  <a:srgbClr val="FF0000"/>
                </a:solidFill>
                <a:latin typeface="Courier New"/>
              </a:rPr>
              <a:t>(Main.java:4)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45024"/>
            <a:ext cx="3067200" cy="231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479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исключительных ситуаций: </a:t>
            </a:r>
            <a:r>
              <a:rPr lang="en-US" dirty="0" smtClean="0"/>
              <a:t>try – catch – 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обработки используется блок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try-catch-finally</a:t>
            </a:r>
            <a:r>
              <a:rPr lang="en-US" dirty="0" smtClean="0"/>
              <a:t>:</a:t>
            </a:r>
          </a:p>
          <a:p>
            <a:pPr marL="360363" lvl="1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marL="360363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aMethodThrowingPossibleException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360363" lvl="1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PossibleException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marL="360363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360363" lvl="1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finally {</a:t>
            </a:r>
          </a:p>
          <a:p>
            <a:pPr marL="360363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perform final processing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360363" lvl="1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ru-RU" dirty="0" smtClean="0"/>
              <a:t>Необработанное исключение поднимается на уровень выше (в вызвавший метод)</a:t>
            </a:r>
          </a:p>
          <a:p>
            <a:r>
              <a:rPr lang="ru-RU" dirty="0" smtClean="0"/>
              <a:t>Если исключение не будет обработано в методе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main()</a:t>
            </a:r>
            <a:r>
              <a:rPr lang="ru-RU" dirty="0" smtClean="0"/>
              <a:t>, работа виртуальной машины будет завершена</a:t>
            </a:r>
          </a:p>
          <a:p>
            <a:r>
              <a:rPr lang="ru-RU" dirty="0" smtClean="0"/>
              <a:t>Код в блоке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будет выполнен в любом случае, даже если:</a:t>
            </a:r>
          </a:p>
          <a:p>
            <a:pPr lvl="1"/>
            <a:r>
              <a:rPr lang="ru-RU" dirty="0" smtClean="0"/>
              <a:t>исключение произошло </a:t>
            </a:r>
          </a:p>
          <a:p>
            <a:pPr lvl="1"/>
            <a:r>
              <a:rPr lang="ru-RU" dirty="0"/>
              <a:t>исключение</a:t>
            </a:r>
            <a:r>
              <a:rPr lang="ru-RU" dirty="0" smtClean="0"/>
              <a:t> не произошло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нутри блока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была использована команда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74115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– catch – 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Может использоваться без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 smtClean="0"/>
              <a:t>, </a:t>
            </a:r>
            <a:r>
              <a:rPr lang="ru-RU" dirty="0" smtClean="0"/>
              <a:t>когда нет обязательного к исполнению в любом случае</a:t>
            </a:r>
            <a:r>
              <a:rPr lang="ru-RU" dirty="0"/>
              <a:t> </a:t>
            </a:r>
            <a:r>
              <a:rPr lang="ru-RU" dirty="0" smtClean="0"/>
              <a:t>кода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Может использоваться без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, </a:t>
            </a:r>
            <a:r>
              <a:rPr lang="ru-RU" dirty="0" smtClean="0"/>
              <a:t>когда не предполагается обработка исключения, но есть обязательный к исполнению код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Может содержать несколько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, </a:t>
            </a:r>
            <a:r>
              <a:rPr lang="ru-RU" dirty="0" smtClean="0"/>
              <a:t>расположенных иерархично от более узкого (потомка) к более широкому (родителю) исключению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449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обработки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Main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main(String...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b="1" dirty="0">
                <a:solidFill>
                  <a:srgbClr val="00B050"/>
                </a:solidFill>
                <a:latin typeface="Courier New"/>
              </a:rPr>
              <a:t>try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600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i = 0; i &lt;=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args.</a:t>
            </a:r>
            <a:r>
              <a:rPr lang="en-US" sz="1600" dirty="0" err="1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pPr marL="342900" lvl="0" indent="-342900">
              <a:buClr>
                <a:srgbClr val="E20074"/>
              </a:buClr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[i]);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b="1" dirty="0">
                <a:solidFill>
                  <a:srgbClr val="00B050"/>
                </a:solidFill>
                <a:latin typeface="Courier New"/>
              </a:rPr>
              <a:t>} catch (</a:t>
            </a:r>
            <a:r>
              <a:rPr lang="en-US" sz="1600" b="1" dirty="0" err="1">
                <a:solidFill>
                  <a:srgbClr val="00B050"/>
                </a:solidFill>
                <a:latin typeface="Courier New"/>
              </a:rPr>
              <a:t>ArrayIndexOutOfBoundsException</a:t>
            </a:r>
            <a:r>
              <a:rPr lang="en-US" sz="1600" b="1" dirty="0">
                <a:solidFill>
                  <a:srgbClr val="00B050"/>
                </a:solidFill>
                <a:latin typeface="Courier New"/>
              </a:rPr>
              <a:t> e)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err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"Wrong index!"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b="1" dirty="0">
                <a:solidFill>
                  <a:srgbClr val="00B050"/>
                </a:solidFill>
                <a:latin typeface="Courier New"/>
              </a:rPr>
              <a:t>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&gt;java Main hello world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hello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world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Wrong index!</a:t>
            </a:r>
            <a:endParaRPr lang="en-US" sz="1400" dirty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0885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и использовани</a:t>
            </a:r>
            <a:r>
              <a:rPr lang="ru-RU" dirty="0"/>
              <a:t>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Типы наследуются от класса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java.lang.Exception</a:t>
            </a:r>
            <a:r>
              <a:rPr lang="ru-RU" dirty="0" smtClean="0"/>
              <a:t> или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java.lang.RuntimeException</a:t>
            </a:r>
            <a:endParaRPr lang="en-US" dirty="0" smtClean="0"/>
          </a:p>
          <a:p>
            <a:pPr marL="357188" indent="0">
              <a:buNone/>
            </a:pPr>
            <a:endParaRPr lang="en-US" sz="1600" dirty="0" smtClean="0">
              <a:solidFill>
                <a:srgbClr val="7F0055"/>
              </a:solidFill>
              <a:latin typeface="Courier New"/>
            </a:endParaRP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Exception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message,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Throwable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cause)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(message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cause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message)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(message);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Throwable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cause)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(cause);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1612900" indent="-1257300">
              <a:buNone/>
            </a:pP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pPr marL="1612900" indent="-1257300">
              <a:buNone/>
            </a:pP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612900" indent="-1257300"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doItImmediately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    // do </a:t>
            </a:r>
            <a:r>
              <a:rPr lang="en-US" sz="1600" dirty="0" err="1" smtClean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smth</a:t>
            </a:r>
            <a:endParaRPr lang="en-US" sz="1600" dirty="0" smtClean="0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isTrue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"Cannot do it immediately! I want go away!"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661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Желательно использовать имеющиеся исключения, в редких случаях создавая собственные</a:t>
            </a:r>
            <a:r>
              <a:rPr lang="en-US" dirty="0" smtClean="0"/>
              <a:t>:</a:t>
            </a:r>
            <a:endParaRPr lang="en-US" sz="1600" dirty="0">
              <a:solidFill>
                <a:srgbClr val="7F0055"/>
              </a:solidFill>
              <a:latin typeface="Courier New"/>
            </a:endParaRPr>
          </a:p>
          <a:p>
            <a:pPr marL="357188" lvl="0" indent="0">
              <a:buClr>
                <a:srgbClr val="E20074"/>
              </a:buClr>
              <a:buNone/>
            </a:pPr>
            <a:r>
              <a:rPr lang="en-US" dirty="0" err="1" smtClean="0">
                <a:latin typeface="Courier New"/>
              </a:rPr>
              <a:t>ConnectionFailedException</a:t>
            </a:r>
            <a:r>
              <a:rPr lang="en-US" dirty="0" smtClean="0">
                <a:latin typeface="Courier New"/>
              </a:rPr>
              <a:t> – </a:t>
            </a:r>
            <a:r>
              <a:rPr lang="ru-RU" dirty="0" smtClean="0"/>
              <a:t>существует</a:t>
            </a:r>
            <a:r>
              <a:rPr lang="ru-RU" dirty="0" smtClean="0">
                <a:latin typeface="Courier New"/>
              </a:rPr>
              <a:t> </a:t>
            </a:r>
            <a:r>
              <a:rPr lang="en-US" dirty="0" err="1" smtClean="0">
                <a:latin typeface="Courier New"/>
              </a:rPr>
              <a:t>ConnectException</a:t>
            </a:r>
            <a:endParaRPr lang="en-US" dirty="0" smtClean="0">
              <a:latin typeface="Courier New"/>
            </a:endParaRPr>
          </a:p>
          <a:p>
            <a:pPr marL="357188" lvl="0" indent="0">
              <a:buClr>
                <a:srgbClr val="E20074"/>
              </a:buClr>
              <a:buNone/>
            </a:pPr>
            <a:r>
              <a:rPr lang="en-US" dirty="0" err="1" smtClean="0">
                <a:latin typeface="Courier New"/>
              </a:rPr>
              <a:t>OutOfMoneyException</a:t>
            </a:r>
            <a:r>
              <a:rPr lang="en-US" dirty="0" smtClean="0">
                <a:latin typeface="Courier New"/>
              </a:rPr>
              <a:t> – </a:t>
            </a:r>
            <a:r>
              <a:rPr lang="ru-RU" dirty="0" smtClean="0"/>
              <a:t>хорошее бизнес-исключение</a:t>
            </a:r>
            <a:endParaRPr lang="en-US" dirty="0"/>
          </a:p>
          <a:p>
            <a:pPr marL="357188" lvl="0" indent="0">
              <a:buClr>
                <a:srgbClr val="E20074"/>
              </a:buClr>
              <a:buNone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/>
              <a:t>Исключения типа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лучше не обрабатывать</a:t>
            </a:r>
          </a:p>
          <a:p>
            <a:r>
              <a:rPr lang="ru-RU" dirty="0" smtClean="0"/>
              <a:t>Использовать только там, где это необходимо</a:t>
            </a:r>
          </a:p>
          <a:p>
            <a:r>
              <a:rPr lang="en-US" dirty="0" smtClean="0"/>
              <a:t>Checked exceptions – </a:t>
            </a:r>
            <a:r>
              <a:rPr lang="ru-RU" dirty="0" smtClean="0"/>
              <a:t>для восстанавливаемых ситуаций, </a:t>
            </a:r>
            <a:r>
              <a:rPr lang="en-US" dirty="0" smtClean="0"/>
              <a:t>unchecked exceptions – </a:t>
            </a:r>
            <a:r>
              <a:rPr lang="ru-RU" dirty="0" smtClean="0"/>
              <a:t>для ошибок программы</a:t>
            </a:r>
          </a:p>
          <a:p>
            <a:r>
              <a:rPr lang="ru-RU" dirty="0" smtClean="0"/>
              <a:t>Избегать ненужного использования </a:t>
            </a:r>
            <a:r>
              <a:rPr lang="en-US" dirty="0" smtClean="0"/>
              <a:t>checked exceptions</a:t>
            </a:r>
            <a:r>
              <a:rPr lang="ru-RU" dirty="0" smtClean="0"/>
              <a:t> (для проверки состояний и т.д.)</a:t>
            </a:r>
          </a:p>
          <a:p>
            <a:r>
              <a:rPr lang="ru-RU" dirty="0" smtClean="0"/>
              <a:t>Документировать все исключения, бросаемые в методах: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@throws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/>
              <a:t>Добавлять информацию в сообщения</a:t>
            </a:r>
            <a:endParaRPr lang="en-US" dirty="0" smtClean="0"/>
          </a:p>
          <a:p>
            <a:r>
              <a:rPr lang="ru-RU" dirty="0" smtClean="0"/>
              <a:t>Логгировать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511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ru-RU" b="1" dirty="0" smtClean="0">
                <a:solidFill>
                  <a:schemeClr val="tx2"/>
                </a:solidFill>
              </a:rPr>
              <a:t>Самые популярные фреймворки логирования:</a:t>
            </a:r>
          </a:p>
          <a:p>
            <a:pPr>
              <a:buNone/>
            </a:pPr>
            <a:endParaRPr lang="ru-RU" dirty="0" smtClean="0"/>
          </a:p>
          <a:p>
            <a:r>
              <a:rPr lang="ru-RU" b="1" dirty="0" smtClean="0"/>
              <a:t>log4j</a:t>
            </a:r>
            <a:r>
              <a:rPr lang="ru-RU" dirty="0" smtClean="0"/>
              <a:t> — используют подсевшие на него изначально и не видящие необходимости перехода.</a:t>
            </a:r>
          </a:p>
          <a:p>
            <a:r>
              <a:rPr lang="ru-RU" b="1" dirty="0" smtClean="0"/>
              <a:t>JUL</a:t>
            </a:r>
            <a:r>
              <a:rPr lang="ru-RU" dirty="0" smtClean="0"/>
              <a:t> — тихо умирающий стандарт. Все, кто изначально пытался его использовать, переезжают на Logback.</a:t>
            </a:r>
          </a:p>
          <a:p>
            <a:r>
              <a:rPr lang="ru-RU" b="1" dirty="0" smtClean="0"/>
              <a:t>commons-logging</a:t>
            </a:r>
            <a:r>
              <a:rPr lang="ru-RU" dirty="0" smtClean="0"/>
              <a:t> — обычно задействован в legacy-библиотеках, которые очень боятся причинить неудобства пользователем, переехав на что-нибудь получше.</a:t>
            </a:r>
          </a:p>
          <a:p>
            <a:r>
              <a:rPr lang="ru-RU" b="1" dirty="0" smtClean="0"/>
              <a:t>SLF4J</a:t>
            </a:r>
            <a:r>
              <a:rPr lang="ru-RU" dirty="0" smtClean="0"/>
              <a:t> — очень популярен в библиотеках. Многие переехали на него, не выдержав ужасов commons-logging</a:t>
            </a:r>
          </a:p>
          <a:p>
            <a:r>
              <a:rPr lang="ru-RU" b="1" dirty="0" smtClean="0"/>
              <a:t>Logback</a:t>
            </a:r>
            <a:r>
              <a:rPr lang="ru-RU" dirty="0" smtClean="0"/>
              <a:t> — обычно современные high-performance серверы, которых не устраивает log4j.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511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tx2"/>
                </a:solidFill>
              </a:rPr>
              <a:t>	Уровни логирования:</a:t>
            </a:r>
          </a:p>
          <a:p>
            <a:pPr>
              <a:buNone/>
            </a:pPr>
            <a:endParaRPr lang="ru-RU" dirty="0" smtClean="0"/>
          </a:p>
          <a:p>
            <a:r>
              <a:rPr lang="ru-RU" b="1" dirty="0" smtClean="0">
                <a:solidFill>
                  <a:schemeClr val="tx2"/>
                </a:solidFill>
              </a:rPr>
              <a:t>FATAL</a:t>
            </a:r>
            <a:r>
              <a:rPr lang="ru-RU" dirty="0" smtClean="0"/>
              <a:t> - очень критичная ошибка в приложении, приложение не может работать после данной ошибки, реакция на сообщение должна быть максимально быстрой.</a:t>
            </a:r>
          </a:p>
          <a:p>
            <a:r>
              <a:rPr lang="ru-RU" b="1" dirty="0" smtClean="0">
                <a:solidFill>
                  <a:schemeClr val="tx2"/>
                </a:solidFill>
              </a:rPr>
              <a:t>SERVE</a:t>
            </a:r>
            <a:r>
              <a:rPr lang="ru-RU" dirty="0" smtClean="0"/>
              <a:t> - критичная ошибка в приложении, данная ситуация является внештатной, но приложение может работать дальше, реакция на сообщение должна быть максимально быстрой.</a:t>
            </a:r>
          </a:p>
          <a:p>
            <a:r>
              <a:rPr lang="ru-RU" b="1" dirty="0" smtClean="0">
                <a:solidFill>
                  <a:schemeClr val="tx2"/>
                </a:solidFill>
              </a:rPr>
              <a:t>ERROR</a:t>
            </a:r>
            <a:r>
              <a:rPr lang="ru-RU" dirty="0" smtClean="0"/>
              <a:t> - ошибка в приложении, приложение может работать дальше без всяких проблем, возможно проблема с неправильными входными данными или доступом к внешним сервисам (БД, legacy), данная ошибка предусматривалась при разработке.</a:t>
            </a:r>
          </a:p>
          <a:p>
            <a:r>
              <a:rPr lang="ru-RU" b="1" dirty="0" smtClean="0">
                <a:solidFill>
                  <a:schemeClr val="tx2"/>
                </a:solidFill>
              </a:rPr>
              <a:t>WARN</a:t>
            </a:r>
            <a:r>
              <a:rPr lang="ru-RU" dirty="0" smtClean="0"/>
              <a:t> - некритичная ошибка, приложение может работать дальше без всяких проблем, данная ошибка предусматривалась при разработке, возможно одна из функций приложения дала сбой, который можно исправить.</a:t>
            </a:r>
          </a:p>
          <a:p>
            <a:r>
              <a:rPr lang="ru-RU" b="1" dirty="0" smtClean="0">
                <a:solidFill>
                  <a:schemeClr val="tx2"/>
                </a:solidFill>
              </a:rPr>
              <a:t>INFO</a:t>
            </a:r>
            <a:r>
              <a:rPr lang="ru-RU" dirty="0" smtClean="0"/>
              <a:t> - важная информация о работе приложения, например запуск остановка приложения или использование конфигурационных файлов или аутентификация пользователя в системе.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511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tx2"/>
                </a:solidFill>
              </a:rPr>
              <a:t>	Уровни логирования:</a:t>
            </a:r>
          </a:p>
          <a:p>
            <a:pPr>
              <a:buNone/>
            </a:pPr>
            <a:endParaRPr lang="ru-RU" dirty="0" smtClean="0"/>
          </a:p>
          <a:p>
            <a:r>
              <a:rPr lang="ru-RU" b="1" dirty="0" smtClean="0">
                <a:solidFill>
                  <a:schemeClr val="tx2"/>
                </a:solidFill>
              </a:rPr>
              <a:t>DEBUG</a:t>
            </a:r>
            <a:r>
              <a:rPr lang="ru-RU" dirty="0" smtClean="0"/>
              <a:t> - отладочная информация работы приложения, например техническая информация полученная при работе в внешними системами, или информация о вызове методов объектов, со списком параметров.</a:t>
            </a:r>
          </a:p>
          <a:p>
            <a:r>
              <a:rPr lang="ru-RU" b="1" dirty="0" smtClean="0">
                <a:solidFill>
                  <a:schemeClr val="tx2"/>
                </a:solidFill>
              </a:rPr>
              <a:t>TRACE</a:t>
            </a:r>
            <a:r>
              <a:rPr lang="ru-RU" dirty="0" smtClean="0"/>
              <a:t> - трассировка выполнения приложения, например информация о вызываемых методах и времени их работы, также на данном уровне пишется информация о времени вызова внешних сервисов (БД, legacy).</a:t>
            </a:r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511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tx2"/>
                </a:solidFill>
              </a:rPr>
              <a:t>	Основные аппендеры (пример </a:t>
            </a:r>
            <a:r>
              <a:rPr lang="en-US" b="1" dirty="0" smtClean="0">
                <a:solidFill>
                  <a:schemeClr val="tx2"/>
                </a:solidFill>
              </a:rPr>
              <a:t>log4j)</a:t>
            </a:r>
          </a:p>
          <a:p>
            <a:r>
              <a:rPr lang="ru-RU" b="1" dirty="0" smtClean="0"/>
              <a:t>ConsoleAppender</a:t>
            </a:r>
            <a:r>
              <a:rPr lang="ru-RU" dirty="0" smtClean="0"/>
              <a:t> - наиболее часто используемый во время разработки аппендер. Выводит сообщения на консоль. </a:t>
            </a:r>
            <a:endParaRPr lang="en-US" dirty="0" smtClean="0"/>
          </a:p>
          <a:p>
            <a:r>
              <a:rPr lang="ru-RU" b="1" dirty="0" smtClean="0"/>
              <a:t>FileAppender</a:t>
            </a:r>
            <a:r>
              <a:rPr lang="ru-RU" dirty="0" smtClean="0"/>
              <a:t> - просто записывает логируемые сообщения в файл. К недостаткам этого аппендера следует отнести то что размер файла лога постоянно растёт и может поучиться один огромный файл. </a:t>
            </a:r>
          </a:p>
          <a:p>
            <a:r>
              <a:rPr lang="ru-RU" b="1" dirty="0" smtClean="0"/>
              <a:t>DailyRollingFileAppender</a:t>
            </a:r>
            <a:r>
              <a:rPr lang="ru-RU" dirty="0" smtClean="0"/>
              <a:t> - тоже записывает сообщения в файл но каждый день создаёт новый файл с таким же именем.</a:t>
            </a:r>
            <a:endParaRPr lang="en-US" dirty="0" smtClean="0"/>
          </a:p>
          <a:p>
            <a:r>
              <a:rPr lang="ru-RU" b="1" dirty="0" smtClean="0"/>
              <a:t>RollingFileAppender</a:t>
            </a:r>
            <a:r>
              <a:rPr lang="ru-RU" dirty="0" smtClean="0"/>
              <a:t> - этот аппендер тоже записывает сообщения в файл. и для создаёт новые файлы. но не каждый день как предыдущий а при достижении опеределённого размера (по умолчнию 10 МБ), старые файлы переименовывает - добавляет к имени файла индекс;1, 2, 3 и т.д. Максимальный размер индекса задаётся настройкой maxBackupIndex. При достижении инднекса maxBackupIndex старые файлы перетираются новыми. Таким образом размер логов можно строго ограничить. </a:t>
            </a:r>
            <a:endParaRPr lang="en-US" dirty="0" smtClean="0"/>
          </a:p>
          <a:p>
            <a:r>
              <a:rPr lang="ru-RU" b="1" dirty="0" smtClean="0"/>
              <a:t>SMTPAppender</a:t>
            </a:r>
            <a:r>
              <a:rPr lang="ru-RU" dirty="0" smtClean="0"/>
              <a:t> - посылает сообщения по электронной почте.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511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</a:t>
            </a:r>
            <a:r>
              <a:rPr lang="ru-RU" dirty="0"/>
              <a:t>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Типы 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Обработка 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Создание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est practice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Logging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tx2"/>
                </a:solidFill>
              </a:rPr>
              <a:t>	Основные аппендеры (пример </a:t>
            </a:r>
            <a:r>
              <a:rPr lang="en-US" b="1" dirty="0" smtClean="0">
                <a:solidFill>
                  <a:schemeClr val="tx2"/>
                </a:solidFill>
              </a:rPr>
              <a:t>log4j)</a:t>
            </a:r>
          </a:p>
          <a:p>
            <a:r>
              <a:rPr lang="ru-RU" b="1" dirty="0" smtClean="0"/>
              <a:t>NTEventLogAppender-</a:t>
            </a:r>
            <a:r>
              <a:rPr lang="ru-RU" dirty="0" smtClean="0"/>
              <a:t> Пишет логи в виндовый журнал. обязательно положите NTEventLogAppender.dll в директорию перечисленную в PATH.</a:t>
            </a:r>
            <a:endParaRPr lang="en-US" dirty="0" smtClean="0"/>
          </a:p>
          <a:p>
            <a:r>
              <a:rPr lang="ru-RU" b="1" dirty="0" smtClean="0"/>
              <a:t>SyslogAppender</a:t>
            </a:r>
            <a:r>
              <a:rPr lang="ru-RU" dirty="0" smtClean="0"/>
              <a:t> пишет логи в Syslog  - такие логи широко испольуется в IP сетях. Стандарт для Unix и Linix систем.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ru-RU" b="1" dirty="0" smtClean="0">
                <a:solidFill>
                  <a:schemeClr val="tx2"/>
                </a:solidFill>
              </a:rPr>
              <a:t>Другие логеры</a:t>
            </a:r>
          </a:p>
          <a:p>
            <a:r>
              <a:rPr lang="ru-RU" b="1" dirty="0" smtClean="0"/>
              <a:t>JDBCAppender </a:t>
            </a:r>
            <a:r>
              <a:rPr lang="ru-RU" dirty="0" smtClean="0"/>
              <a:t>записывает сообщения в БД через jdbc. Уже буферезирован. Как написано в javadoc этот аппендер могут полностью заменить в следующих версия log4j.</a:t>
            </a:r>
            <a:endParaRPr lang="en-US" dirty="0" smtClean="0"/>
          </a:p>
          <a:p>
            <a:r>
              <a:rPr lang="ru-RU" b="1" dirty="0" smtClean="0"/>
              <a:t>LF5Appender </a:t>
            </a:r>
            <a:r>
              <a:rPr lang="ru-RU" dirty="0" smtClean="0"/>
              <a:t>записывает сообщения на ui консоль написанную на Swing.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511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download.oracle.com/javase/6/docs/api</a:t>
            </a:r>
            <a:r>
              <a:rPr lang="en-US" dirty="0"/>
              <a:t> 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download.oracle.com/javase/tutorial/essential/exceptions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J. Bloch. Effective Java: Programming Language Guide, Chapter 8 – Exceptions</a:t>
            </a:r>
          </a:p>
          <a:p>
            <a:r>
              <a:rPr lang="en-US" dirty="0" smtClean="0"/>
              <a:t>B. </a:t>
            </a:r>
            <a:r>
              <a:rPr lang="en-US" dirty="0" err="1" smtClean="0"/>
              <a:t>Eckel</a:t>
            </a:r>
            <a:r>
              <a:rPr lang="en-US" dirty="0" smtClean="0"/>
              <a:t>. Thinking in Java, Chapter 9 – Error handling with exceptions</a:t>
            </a:r>
          </a:p>
          <a:p>
            <a:endParaRPr lang="en-US" dirty="0" smtClean="0"/>
          </a:p>
          <a:p>
            <a:r>
              <a:rPr lang="ru-RU" u="sng" dirty="0" smtClean="0">
                <a:hlinkClick r:id="rId4"/>
              </a:rPr>
              <a:t>http://forum.vingrad.ru/articles/topic-215351/kw-log-логи.html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553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Исключительные ситуации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Исключение (</a:t>
            </a:r>
            <a:r>
              <a:rPr lang="en-US" dirty="0" smtClean="0"/>
              <a:t>Exception</a:t>
            </a:r>
            <a:r>
              <a:rPr lang="ru-RU" dirty="0" smtClean="0"/>
              <a:t>) – событие, происходящее в процессе выполнения программы, которое нарушает нормальную последовательность операций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/>
              <a:t>П</a:t>
            </a:r>
            <a:r>
              <a:rPr lang="ru-RU" dirty="0" smtClean="0"/>
              <a:t>рименяются для:</a:t>
            </a:r>
          </a:p>
          <a:p>
            <a:pPr lvl="1"/>
            <a:r>
              <a:rPr lang="ru-RU" dirty="0" smtClean="0"/>
              <a:t>Информирование о произошедшей ошибке</a:t>
            </a:r>
          </a:p>
          <a:p>
            <a:pPr lvl="1"/>
            <a:r>
              <a:rPr lang="ru-RU" dirty="0" smtClean="0"/>
              <a:t>Запрос помощи в непредусмотренной ситуации</a:t>
            </a:r>
          </a:p>
          <a:p>
            <a:pPr lvl="1"/>
            <a:endParaRPr lang="ru-RU" dirty="0"/>
          </a:p>
          <a:p>
            <a:r>
              <a:rPr lang="ru-RU" dirty="0" smtClean="0"/>
              <a:t>Типы:</a:t>
            </a:r>
          </a:p>
          <a:p>
            <a:pPr lvl="1"/>
            <a:r>
              <a:rPr lang="en-US" dirty="0" smtClean="0"/>
              <a:t>Checked exceptions</a:t>
            </a:r>
          </a:p>
          <a:p>
            <a:pPr lvl="1"/>
            <a:r>
              <a:rPr lang="en-US" dirty="0" smtClean="0"/>
              <a:t>Unchecked / runtime exceptions</a:t>
            </a:r>
          </a:p>
          <a:p>
            <a:pPr lvl="1"/>
            <a:r>
              <a:rPr lang="en-US" dirty="0" smtClean="0"/>
              <a:t>Errors</a:t>
            </a:r>
          </a:p>
          <a:p>
            <a:pPr lvl="1"/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5778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Rectangle 4"/>
          <p:cNvSpPr/>
          <p:nvPr/>
        </p:nvSpPr>
        <p:spPr bwMode="auto">
          <a:xfrm>
            <a:off x="3671900" y="620688"/>
            <a:ext cx="1800200" cy="414046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Throwable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95636" y="1916832"/>
            <a:ext cx="1800200" cy="41404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Error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048164" y="1916832"/>
            <a:ext cx="1800200" cy="414046"/>
          </a:xfrm>
          <a:prstGeom prst="rect">
            <a:avLst/>
          </a:prstGeom>
          <a:gradFill flip="none" rotWithShape="1">
            <a:gsLst>
              <a:gs pos="0">
                <a:srgbClr val="427BAB">
                  <a:tint val="66000"/>
                  <a:satMod val="160000"/>
                </a:srgbClr>
              </a:gs>
              <a:gs pos="50000">
                <a:srgbClr val="427BAB">
                  <a:tint val="44500"/>
                  <a:satMod val="160000"/>
                </a:srgbClr>
              </a:gs>
              <a:gs pos="100000">
                <a:srgbClr val="427BAB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Exception</a:t>
            </a:r>
          </a:p>
        </p:txBody>
      </p:sp>
      <p:cxnSp>
        <p:nvCxnSpPr>
          <p:cNvPr id="14" name="Elbow Connector 13"/>
          <p:cNvCxnSpPr>
            <a:stCxn id="6" idx="0"/>
            <a:endCxn id="5" idx="2"/>
          </p:cNvCxnSpPr>
          <p:nvPr/>
        </p:nvCxnSpPr>
        <p:spPr bwMode="auto">
          <a:xfrm rot="5400000" flipH="1" flipV="1">
            <a:off x="2942819" y="287651"/>
            <a:ext cx="882098" cy="2376264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Elbow Connector 14"/>
          <p:cNvCxnSpPr>
            <a:stCxn id="7" idx="0"/>
            <a:endCxn id="5" idx="2"/>
          </p:cNvCxnSpPr>
          <p:nvPr/>
        </p:nvCxnSpPr>
        <p:spPr bwMode="auto">
          <a:xfrm rot="16200000" flipV="1">
            <a:off x="5319083" y="287651"/>
            <a:ext cx="882098" cy="2376264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3401870" y="3014954"/>
            <a:ext cx="2340260" cy="41404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RuntimeException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Elbow Connector 19"/>
          <p:cNvCxnSpPr>
            <a:stCxn id="18" idx="0"/>
            <a:endCxn id="7" idx="2"/>
          </p:cNvCxnSpPr>
          <p:nvPr/>
        </p:nvCxnSpPr>
        <p:spPr bwMode="auto">
          <a:xfrm rot="5400000" flipH="1" flipV="1">
            <a:off x="5418094" y="1484784"/>
            <a:ext cx="684076" cy="2376264"/>
          </a:xfrm>
          <a:prstGeom prst="bentConnector3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732240" y="3014954"/>
            <a:ext cx="2160240" cy="1728192"/>
          </a:xfrm>
          <a:prstGeom prst="rect">
            <a:avLst/>
          </a:prstGeom>
          <a:gradFill flip="none" rotWithShape="1">
            <a:gsLst>
              <a:gs pos="0">
                <a:srgbClr val="427BAB">
                  <a:tint val="66000"/>
                  <a:satMod val="160000"/>
                </a:srgbClr>
              </a:gs>
              <a:gs pos="50000">
                <a:srgbClr val="427BAB">
                  <a:tint val="44500"/>
                  <a:satMod val="160000"/>
                </a:srgbClr>
              </a:gs>
              <a:gs pos="100000">
                <a:srgbClr val="427BAB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588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IOException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80975" marR="0" indent="-1588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SQLException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80975" marR="0" indent="-1588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JAXBException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80975" marR="0" indent="-1588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NamingException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Elbow Connector 25"/>
          <p:cNvCxnSpPr>
            <a:stCxn id="25" idx="0"/>
            <a:endCxn id="7" idx="2"/>
          </p:cNvCxnSpPr>
          <p:nvPr/>
        </p:nvCxnSpPr>
        <p:spPr bwMode="auto">
          <a:xfrm rot="16200000" flipV="1">
            <a:off x="7038274" y="2240868"/>
            <a:ext cx="684076" cy="864096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51519" y="2749425"/>
            <a:ext cx="2628292" cy="135915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VirtualMachineError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ThreadDeath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483768" y="4509120"/>
            <a:ext cx="4104456" cy="135915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NullPointerException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UnsupportedOperationException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Arrow Connector 11"/>
          <p:cNvCxnSpPr>
            <a:stCxn id="35" idx="0"/>
            <a:endCxn id="18" idx="2"/>
          </p:cNvCxnSpPr>
          <p:nvPr/>
        </p:nvCxnSpPr>
        <p:spPr bwMode="auto">
          <a:xfrm flipV="1">
            <a:off x="4535996" y="3429000"/>
            <a:ext cx="36004" cy="108012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21" idx="0"/>
            <a:endCxn id="6" idx="2"/>
          </p:cNvCxnSpPr>
          <p:nvPr/>
        </p:nvCxnSpPr>
        <p:spPr bwMode="auto">
          <a:xfrm flipV="1">
            <a:off x="1765665" y="2330878"/>
            <a:ext cx="430071" cy="418547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39802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Потомки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java.lang.Exception</a:t>
            </a:r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/>
              <a:t>Обязательно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обрабатывать</a:t>
            </a:r>
            <a:endParaRPr lang="en-US" dirty="0"/>
          </a:p>
          <a:p>
            <a:pPr lvl="1"/>
            <a:r>
              <a:rPr lang="ru-RU" dirty="0" smtClean="0"/>
              <a:t>объявлять в сигнатуре метода</a:t>
            </a:r>
            <a:r>
              <a:rPr lang="en-US" dirty="0" smtClean="0"/>
              <a:t>:</a:t>
            </a:r>
          </a:p>
          <a:p>
            <a:pPr marL="984250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SomeException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dirty="0" smtClean="0"/>
              <a:t>сбрасывать это исключение в теле метода:</a:t>
            </a:r>
          </a:p>
          <a:p>
            <a:pPr marL="987425" lvl="3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isGoodValue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987425" lvl="3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throw new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SomeException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987425" lvl="3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dirty="0"/>
          </a:p>
          <a:p>
            <a:pPr lvl="1"/>
            <a:r>
              <a:rPr lang="ru-RU" dirty="0" smtClean="0"/>
              <a:t>обрабатывать при вызове метода</a:t>
            </a:r>
            <a:r>
              <a:rPr lang="en-US" dirty="0" smtClean="0"/>
              <a:t> </a:t>
            </a:r>
            <a:r>
              <a:rPr lang="ru-RU" dirty="0" smtClean="0"/>
              <a:t>или перебрасывать в метод уровнем выше</a:t>
            </a:r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773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Потомки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java.lang.RuntimeException</a:t>
            </a:r>
            <a:endParaRPr lang="en-US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Необязательно:</a:t>
            </a:r>
          </a:p>
          <a:p>
            <a:pPr lvl="1">
              <a:buClr>
                <a:srgbClr val="E20074"/>
              </a:buClr>
            </a:pPr>
            <a:r>
              <a:rPr lang="ru-RU" dirty="0">
                <a:solidFill>
                  <a:srgbClr val="000000"/>
                </a:solidFill>
              </a:rPr>
              <a:t>обрабатывать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Clr>
                <a:srgbClr val="E20074"/>
              </a:buClr>
            </a:pPr>
            <a:r>
              <a:rPr lang="ru-RU" dirty="0">
                <a:solidFill>
                  <a:srgbClr val="000000"/>
                </a:solidFill>
              </a:rPr>
              <a:t>объявлять в сигнатуре </a:t>
            </a:r>
            <a:r>
              <a:rPr lang="ru-RU" dirty="0" smtClean="0">
                <a:solidFill>
                  <a:srgbClr val="000000"/>
                </a:solidFill>
              </a:rPr>
              <a:t>метода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Clr>
                <a:srgbClr val="E20074"/>
              </a:buClr>
            </a:pPr>
            <a:r>
              <a:rPr lang="ru-RU" dirty="0" smtClean="0">
                <a:solidFill>
                  <a:srgbClr val="000000"/>
                </a:solidFill>
              </a:rPr>
              <a:t>обрабатывать </a:t>
            </a:r>
            <a:r>
              <a:rPr lang="ru-RU" dirty="0">
                <a:solidFill>
                  <a:srgbClr val="000000"/>
                </a:solidFill>
              </a:rPr>
              <a:t>при вызове </a:t>
            </a:r>
            <a:r>
              <a:rPr lang="ru-RU" dirty="0" smtClean="0">
                <a:solidFill>
                  <a:srgbClr val="000000"/>
                </a:solidFill>
              </a:rPr>
              <a:t>метода</a:t>
            </a:r>
          </a:p>
          <a:p>
            <a:pPr>
              <a:buClr>
                <a:srgbClr val="E20074"/>
              </a:buClr>
            </a:pPr>
            <a:r>
              <a:rPr lang="ru-RU" dirty="0" smtClean="0">
                <a:solidFill>
                  <a:srgbClr val="000000"/>
                </a:solidFill>
              </a:rPr>
              <a:t>Сбросить </a:t>
            </a:r>
            <a:r>
              <a:rPr lang="en-US" dirty="0" smtClean="0">
                <a:solidFill>
                  <a:srgbClr val="000000"/>
                </a:solidFill>
              </a:rPr>
              <a:t>runtime exception </a:t>
            </a:r>
            <a:r>
              <a:rPr lang="ru-RU" dirty="0" smtClean="0">
                <a:solidFill>
                  <a:srgbClr val="000000"/>
                </a:solidFill>
              </a:rPr>
              <a:t>можно в любом месте: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throw new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(“argument cannot be null”)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E20074"/>
              </a:buClr>
            </a:pPr>
            <a:r>
              <a:rPr lang="ru-RU" dirty="0" smtClean="0">
                <a:solidFill>
                  <a:srgbClr val="000000"/>
                </a:solidFill>
              </a:rPr>
              <a:t>Обработка нужна, когда можно продолжить работу: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text = "text";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try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text.substring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(5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catch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StringIndexOutOfBoundsException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text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DEFAULT_VALUE’;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Clr>
                <a:srgbClr val="E20074"/>
              </a:buClr>
            </a:pPr>
            <a:endParaRPr lang="ru-RU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897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Потомки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java.lang.Error</a:t>
            </a:r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Внешние по отношению к приложению исключительные ситуации, как правило, приложение не может предусмотреть или восстановиться после возникновения таких исключений.</a:t>
            </a:r>
          </a:p>
          <a:p>
            <a:r>
              <a:rPr lang="ru-RU" dirty="0" smtClean="0">
                <a:solidFill>
                  <a:srgbClr val="000000"/>
                </a:solidFill>
              </a:rPr>
              <a:t>Например, приложение успешно открывает файл, но из-за неправильной работы ОС не может его прочитать, в этом случае сбрасывается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java.io.IOError</a:t>
            </a:r>
            <a:endParaRPr lang="ru-RU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E20074"/>
              </a:buClr>
            </a:pPr>
            <a:r>
              <a:rPr lang="ru-RU" dirty="0" smtClean="0">
                <a:solidFill>
                  <a:srgbClr val="000000"/>
                </a:solidFill>
              </a:rPr>
              <a:t>Обработка нужна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только для информирования пользователя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238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0; i &lt;=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args.</a:t>
            </a:r>
            <a:r>
              <a:rPr lang="en-US" sz="160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i++)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9558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0; i &lt;=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args.</a:t>
            </a:r>
            <a:r>
              <a:rPr lang="en-US" sz="160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i++)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&gt;java Main hello world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15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ion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lection template</Template>
  <TotalTime>558</TotalTime>
  <Words>821</Words>
  <Application>Microsoft Office PowerPoint</Application>
  <PresentationFormat>On-screen Show (4:3)</PresentationFormat>
  <Paragraphs>234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lection template</vt:lpstr>
      <vt:lpstr>Java Lecture #2  Exceptions &amp; Logging</vt:lpstr>
      <vt:lpstr>Введение</vt:lpstr>
      <vt:lpstr>Исключительные ситуации</vt:lpstr>
      <vt:lpstr>Иерархия</vt:lpstr>
      <vt:lpstr>Checked Exceptions</vt:lpstr>
      <vt:lpstr>Runtime Exceptions</vt:lpstr>
      <vt:lpstr>Errors</vt:lpstr>
      <vt:lpstr>Пример</vt:lpstr>
      <vt:lpstr>Пример</vt:lpstr>
      <vt:lpstr>Пример</vt:lpstr>
      <vt:lpstr>Обработка исключительных ситуаций: try – catch – finally</vt:lpstr>
      <vt:lpstr>try – catch – finally</vt:lpstr>
      <vt:lpstr>Пример обработки</vt:lpstr>
      <vt:lpstr>Создание и использование</vt:lpstr>
      <vt:lpstr>Best Practice</vt:lpstr>
      <vt:lpstr>Logging</vt:lpstr>
      <vt:lpstr>Logging</vt:lpstr>
      <vt:lpstr>Logging</vt:lpstr>
      <vt:lpstr>Logging</vt:lpstr>
      <vt:lpstr>Logging</vt:lpstr>
      <vt:lpstr>References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Exceptions</dc:title>
  <dc:creator>darkled</dc:creator>
  <cp:lastModifiedBy>Daniil Shulgin</cp:lastModifiedBy>
  <cp:revision>43</cp:revision>
  <cp:lastPrinted>2008-10-06T12:12:35Z</cp:lastPrinted>
  <dcterms:created xsi:type="dcterms:W3CDTF">2011-07-19T02:52:26Z</dcterms:created>
  <dcterms:modified xsi:type="dcterms:W3CDTF">2012-11-22T10:33:36Z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