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6" r:id="rId3"/>
    <p:sldId id="299" r:id="rId4"/>
    <p:sldId id="300" r:id="rId5"/>
    <p:sldId id="318" r:id="rId6"/>
    <p:sldId id="269" r:id="rId7"/>
    <p:sldId id="319" r:id="rId8"/>
    <p:sldId id="324" r:id="rId9"/>
    <p:sldId id="305" r:id="rId10"/>
    <p:sldId id="306" r:id="rId11"/>
    <p:sldId id="307" r:id="rId12"/>
    <p:sldId id="268" r:id="rId13"/>
    <p:sldId id="301" r:id="rId14"/>
    <p:sldId id="327" r:id="rId15"/>
    <p:sldId id="322" r:id="rId16"/>
    <p:sldId id="326" r:id="rId17"/>
    <p:sldId id="302" r:id="rId18"/>
    <p:sldId id="316" r:id="rId19"/>
    <p:sldId id="278" r:id="rId20"/>
    <p:sldId id="279" r:id="rId21"/>
    <p:sldId id="280" r:id="rId22"/>
    <p:sldId id="323" r:id="rId23"/>
    <p:sldId id="288" r:id="rId24"/>
    <p:sldId id="272" r:id="rId25"/>
    <p:sldId id="298" r:id="rId26"/>
    <p:sldId id="303" r:id="rId27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7715" autoAdjust="0"/>
  </p:normalViewPr>
  <p:slideViewPr>
    <p:cSldViewPr>
      <p:cViewPr>
        <p:scale>
          <a:sx n="74" d="100"/>
          <a:sy n="74" d="100"/>
        </p:scale>
        <p:origin x="-156" y="-7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22.11.2012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22.11.2012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22.11.2012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smtClean="0"/>
              <a:t>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I - </a:t>
            </a:r>
            <a:r>
              <a:rPr lang="en-US" dirty="0" smtClean="0"/>
              <a:t>IO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Courier New"/>
              </a:rPr>
              <a:t>try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OutputStream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file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"myfile.dat"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OutputStream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buffer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BufferedOutputStream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(file);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ObjectOutput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output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(buffer);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output.writeObject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(quarks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Courier New"/>
              </a:rPr>
              <a:t>} finally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output.close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Courier New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program goes </a:t>
            </a:r>
            <a:r>
              <a:rPr lang="en-US" sz="1800" dirty="0" smtClean="0">
                <a:solidFill>
                  <a:srgbClr val="3F7F5F"/>
                </a:solidFill>
                <a:latin typeface="Courier New"/>
              </a:rPr>
              <a:t>further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Courier New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687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ObjectOutput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output = null;</a:t>
            </a:r>
            <a:endParaRPr lang="en-US" sz="1800" b="1" dirty="0" smtClean="0">
              <a:solidFill>
                <a:srgbClr val="7F0055"/>
              </a:solidFill>
              <a:latin typeface="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OutputStream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file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"myfile.dat"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OutputStream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buffer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BufferedOutputStream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(file);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output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(buffer);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output.writeObject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(quarks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b="1" dirty="0" smtClean="0">
              <a:solidFill>
                <a:schemeClr val="bg1"/>
              </a:solidFill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program goes </a:t>
            </a:r>
            <a:r>
              <a:rPr lang="en-US" sz="1800" dirty="0" smtClean="0">
                <a:solidFill>
                  <a:srgbClr val="3F7F5F"/>
                </a:solidFill>
                <a:latin typeface="Courier New"/>
              </a:rPr>
              <a:t>further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Courier New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44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Reader / Writer</a:t>
            </a:r>
            <a:endParaRPr lang="ru-RU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12" y="2132856"/>
            <a:ext cx="882133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1" y="764704"/>
            <a:ext cx="8515672" cy="1296144"/>
          </a:xfrm>
        </p:spPr>
        <p:txBody>
          <a:bodyPr/>
          <a:lstStyle/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нужны для работы с символьными потоками</a:t>
            </a:r>
          </a:p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значительно повышают удобство использования</a:t>
            </a:r>
          </a:p>
          <a:p>
            <a:endParaRPr lang="en-US" sz="2400" dirty="0"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75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Reader / Writer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read()</a:t>
            </a:r>
            <a:r>
              <a:rPr lang="en-US" dirty="0" smtClean="0"/>
              <a:t> </a:t>
            </a:r>
            <a:r>
              <a:rPr lang="ru-RU" dirty="0" smtClean="0"/>
              <a:t>возвращает символ или массив символов или -1, если достигнут конец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dirty="0"/>
              <a:t> </a:t>
            </a:r>
            <a:r>
              <a:rPr lang="ru-RU" dirty="0"/>
              <a:t>записывает символ или массив символов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Пример: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BufferedReader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reader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BufferedReader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FileReader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"myfile.dat"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 =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reader.readLine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reader.close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  <a:endParaRPr lang="ru-RU" sz="18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303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Reader/Writer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BufferedWriter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OutputStreamWriter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FileWriter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PipedReader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PipedWriter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StringReader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StringWriter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PushbackReader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PushbackWriter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PrintWriter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InputStreamReader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Конвертирует байтовые входные потоки в символьные.</a:t>
            </a:r>
            <a:r>
              <a:rPr lang="en-US" dirty="0" smtClean="0"/>
              <a:t> </a:t>
            </a:r>
            <a:r>
              <a:rPr lang="ru-RU" dirty="0" smtClean="0"/>
              <a:t>Декодирует байты в символы используя указанную кодировку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Пример:</a:t>
            </a:r>
          </a:p>
          <a:p>
            <a:pPr marL="457200" indent="-276225">
              <a:buFont typeface="+mj-lt"/>
              <a:buAutoNum type="arabicPeriod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("test.txt"); </a:t>
            </a:r>
          </a:p>
          <a:p>
            <a:pPr marL="457200" indent="-276225">
              <a:buFont typeface="+mj-lt"/>
              <a:buAutoNum type="arabicPeriod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"UTF8");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276225">
              <a:buNone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OutputStreamWriter</a:t>
            </a:r>
            <a:endParaRPr lang="en-US" dirty="0" smtClean="0"/>
          </a:p>
          <a:p>
            <a:pPr marL="180975" indent="-180975">
              <a:buNone/>
            </a:pPr>
            <a:r>
              <a:rPr lang="en-US" dirty="0" smtClean="0"/>
              <a:t>    </a:t>
            </a:r>
            <a:r>
              <a:rPr lang="ru-RU" dirty="0" smtClean="0"/>
              <a:t>Конвертирует символьные потоки в байтовые. </a:t>
            </a:r>
          </a:p>
          <a:p>
            <a:pPr marL="180975" indent="-180975">
              <a:buNone/>
            </a:pPr>
            <a:r>
              <a:rPr lang="ru-RU" dirty="0" smtClean="0"/>
              <a:t>    Пример:</a:t>
            </a:r>
          </a:p>
          <a:p>
            <a:pPr marL="450850" indent="-269875">
              <a:buFont typeface="+mj-lt"/>
              <a:buAutoNum type="arabicPeriod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("test.txt");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450850" indent="-269875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Writer out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OutputStreamWriter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"UTF8");</a:t>
            </a:r>
          </a:p>
          <a:p>
            <a:pPr marL="180975" indent="-180975"/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PrintWriter Example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475" indent="-355600">
              <a:buFont typeface="+mj-lt"/>
              <a:buAutoNum type="arabicPeriod"/>
            </a:pPr>
            <a:r>
              <a:rPr lang="en-US" sz="1800" dirty="0" smtClean="0">
                <a:cs typeface="Courier New" pitchFamily="49" charset="0"/>
              </a:rPr>
              <a:t>PrintWriter writer = new PrintWriter("test.txt");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1800" dirty="0" err="1" smtClean="0">
                <a:cs typeface="Courier New" pitchFamily="49" charset="0"/>
              </a:rPr>
              <a:t>writer.print</a:t>
            </a:r>
            <a:r>
              <a:rPr lang="en-US" sz="1800" dirty="0" smtClean="0">
                <a:cs typeface="Courier New" pitchFamily="49" charset="0"/>
              </a:rPr>
              <a:t>("abracadabra");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1800" dirty="0" err="1" smtClean="0">
                <a:cs typeface="Courier New" pitchFamily="49" charset="0"/>
              </a:rPr>
              <a:t>writer.println</a:t>
            </a:r>
            <a:r>
              <a:rPr lang="en-US" sz="1800" dirty="0" smtClean="0">
                <a:cs typeface="Courier New" pitchFamily="49" charset="0"/>
              </a:rPr>
              <a:t>(1231231232123L);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1800" dirty="0" err="1" smtClean="0">
                <a:cs typeface="Courier New" pitchFamily="49" charset="0"/>
              </a:rPr>
              <a:t>writer.write</a:t>
            </a:r>
            <a:r>
              <a:rPr lang="en-US" sz="1800" dirty="0" smtClean="0">
                <a:cs typeface="Courier New" pitchFamily="49" charset="0"/>
              </a:rPr>
              <a:t>('d');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1800" dirty="0" err="1" smtClean="0">
                <a:cs typeface="Courier New" pitchFamily="49" charset="0"/>
              </a:rPr>
              <a:t>writer.printf</a:t>
            </a:r>
            <a:r>
              <a:rPr lang="en-US" sz="1800" dirty="0" smtClean="0">
                <a:cs typeface="Courier New" pitchFamily="49" charset="0"/>
              </a:rPr>
              <a:t>("%1$(d,%2$+d", -10, 3);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1800" dirty="0" err="1" smtClean="0">
                <a:cs typeface="Courier New" pitchFamily="49" charset="0"/>
              </a:rPr>
              <a:t>writer.flush</a:t>
            </a:r>
            <a:r>
              <a:rPr lang="en-US" sz="1800" dirty="0" smtClean="0">
                <a:cs typeface="Courier New" pitchFamily="49" charset="0"/>
              </a:rPr>
              <a:t>();</a:t>
            </a:r>
          </a:p>
          <a:p>
            <a:pPr marL="625475" indent="-355600">
              <a:buFont typeface="+mj-lt"/>
              <a:buAutoNum type="arabicPeriod"/>
            </a:pPr>
            <a:r>
              <a:rPr lang="en-US" sz="1800" dirty="0" err="1" smtClean="0">
                <a:cs typeface="Courier New" pitchFamily="49" charset="0"/>
              </a:rPr>
              <a:t>writer.close</a:t>
            </a:r>
            <a:r>
              <a:rPr lang="en-US" sz="1800" dirty="0" smtClean="0">
                <a:cs typeface="Courier New" pitchFamily="49" charset="0"/>
              </a:rPr>
              <a:t>();</a:t>
            </a:r>
          </a:p>
          <a:p>
            <a:pPr marL="457200" indent="-187325">
              <a:buNone/>
            </a:pPr>
            <a:endParaRPr lang="ru-RU" sz="1800" dirty="0" smtClean="0"/>
          </a:p>
          <a:p>
            <a:pPr marL="457200" indent="-187325">
              <a:buNone/>
            </a:pPr>
            <a:r>
              <a:rPr lang="ru-RU" sz="1800" dirty="0" smtClean="0"/>
              <a:t>Что произошло при создании </a:t>
            </a:r>
            <a:r>
              <a:rPr lang="en-US" sz="1800" dirty="0" err="1" smtClean="0"/>
              <a:t>writer’a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marL="457200" indent="-187325">
              <a:buNone/>
            </a:pPr>
            <a:endParaRPr lang="ru-RU" sz="1800" dirty="0" smtClean="0"/>
          </a:p>
          <a:p>
            <a:pPr marL="612775" indent="-342900">
              <a:buFont typeface="+mj-lt"/>
              <a:buAutoNum type="arabicPeriod"/>
            </a:pPr>
            <a:r>
              <a:rPr lang="en-US" sz="1800" dirty="0" smtClean="0">
                <a:cs typeface="Courier New" pitchFamily="49" charset="0"/>
              </a:rPr>
              <a:t>public PrintWriter(String </a:t>
            </a:r>
            <a:r>
              <a:rPr lang="en-US" sz="1800" dirty="0" err="1" smtClean="0">
                <a:cs typeface="Courier New" pitchFamily="49" charset="0"/>
              </a:rPr>
              <a:t>fileName</a:t>
            </a:r>
            <a:r>
              <a:rPr lang="en-US" sz="1800" dirty="0" smtClean="0">
                <a:cs typeface="Courier New" pitchFamily="49" charset="0"/>
              </a:rPr>
              <a:t>) throws </a:t>
            </a:r>
            <a:r>
              <a:rPr lang="en-US" sz="1800" dirty="0" err="1" smtClean="0">
                <a:cs typeface="Courier New" pitchFamily="49" charset="0"/>
              </a:rPr>
              <a:t>FileNotFoundException</a:t>
            </a:r>
            <a:r>
              <a:rPr lang="en-US" sz="1800" dirty="0" smtClean="0">
                <a:cs typeface="Courier New" pitchFamily="49" charset="0"/>
              </a:rPr>
              <a:t> {</a:t>
            </a:r>
          </a:p>
          <a:p>
            <a:pPr marL="612775" indent="-342900">
              <a:buFont typeface="+mj-lt"/>
              <a:buAutoNum type="arabicPeriod"/>
            </a:pPr>
            <a:r>
              <a:rPr lang="en-US" sz="1800" dirty="0" smtClean="0">
                <a:cs typeface="Courier New" pitchFamily="49" charset="0"/>
              </a:rPr>
              <a:t>	this(new </a:t>
            </a:r>
            <a:r>
              <a:rPr lang="en-US" sz="1800" dirty="0" err="1" smtClean="0">
                <a:cs typeface="Courier New" pitchFamily="49" charset="0"/>
              </a:rPr>
              <a:t>BufferedWriter</a:t>
            </a:r>
            <a:r>
              <a:rPr lang="en-US" sz="1800" dirty="0" smtClean="0">
                <a:cs typeface="Courier New" pitchFamily="49" charset="0"/>
              </a:rPr>
              <a:t>(new </a:t>
            </a:r>
            <a:r>
              <a:rPr lang="en-US" sz="1800" dirty="0" err="1" smtClean="0">
                <a:cs typeface="Courier New" pitchFamily="49" charset="0"/>
              </a:rPr>
              <a:t>OutputStreamWriter</a:t>
            </a:r>
            <a:r>
              <a:rPr lang="en-US" sz="1800" dirty="0" smtClean="0">
                <a:cs typeface="Courier New" pitchFamily="49" charset="0"/>
              </a:rPr>
              <a:t>(new </a:t>
            </a:r>
            <a:r>
              <a:rPr lang="en-US" sz="1800" dirty="0" err="1" smtClean="0">
                <a:cs typeface="Courier New" pitchFamily="49" charset="0"/>
              </a:rPr>
              <a:t>FileOutputStream</a:t>
            </a:r>
            <a:r>
              <a:rPr lang="en-US" sz="1800" dirty="0" smtClean="0">
                <a:cs typeface="Courier New" pitchFamily="49" charset="0"/>
              </a:rPr>
              <a:t>(</a:t>
            </a:r>
            <a:r>
              <a:rPr lang="en-US" sz="1800" dirty="0" err="1" smtClean="0">
                <a:cs typeface="Courier New" pitchFamily="49" charset="0"/>
              </a:rPr>
              <a:t>fileName</a:t>
            </a:r>
            <a:r>
              <a:rPr lang="en-US" sz="1800" dirty="0" smtClean="0">
                <a:cs typeface="Courier New" pitchFamily="49" charset="0"/>
              </a:rPr>
              <a:t>))),</a:t>
            </a:r>
          </a:p>
          <a:p>
            <a:pPr marL="612775" indent="-342900">
              <a:buFont typeface="+mj-lt"/>
              <a:buAutoNum type="arabicPeriod"/>
            </a:pPr>
            <a:r>
              <a:rPr lang="en-US" sz="1800" dirty="0" smtClean="0">
                <a:cs typeface="Courier New" pitchFamily="49" charset="0"/>
              </a:rPr>
              <a:t>	     false);</a:t>
            </a:r>
          </a:p>
          <a:p>
            <a:pPr marL="612775" indent="-342900">
              <a:buFont typeface="+mj-lt"/>
              <a:buAutoNum type="arabicPeriod"/>
            </a:pPr>
            <a:r>
              <a:rPr lang="en-US" sz="1800" dirty="0" smtClean="0">
                <a:cs typeface="Courier New" pitchFamily="49" charset="0"/>
              </a:rPr>
              <a:t>    }</a:t>
            </a:r>
            <a:endParaRPr lang="ru-RU" sz="1800" dirty="0" smtClean="0">
              <a:cs typeface="Courier New" pitchFamily="49" charset="0"/>
            </a:endParaRPr>
          </a:p>
          <a:p>
            <a:pPr marL="457200" indent="-187325">
              <a:buNone/>
            </a:pPr>
            <a:endParaRPr lang="ru-RU" sz="1800" dirty="0" smtClean="0"/>
          </a:p>
          <a:p>
            <a:pPr marL="457200" indent="-187325">
              <a:buNone/>
            </a:pPr>
            <a:endParaRPr lang="ru-RU" sz="1800" dirty="0" smtClean="0"/>
          </a:p>
          <a:p>
            <a:pPr marL="457200" indent="-45720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24944"/>
            <a:ext cx="8532813" cy="30963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[] bb = </a:t>
            </a:r>
            <a:r>
              <a:rPr lang="en-US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[20];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PipedInputStream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pis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PipedInputStream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PipedOutputStream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PipedOutputStream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pis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pos.write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(42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pis.read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(bb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(bb[0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]);</a:t>
            </a:r>
            <a:endParaRPr lang="en-US" dirty="0"/>
          </a:p>
        </p:txBody>
      </p:sp>
      <p:pic>
        <p:nvPicPr>
          <p:cNvPr id="11266" name="Picture 2" descr="http://docstore.mik.ua/orelly/java/exp/figs/je08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7344816" cy="2149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701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java.io.File</a:t>
            </a:r>
            <a:r>
              <a:rPr lang="en-US" dirty="0" smtClean="0"/>
              <a:t>  - </a:t>
            </a:r>
            <a:r>
              <a:rPr lang="ru-RU" dirty="0" smtClean="0"/>
              <a:t>файл или директория</a:t>
            </a:r>
          </a:p>
          <a:p>
            <a:r>
              <a:rPr lang="en-US" dirty="0" err="1" smtClean="0"/>
              <a:t>java.io.File</a:t>
            </a:r>
            <a:r>
              <a:rPr lang="en-US" dirty="0" smtClean="0"/>
              <a:t> </a:t>
            </a:r>
            <a:r>
              <a:rPr lang="ru-RU" dirty="0" smtClean="0"/>
              <a:t>не используется для чтения или записи данных</a:t>
            </a:r>
          </a:p>
          <a:p>
            <a:pPr>
              <a:buNone/>
            </a:pPr>
            <a:r>
              <a:rPr lang="ru-RU" dirty="0" smtClean="0"/>
              <a:t>    Создание файла: </a:t>
            </a:r>
          </a:p>
          <a:p>
            <a:pPr marL="631825" indent="-284163">
              <a:buFont typeface="+mj-lt"/>
              <a:buAutoNum type="arabicPeriod"/>
            </a:pPr>
            <a:r>
              <a:rPr lang="en-US" b="1" dirty="0" err="1" smtClean="0"/>
              <a:t>createNewFile</a:t>
            </a:r>
            <a:r>
              <a:rPr lang="en-US" b="1" dirty="0" smtClean="0"/>
              <a:t>()</a:t>
            </a:r>
            <a:r>
              <a:rPr lang="ru-RU" dirty="0" smtClean="0"/>
              <a:t>  </a:t>
            </a:r>
            <a:endParaRPr lang="en-US" dirty="0" smtClean="0"/>
          </a:p>
          <a:p>
            <a:pPr marL="631825" indent="-284163">
              <a:buFont typeface="+mj-lt"/>
              <a:buAutoNum type="arabicPeriod"/>
            </a:pPr>
            <a:r>
              <a:rPr lang="ru-RU" dirty="0" smtClean="0"/>
              <a:t>С помощью  </a:t>
            </a:r>
            <a:r>
              <a:rPr lang="en-US" dirty="0" err="1" smtClean="0"/>
              <a:t>Writer’a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Stream’</a:t>
            </a:r>
            <a:r>
              <a:rPr lang="ru-RU" dirty="0" smtClean="0"/>
              <a:t>а</a:t>
            </a:r>
            <a:endParaRPr lang="en-US" dirty="0" smtClean="0"/>
          </a:p>
          <a:p>
            <a:pPr marL="457200" indent="-187325">
              <a:buNone/>
            </a:pPr>
            <a:endParaRPr lang="ru-RU" dirty="0" smtClean="0"/>
          </a:p>
          <a:p>
            <a:pPr marL="457200" indent="-187325">
              <a:buNone/>
            </a:pPr>
            <a:r>
              <a:rPr lang="ru-RU" dirty="0" smtClean="0"/>
              <a:t>Ключевые методы:</a:t>
            </a:r>
          </a:p>
          <a:p>
            <a:pPr marL="457200" indent="-187325"/>
            <a:r>
              <a:rPr lang="en-US" dirty="0" err="1" smtClean="0"/>
              <a:t>mkdir</a:t>
            </a:r>
            <a:r>
              <a:rPr lang="en-US" dirty="0" smtClean="0"/>
              <a:t>() / </a:t>
            </a:r>
            <a:r>
              <a:rPr lang="en-US" dirty="0" err="1" smtClean="0"/>
              <a:t>createNewFile</a:t>
            </a:r>
            <a:r>
              <a:rPr lang="en-US" dirty="0" smtClean="0"/>
              <a:t>()</a:t>
            </a:r>
          </a:p>
          <a:p>
            <a:pPr marL="457200" indent="-187325"/>
            <a:r>
              <a:rPr lang="en-US" dirty="0" smtClean="0"/>
              <a:t>delete()</a:t>
            </a:r>
          </a:p>
          <a:p>
            <a:pPr marL="457200" indent="-187325"/>
            <a:r>
              <a:rPr lang="en-US" dirty="0" err="1" smtClean="0"/>
              <a:t>renameTo</a:t>
            </a:r>
            <a:r>
              <a:rPr lang="en-US" dirty="0" smtClean="0"/>
              <a:t>()</a:t>
            </a:r>
          </a:p>
          <a:p>
            <a:pPr marL="457200" indent="-187325"/>
            <a:r>
              <a:rPr lang="en-US" dirty="0" smtClean="0"/>
              <a:t>exists()</a:t>
            </a:r>
          </a:p>
          <a:p>
            <a:pPr marL="457200" indent="-187325"/>
            <a:r>
              <a:rPr lang="en-US" dirty="0" err="1" smtClean="0"/>
              <a:t>isDirectory</a:t>
            </a:r>
            <a:r>
              <a:rPr lang="en-US" dirty="0" smtClean="0"/>
              <a:t>() / </a:t>
            </a:r>
            <a:r>
              <a:rPr lang="en-US" dirty="0" err="1" smtClean="0"/>
              <a:t>isFile</a:t>
            </a:r>
            <a:r>
              <a:rPr lang="en-US" dirty="0" smtClean="0"/>
              <a:t>()</a:t>
            </a:r>
          </a:p>
          <a:p>
            <a:pPr marL="457200" indent="-187325"/>
            <a:r>
              <a:rPr lang="en-US" dirty="0" smtClean="0"/>
              <a:t>list()</a:t>
            </a:r>
          </a:p>
          <a:p>
            <a:pPr marL="457200" indent="-187325"/>
            <a:endParaRPr lang="en-US" dirty="0" smtClean="0"/>
          </a:p>
          <a:p>
            <a:pPr marL="457200" indent="-187325"/>
            <a:endParaRPr lang="en-US" dirty="0" smtClean="0"/>
          </a:p>
          <a:p>
            <a:pPr marL="457200" indent="-187325"/>
            <a:endParaRPr lang="ru-RU" dirty="0" smtClean="0"/>
          </a:p>
          <a:p>
            <a:pPr marL="457200" indent="-187325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Sockets</a:t>
            </a:r>
            <a:endParaRPr lang="ru-RU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1080120"/>
          </a:xfrm>
        </p:spPr>
        <p:txBody>
          <a:bodyPr/>
          <a:lstStyle/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Клиентские и серверные сокеты обеспечивают обмен данными между процессами</a:t>
            </a:r>
            <a:endParaRPr lang="en-US" dirty="0" smtClean="0">
              <a:ea typeface="Verdana" pitchFamily="34" charset="0"/>
              <a:cs typeface="Calibri" pitchFamily="34" charset="0"/>
            </a:endParaRPr>
          </a:p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Количество доступных сокетов ограничевается возможностями операционной системы</a:t>
            </a:r>
            <a:endParaRPr lang="en-US" dirty="0" smtClean="0">
              <a:ea typeface="Verdana" pitchFamily="34" charset="0"/>
              <a:cs typeface="Calibri" pitchFamily="34" charset="0"/>
            </a:endParaRPr>
          </a:p>
          <a:p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ea typeface="Verdana" pitchFamily="34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71701" y="2276872"/>
            <a:ext cx="5400599" cy="3384376"/>
            <a:chOff x="3138487" y="3081338"/>
            <a:chExt cx="2867026" cy="187636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488" y="3081338"/>
              <a:ext cx="28670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487" y="4119502"/>
              <a:ext cx="2867025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379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Overview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864096"/>
          </a:xfrm>
        </p:spPr>
        <p:txBody>
          <a:bodyPr/>
          <a:lstStyle/>
          <a:p>
            <a:r>
              <a:rPr lang="ru-RU" dirty="0" smtClean="0"/>
              <a:t>Пакет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java.io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/>
              <a:t>Ключевое понятие – поток – линейная последовательность байт</a:t>
            </a:r>
          </a:p>
          <a:p>
            <a:pPr marL="720725" indent="-360363">
              <a:buNone/>
            </a:pPr>
            <a:r>
              <a:rPr lang="ru-RU" dirty="0" smtClean="0"/>
              <a:t>  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539552" y="1556792"/>
            <a:ext cx="280831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Байтовые потоки</a:t>
            </a:r>
          </a:p>
          <a:p>
            <a:pPr marL="544513" marR="0" lvl="0" indent="-274638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InputStream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544513" marR="0" lvl="0" indent="-274638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OutputStream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720725" marR="0" lvl="0" indent="-36036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67544" y="2780928"/>
            <a:ext cx="280831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69875" lvl="0" indent="-269875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kern="0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  <a:t>Символьные потоки</a:t>
            </a:r>
          </a:p>
          <a:p>
            <a:pPr marL="541338" lvl="0" indent="-269875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Ø"/>
            </a:pPr>
            <a:r>
              <a:rPr lang="en-US" kern="0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  <a:t>Reader</a:t>
            </a:r>
          </a:p>
          <a:p>
            <a:pPr marL="541338" lvl="0" indent="-269875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Ø"/>
            </a:pPr>
            <a:r>
              <a:rPr lang="en-US" kern="0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  <a:t>Writer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060848"/>
            <a:ext cx="4032448" cy="137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2"/>
          <p:cNvSpPr txBox="1">
            <a:spLocks/>
          </p:cNvSpPr>
          <p:nvPr/>
        </p:nvSpPr>
        <p:spPr bwMode="gray">
          <a:xfrm>
            <a:off x="6084168" y="1772816"/>
            <a:ext cx="100811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Input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Verdana" pitchFamily="34" charset="0"/>
              <a:cs typeface="Calibri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4716016" y="3789040"/>
            <a:ext cx="4032000" cy="1656184"/>
            <a:chOff x="4716016" y="3645024"/>
            <a:chExt cx="4032000" cy="1656184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3961883"/>
              <a:ext cx="4032000" cy="133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Content Placeholder 2"/>
            <p:cNvSpPr txBox="1">
              <a:spLocks/>
            </p:cNvSpPr>
            <p:nvPr/>
          </p:nvSpPr>
          <p:spPr bwMode="gray">
            <a:xfrm>
              <a:off x="6156176" y="3645024"/>
              <a:ext cx="122413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222250" marR="0" lvl="0" indent="-22225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Output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Verdana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17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alibri" pitchFamily="34" charset="0"/>
              </a:rPr>
              <a:t>ServerSocket</a:t>
            </a:r>
            <a:endParaRPr lang="ru-RU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112568"/>
          </a:xfrm>
        </p:spPr>
        <p:txBody>
          <a:bodyPr/>
          <a:lstStyle/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Синхронный ввод-вывод</a:t>
            </a:r>
          </a:p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Модель </a:t>
            </a:r>
            <a:r>
              <a:rPr lang="en-US" dirty="0" smtClean="0">
                <a:ea typeface="Verdana" pitchFamily="34" charset="0"/>
                <a:cs typeface="Calibri" pitchFamily="34" charset="0"/>
              </a:rPr>
              <a:t>thread per connection</a:t>
            </a:r>
          </a:p>
          <a:p>
            <a:endParaRPr lang="en-US" dirty="0" smtClean="0">
              <a:ea typeface="Verdana" pitchFamily="34" charset="0"/>
              <a:cs typeface="Calibri" pitchFamily="34" charset="0"/>
            </a:endParaRPr>
          </a:p>
          <a:p>
            <a:endParaRPr lang="en-US" dirty="0">
              <a:ea typeface="Verdana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ServerSocket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ServerSocket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(9090);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Socket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 =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ss.accept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F0055"/>
                </a:solidFill>
                <a:latin typeface="Courier New"/>
              </a:rPr>
              <a:t>  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s.getInputStream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().read() != -1)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s.getInputStream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().read());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3F7F5F"/>
                </a:solidFill>
                <a:latin typeface="Courier New"/>
              </a:rPr>
              <a:t>  // 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do something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endParaRPr lang="ru-RU" dirty="0" smtClean="0"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alibri" pitchFamily="34" charset="0"/>
              </a:rPr>
              <a:t>ClientSocket</a:t>
            </a:r>
            <a:endParaRPr lang="ru-RU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792088"/>
          </a:xfrm>
        </p:spPr>
        <p:txBody>
          <a:bodyPr/>
          <a:lstStyle/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53281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Синхронный ввод-вывод</a:t>
            </a:r>
          </a:p>
          <a:p>
            <a:r>
              <a:rPr lang="ru-RU" dirty="0" smtClean="0">
                <a:ea typeface="Verdana" pitchFamily="34" charset="0"/>
                <a:cs typeface="Calibri" pitchFamily="34" charset="0"/>
              </a:rPr>
              <a:t>Модель </a:t>
            </a:r>
            <a:r>
              <a:rPr lang="en-US" dirty="0" smtClean="0">
                <a:ea typeface="Verdana" pitchFamily="34" charset="0"/>
                <a:cs typeface="Calibri" pitchFamily="34" charset="0"/>
              </a:rPr>
              <a:t>thread per connection</a:t>
            </a:r>
          </a:p>
          <a:p>
            <a:endParaRPr lang="en-US" dirty="0" smtClean="0">
              <a:ea typeface="Verdana" pitchFamily="34" charset="0"/>
              <a:cs typeface="Calibri" pitchFamily="34" charset="0"/>
            </a:endParaRPr>
          </a:p>
          <a:p>
            <a:endParaRPr lang="en-US" dirty="0" smtClean="0">
              <a:ea typeface="Verdana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Socket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Socket(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localhost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, 9090);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s.getOutputStream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().write(65535);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s.close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sz="1800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IOException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3F7F5F"/>
                </a:solidFill>
                <a:latin typeface="Courier New"/>
              </a:rPr>
              <a:t>  // do something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400" dirty="0"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r>
              <a:rPr lang="ru-RU" dirty="0" smtClean="0"/>
              <a:t> объектов  - процесс сохранения состояния этого объекта в последовательность байт</a:t>
            </a:r>
          </a:p>
          <a:p>
            <a:pPr>
              <a:buNone/>
            </a:pP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Key points:</a:t>
            </a:r>
          </a:p>
          <a:p>
            <a:r>
              <a:rPr lang="ru-RU" dirty="0" smtClean="0"/>
              <a:t>Объекты </a:t>
            </a:r>
            <a:r>
              <a:rPr lang="ru-RU" dirty="0" err="1" smtClean="0"/>
              <a:t>сериализуются</a:t>
            </a:r>
            <a:r>
              <a:rPr lang="ru-RU" dirty="0" smtClean="0"/>
              <a:t> с помощью </a:t>
            </a:r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ObjectOutputStream</a:t>
            </a:r>
            <a:endParaRPr lang="ru-RU" dirty="0" smtClean="0"/>
          </a:p>
          <a:p>
            <a:r>
              <a:rPr lang="ru-RU" dirty="0" smtClean="0">
                <a:cs typeface="Courier New" pitchFamily="49" charset="0"/>
              </a:rPr>
              <a:t>Объекты </a:t>
            </a:r>
            <a:r>
              <a:rPr lang="ru-RU" dirty="0" err="1" smtClean="0">
                <a:cs typeface="Courier New" pitchFamily="49" charset="0"/>
              </a:rPr>
              <a:t>десериализуются</a:t>
            </a:r>
            <a:r>
              <a:rPr lang="ru-RU" dirty="0" smtClean="0">
                <a:cs typeface="Courier New" pitchFamily="49" charset="0"/>
              </a:rPr>
              <a:t> с помощью </a:t>
            </a:r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ObjectInputStream</a:t>
            </a:r>
            <a:endParaRPr lang="en-US" dirty="0" smtClean="0">
              <a:solidFill>
                <a:schemeClr val="tx2"/>
              </a:solidFill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Объекты поддерживающие </a:t>
            </a:r>
            <a:r>
              <a:rPr lang="ru-RU" dirty="0" err="1" smtClean="0">
                <a:cs typeface="Courier New" pitchFamily="49" charset="0"/>
              </a:rPr>
              <a:t>сериализацию</a:t>
            </a:r>
            <a:r>
              <a:rPr lang="ru-RU" dirty="0" smtClean="0">
                <a:cs typeface="Courier New" pitchFamily="49" charset="0"/>
              </a:rPr>
              <a:t> должны реализовывать </a:t>
            </a:r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Serializable</a:t>
            </a:r>
            <a:endParaRPr lang="en-US" dirty="0" smtClean="0">
              <a:solidFill>
                <a:schemeClr val="tx2"/>
              </a:solidFill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writeObject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ObjectOutputStream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os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)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readObject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ObjectInputStream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is)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ObjectStream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fos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"myfile.dat"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oos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fos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oos.writeInt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(123456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oos.writeObject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"Today"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oos.writeObject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Date());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oos.close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FileInputStream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FileInputStream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"myfile.dat"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ObjectInputStream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ois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new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ObjectInputStream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i =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ois.readInt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today = (String)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ois.readObject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Date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date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(Date)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ois.readObject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ois.close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happen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 try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fos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"myfile.dat"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oos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fos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oos.writeObject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Dummy());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oos.close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}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e.printStackTrace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en-US" sz="1600" dirty="0"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Dummy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private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600" dirty="0">
                <a:solidFill>
                  <a:srgbClr val="0000C0"/>
                </a:solidFill>
                <a:latin typeface="Courier New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"123"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getS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urier New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}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happen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public class Main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public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static void main(String[]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/>
              </a:rPr>
              <a:t>args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 try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 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FileOutputStream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/>
              </a:rPr>
              <a:t>fos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 = new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/>
              </a:rPr>
              <a:t>FileOutputStream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("myfile.dat");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 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ObjectOutputStream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/>
              </a:rPr>
              <a:t>oos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 = new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/>
              </a:rPr>
              <a:t>ObjectOutputStream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/>
              </a:rPr>
              <a:t>fos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 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oos.writeObject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(new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Dummy());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  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oos.close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();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 }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catch (Exception e)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 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e.printStackTrace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 }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}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class Dummy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private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String s = "123";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public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String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/>
              </a:rPr>
              <a:t>getS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()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return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 }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45024"/>
            <a:ext cx="3067200" cy="231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71800" y="2924943"/>
            <a:ext cx="6163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80"/>
                </a:solidFill>
                <a:latin typeface="Courier New"/>
              </a:rPr>
              <a:t>java.io.NotSerializableException</a:t>
            </a:r>
            <a:r>
              <a:rPr lang="en-US" b="1" dirty="0">
                <a:solidFill>
                  <a:srgbClr val="FF0000"/>
                </a:solidFill>
                <a:latin typeface="Courier New"/>
              </a:rPr>
              <a:t>: Dummy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536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of java.io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Потоки можно и нужно оборачивать друг в друга, например: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oos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BufferedOutputStream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"myfile.dat"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)));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ru-RU" dirty="0" smtClean="0"/>
              <a:t>Потоки всегда надо закрывать</a:t>
            </a:r>
          </a:p>
          <a:p>
            <a:r>
              <a:rPr lang="ru-RU" dirty="0" smtClean="0"/>
              <a:t>Но не все - закрытия требует только последний созданный поток, так в примере выше, надо закрыть только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oos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Закрытие должно происходить в блоке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finally</a:t>
            </a:r>
          </a:p>
          <a:p>
            <a:r>
              <a:rPr lang="ru-RU" dirty="0" smtClean="0"/>
              <a:t>Лучше использовать буферизованные потоки – мгновенная обработка запросов на чтение/запись может снизить производительность</a:t>
            </a:r>
          </a:p>
          <a:p>
            <a:endParaRPr lang="en-US" dirty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63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read()</a:t>
            </a:r>
            <a:r>
              <a:rPr lang="en-US" dirty="0" smtClean="0"/>
              <a:t> </a:t>
            </a:r>
            <a:r>
              <a:rPr lang="ru-RU" dirty="0" smtClean="0"/>
              <a:t>возвращает байт или -1 если конец</a:t>
            </a:r>
            <a:r>
              <a:rPr lang="en-US" dirty="0" smtClean="0"/>
              <a:t> </a:t>
            </a:r>
            <a:r>
              <a:rPr lang="ru-RU" dirty="0" smtClean="0"/>
              <a:t>потока</a:t>
            </a:r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skip()</a:t>
            </a:r>
            <a:r>
              <a:rPr lang="ru-RU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пропускает заданное количество байт</a:t>
            </a:r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available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ru-RU" dirty="0" smtClean="0"/>
              <a:t>возвращает доступное для чтения число байт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ru-RU" dirty="0" smtClean="0"/>
              <a:t>закрывает поток и освобождает ресурс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Некоторые классы поддерживают маркирование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mark()</a:t>
            </a:r>
            <a:r>
              <a:rPr lang="ru-RU" dirty="0" smtClean="0"/>
              <a:t>, проверить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markSupported</a:t>
            </a:r>
            <a:r>
              <a:rPr lang="ru-RU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Пример: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FileInputStream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FileInputStream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"myfile.dat"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ObjectInputStream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ois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ObjectInputStream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Date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date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(Date)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ois.readObject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ois.close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8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48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dirty="0" smtClean="0"/>
              <a:t> </a:t>
            </a:r>
            <a:r>
              <a:rPr lang="ru-RU" dirty="0" smtClean="0"/>
              <a:t>записывает массив байт или единичный байт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flush() </a:t>
            </a:r>
            <a:r>
              <a:rPr lang="ru-RU" dirty="0" smtClean="0"/>
              <a:t>принуждает записать существующий буфер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ru-RU" dirty="0" smtClean="0"/>
              <a:t>закрывает поток и освобождает ресурс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Пример</a:t>
            </a:r>
            <a:r>
              <a:rPr lang="ru-RU" dirty="0"/>
              <a:t>:</a:t>
            </a:r>
            <a:endParaRPr lang="en-US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fos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"myfile.dat"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oos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fos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oos.writeObject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Date());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oos.close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8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531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04056"/>
          </a:xfrm>
        </p:spPr>
        <p:txBody>
          <a:bodyPr/>
          <a:lstStyle/>
          <a:p>
            <a:r>
              <a:rPr lang="ru-RU" dirty="0" smtClean="0"/>
              <a:t>Динамически наделяет объекты дополнительными возможностями, является альтернативой расширению функционала с использованием наследования.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5" name="Picture 2" descr="http://zishanbilal.files.wordpress.com/2011/04/042811_2030_designpatte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200800" cy="4670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Streams</a:t>
            </a:r>
            <a:endParaRPr lang="ru-RU" dirty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2592288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ByteArray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*Stream 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работа с байтовыми массивами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Object*Stream 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чтение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/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запись объектов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Pipe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*Stream 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чтение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/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запись на два потока</a:t>
            </a:r>
            <a:endParaRPr lang="en-US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File*Stream 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работа с файлами</a:t>
            </a:r>
            <a:endParaRPr lang="en-US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Filter*Stream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–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alibri" pitchFamily="34" charset="0"/>
              </a:rPr>
              <a:t>реализация декоратора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ru-RU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18" y="2780928"/>
            <a:ext cx="898368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79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Streams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lvl="0" indent="-269875">
              <a:defRPr/>
            </a:pP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DataInputStream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DataOutputStream</a:t>
            </a:r>
            <a:endParaRPr lang="en-US" dirty="0" smtClean="0">
              <a:solidFill>
                <a:schemeClr val="tx2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269875" lvl="0" indent="-269875">
              <a:buNone/>
              <a:defRPr/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Позволяет читать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/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писать примитивные типы</a:t>
            </a:r>
            <a:endParaRPr lang="en-US" dirty="0" smtClean="0">
              <a:latin typeface="Calibri" pitchFamily="34" charset="0"/>
              <a:ea typeface="Verdana" pitchFamily="34" charset="0"/>
              <a:cs typeface="Courier New" pitchFamily="49" charset="0"/>
            </a:endParaRPr>
          </a:p>
          <a:p>
            <a:pPr marL="269875" lvl="0" indent="-269875">
              <a:buNone/>
              <a:defRPr/>
            </a:pPr>
            <a:r>
              <a:rPr lang="en-US" dirty="0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     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readXxx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(); write(xxx);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 </a:t>
            </a:r>
            <a:endParaRPr lang="ru-RU" dirty="0" smtClean="0">
              <a:latin typeface="Calibri" pitchFamily="34" charset="0"/>
              <a:ea typeface="Verdana" pitchFamily="34" charset="0"/>
              <a:cs typeface="Courier New" pitchFamily="49" charset="0"/>
            </a:endParaRPr>
          </a:p>
          <a:p>
            <a:pPr marL="269875" lvl="0" indent="-269875">
              <a:defRPr/>
            </a:pP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BufferedInputStream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BufferedOutputStream</a:t>
            </a:r>
            <a:endParaRPr lang="ru-RU" dirty="0" smtClean="0">
              <a:solidFill>
                <a:schemeClr val="tx2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269875" lvl="0" indent="-269875">
              <a:buNone/>
              <a:defRPr/>
            </a:pPr>
            <a:r>
              <a:rPr lang="ru-RU" b="1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Добавляют </a:t>
            </a:r>
            <a:r>
              <a:rPr lang="ru-RU" dirty="0" err="1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буферризацию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 ввода</a:t>
            </a:r>
            <a:r>
              <a:rPr lang="en-US" dirty="0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/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вывода </a:t>
            </a:r>
            <a:endParaRPr lang="en-US" b="1" dirty="0" smtClean="0">
              <a:solidFill>
                <a:schemeClr val="tx2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269875" lvl="0" indent="-269875">
              <a:defRPr/>
            </a:pP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PushbackInputStream</a:t>
            </a:r>
            <a:endParaRPr lang="ru-RU" dirty="0" smtClean="0">
              <a:solidFill>
                <a:schemeClr val="tx2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269875" lvl="0" indent="-269875">
              <a:buNone/>
              <a:defRPr/>
            </a:pPr>
            <a:r>
              <a:rPr lang="ru-RU" b="1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ru-RU" dirty="0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Позволяет возвращать байты обратно в поток</a:t>
            </a:r>
            <a:endParaRPr lang="en-US" dirty="0" smtClean="0">
              <a:latin typeface="Calibri" pitchFamily="34" charset="0"/>
              <a:ea typeface="Verdana" pitchFamily="34" charset="0"/>
              <a:cs typeface="Courier New" pitchFamily="49" charset="0"/>
            </a:endParaRPr>
          </a:p>
          <a:p>
            <a:pPr marL="269875" lvl="0" indent="-269875">
              <a:buNone/>
              <a:defRPr/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unread();</a:t>
            </a:r>
            <a:endParaRPr lang="en-US" b="1" dirty="0" smtClean="0">
              <a:solidFill>
                <a:schemeClr val="tx2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269875" lvl="0" indent="-269875">
              <a:defRPr/>
            </a:pP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PrintStream</a:t>
            </a:r>
            <a:endParaRPr lang="ru-RU" dirty="0" smtClean="0">
              <a:solidFill>
                <a:schemeClr val="tx2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269875" lvl="0" indent="-269875">
              <a:buNone/>
              <a:defRPr/>
            </a:pPr>
            <a:r>
              <a:rPr lang="ru-RU" dirty="0" smtClean="0">
                <a:latin typeface="Calibri" pitchFamily="34" charset="0"/>
                <a:ea typeface="Verdana" pitchFamily="34" charset="0"/>
                <a:cs typeface="Courier New" pitchFamily="49" charset="0"/>
              </a:rPr>
              <a:t>     Обеспечивает возможность  примитивного форматирования типов для вывода </a:t>
            </a:r>
            <a:endParaRPr lang="en-US" dirty="0"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Streams Example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din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new File("numbers.dat"))));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din.readInt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din.readBoolean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". b = " + b);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din.close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Courier New"/>
              </a:rPr>
              <a:t>try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OutputStream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file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"myfile.dat"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OutputStream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buffer = </a:t>
            </a:r>
            <a:r>
              <a:rPr lang="en-US" sz="18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BufferedOutputStream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(file);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ObjectOutput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output = </a:t>
            </a:r>
            <a:r>
              <a:rPr lang="en-US" sz="18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ObjectOutputStream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(buffer);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output.writeObject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(quarks);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Courier New"/>
              </a:rPr>
              <a:t>} finally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urier New"/>
              </a:rPr>
              <a:t>output.close</a:t>
            </a:r>
            <a:r>
              <a:rPr lang="en-US" sz="1800" dirty="0" smtClean="0">
                <a:solidFill>
                  <a:schemeClr val="bg1"/>
                </a:solidFill>
                <a:latin typeface="Courier New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Courier New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program goes </a:t>
            </a:r>
            <a:r>
              <a:rPr lang="en-US" sz="1800" dirty="0" smtClean="0">
                <a:solidFill>
                  <a:srgbClr val="3F7F5F"/>
                </a:solidFill>
                <a:latin typeface="Courier New"/>
              </a:rPr>
              <a:t>further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Courier New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92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3160</TotalTime>
  <Words>1176</Words>
  <Application>Microsoft Office PowerPoint</Application>
  <PresentationFormat>On-screen Show (4:3)</PresentationFormat>
  <Paragraphs>326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lecture template</vt:lpstr>
      <vt:lpstr>Java Lecture #3  Part  I - IO </vt:lpstr>
      <vt:lpstr>IO Overview</vt:lpstr>
      <vt:lpstr>InputStream</vt:lpstr>
      <vt:lpstr>OutputStream</vt:lpstr>
      <vt:lpstr>Decorator pattern</vt:lpstr>
      <vt:lpstr>Streams</vt:lpstr>
      <vt:lpstr>Filter Streams</vt:lpstr>
      <vt:lpstr>Chaining Streams Example</vt:lpstr>
      <vt:lpstr>What is Wrong?</vt:lpstr>
      <vt:lpstr>What is Wrong?</vt:lpstr>
      <vt:lpstr>What is Wrong?</vt:lpstr>
      <vt:lpstr>Reader / Writer</vt:lpstr>
      <vt:lpstr>Reader / Writer</vt:lpstr>
      <vt:lpstr>Reader/Writer</vt:lpstr>
      <vt:lpstr>Converters</vt:lpstr>
      <vt:lpstr>PrintWriter Example</vt:lpstr>
      <vt:lpstr>Pipes</vt:lpstr>
      <vt:lpstr>Files</vt:lpstr>
      <vt:lpstr>Sockets</vt:lpstr>
      <vt:lpstr>ServerSocket</vt:lpstr>
      <vt:lpstr>ClientSocket</vt:lpstr>
      <vt:lpstr>Serialization</vt:lpstr>
      <vt:lpstr>ObjectStream</vt:lpstr>
      <vt:lpstr>What will happen?</vt:lpstr>
      <vt:lpstr>What will happen?</vt:lpstr>
      <vt:lpstr>Best Practices of java.io</vt:lpstr>
    </vt:vector>
  </TitlesOfParts>
  <Company>Microsoft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Daniil Shulgin</cp:lastModifiedBy>
  <cp:revision>304</cp:revision>
  <cp:lastPrinted>2008-10-06T12:12:35Z</cp:lastPrinted>
  <dcterms:created xsi:type="dcterms:W3CDTF">2011-07-27T18:24:16Z</dcterms:created>
  <dcterms:modified xsi:type="dcterms:W3CDTF">2012-11-22T10:33:58Z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