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8" r:id="rId3"/>
    <p:sldId id="336" r:id="rId4"/>
    <p:sldId id="334" r:id="rId5"/>
    <p:sldId id="335" r:id="rId6"/>
    <p:sldId id="333" r:id="rId7"/>
    <p:sldId id="312" r:id="rId8"/>
    <p:sldId id="338" r:id="rId9"/>
    <p:sldId id="309" r:id="rId10"/>
    <p:sldId id="316" r:id="rId11"/>
    <p:sldId id="337" r:id="rId12"/>
    <p:sldId id="331" r:id="rId13"/>
    <p:sldId id="317" r:id="rId14"/>
    <p:sldId id="318" r:id="rId15"/>
    <p:sldId id="322" r:id="rId16"/>
    <p:sldId id="313" r:id="rId17"/>
    <p:sldId id="341" r:id="rId18"/>
    <p:sldId id="342" r:id="rId19"/>
    <p:sldId id="315" r:id="rId20"/>
    <p:sldId id="343" r:id="rId21"/>
    <p:sldId id="340" r:id="rId22"/>
    <p:sldId id="339" r:id="rId23"/>
    <p:sldId id="310" r:id="rId24"/>
    <p:sldId id="319" r:id="rId25"/>
    <p:sldId id="324" r:id="rId26"/>
    <p:sldId id="329" r:id="rId27"/>
    <p:sldId id="326" r:id="rId28"/>
    <p:sldId id="327" r:id="rId29"/>
    <p:sldId id="328" r:id="rId30"/>
    <p:sldId id="295" r:id="rId3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>
        <p:scale>
          <a:sx n="74" d="100"/>
          <a:sy n="74" d="100"/>
        </p:scale>
        <p:origin x="-174" y="-7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ie.nctu.edu.tw/~shieyuan/course/os/2004/csie/lectures/Lecture09.htm" TargetMode="External"/><Relationship Id="rId3" Type="http://schemas.openxmlformats.org/officeDocument/2006/relationships/hyperlink" Target="http://tutorials.jenkov.com/java-nio/overview.html" TargetMode="External"/><Relationship Id="rId7" Type="http://schemas.openxmlformats.org/officeDocument/2006/relationships/hyperlink" Target="http://www.ibm.com/developerworks/library/j-zerocopy/" TargetMode="External"/><Relationship Id="rId2" Type="http://schemas.openxmlformats.org/officeDocument/2006/relationships/hyperlink" Target="http://today.java.net/pub/a/today/2007/02/13/architecture-of-highly-scalable-nio-serv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ekomatic.ch/2008/09/06/1220730740479.html" TargetMode="External"/><Relationship Id="rId5" Type="http://schemas.openxmlformats.org/officeDocument/2006/relationships/hyperlink" Target="http://stackoverflow.com/questions/1605332/java-nio-filechannel-versus-fileoutputstream-performance-usefulness" TargetMode="External"/><Relationship Id="rId4" Type="http://schemas.openxmlformats.org/officeDocument/2006/relationships/hyperlink" Target="http://onjava.com/pub/a/onjava/2002/10/02/javanio.html?page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>Input / </a:t>
            </a:r>
            <a:r>
              <a:rPr lang="en-US" dirty="0" smtClean="0"/>
              <a:t>Output Programming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Memory mapped files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2008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С помощью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MMF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мы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избавляем процессор от необходимости гонять данные между </a:t>
            </a:r>
            <a:r>
              <a:rPr lang="ru-RU" sz="240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кэшем</a:t>
            </a:r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и буфером.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20482" name="Picture 2" descr="http://www.csie.nctu.edu.tw/%7Eshieyuan/course/os/2004/csie/lectures/Lecture09_files/image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6516216" cy="3876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Memory mapped files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6349712" cy="268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2008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Очень удобно для больших файлов</a:t>
            </a:r>
          </a:p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 случае множественного использования – линейное повышение производительности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Memory mapped files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31912" y="773088"/>
            <a:ext cx="85328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tabLst/>
              <a:defRPr/>
            </a:pPr>
            <a:r>
              <a:rPr lang="ru-RU" sz="9600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Лайв</a:t>
            </a:r>
            <a:r>
              <a:rPr lang="ru-RU" sz="96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sz="9600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демо</a:t>
            </a:r>
            <a:r>
              <a:rPr lang="ru-RU" sz="96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2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Direct Transfer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40005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40"/>
            <a:ext cx="33337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2008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Если файл нужно просто скопировать (в другой файл или поток), то лучше всего использовать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Direct Transfer</a:t>
            </a:r>
            <a:endParaRPr lang="ru-RU" sz="2400" dirty="0" err="1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Direct Transfer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67597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Direct transfer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46855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4140" y="548680"/>
            <a:ext cx="332633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Reads and Gathering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88" y="3501008"/>
            <a:ext cx="6562597" cy="242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80"/>
            <a:ext cx="34004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620688"/>
            <a:ext cx="33432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19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87679" cy="648072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alibri" pitchFamily="34" charset="0"/>
              </a:rPr>
              <a:t>Gile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Grep</a:t>
            </a:r>
            <a:r>
              <a:rPr lang="en-US" b="1" dirty="0" smtClean="0">
                <a:latin typeface="Calibri" pitchFamily="34" charset="0"/>
              </a:rPr>
              <a:t> (http://docs.oracle.com/javase/1.4.2/docs/guide/nio/example/Grep.java)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35248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90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из жизни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04800" y="764704"/>
            <a:ext cx="853281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~20 000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файлов 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10-500 kb)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Время на обработку – не более </a:t>
            </a:r>
            <a:r>
              <a:rPr lang="en-US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15 </a:t>
            </a: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мин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У файлов – 4 типа структуры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Требуется </a:t>
            </a:r>
            <a:r>
              <a:rPr lang="ru-RU" sz="2400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распарсить</a:t>
            </a: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все файлы и получить общую статистику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Время работы на </a:t>
            </a:r>
            <a:r>
              <a:rPr lang="en-US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IO ~ </a:t>
            </a: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12 мин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Время работы на </a:t>
            </a:r>
            <a:r>
              <a:rPr lang="en-US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NIO ~ 4 </a:t>
            </a:r>
            <a:r>
              <a:rPr lang="ru-RU" sz="24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мин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lang="ru-RU" sz="2400" kern="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С10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87679" cy="496855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Проблема 10 000 соединений</a:t>
            </a:r>
            <a:r>
              <a:rPr lang="ru-RU" dirty="0" smtClean="0">
                <a:latin typeface="Calibri" pitchFamily="34" charset="0"/>
              </a:rPr>
              <a:t> (англ. </a:t>
            </a:r>
            <a:r>
              <a:rPr lang="ru-RU" i="1" dirty="0" err="1" smtClean="0">
                <a:latin typeface="Calibri" pitchFamily="34" charset="0"/>
              </a:rPr>
              <a:t>c</a:t>
            </a:r>
            <a:r>
              <a:rPr lang="ru-RU" i="1" dirty="0" smtClean="0">
                <a:latin typeface="Calibri" pitchFamily="34" charset="0"/>
              </a:rPr>
              <a:t> 10k </a:t>
            </a:r>
            <a:r>
              <a:rPr lang="ru-RU" i="1" dirty="0" err="1" smtClean="0">
                <a:latin typeface="Calibri" pitchFamily="34" charset="0"/>
              </a:rPr>
              <a:t>problem</a:t>
            </a:r>
            <a:r>
              <a:rPr lang="ru-RU" dirty="0" smtClean="0">
                <a:latin typeface="Calibri" pitchFamily="34" charset="0"/>
              </a:rPr>
              <a:t>, от англ. </a:t>
            </a:r>
            <a:r>
              <a:rPr lang="ru-RU" i="1" dirty="0" smtClean="0">
                <a:latin typeface="Calibri" pitchFamily="34" charset="0"/>
              </a:rPr>
              <a:t>10 000 </a:t>
            </a:r>
            <a:r>
              <a:rPr lang="ru-RU" i="1" dirty="0" err="1" smtClean="0">
                <a:latin typeface="Calibri" pitchFamily="34" charset="0"/>
              </a:rPr>
              <a:t>connection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problem</a:t>
            </a:r>
            <a:r>
              <a:rPr lang="ru-RU" dirty="0" smtClean="0">
                <a:latin typeface="Calibri" pitchFamily="34" charset="0"/>
              </a:rPr>
              <a:t>) — условное название задачи конфигурирования и обслуживания высокопроизводительного сервера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(способного обслуживать порядка 10 тыс. соединений одновременно).</a:t>
            </a:r>
          </a:p>
          <a:p>
            <a:pPr>
              <a:buNone/>
            </a:pPr>
            <a:endParaRPr lang="ru-RU" dirty="0" smtClean="0">
              <a:latin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Примеры</a:t>
            </a:r>
            <a:r>
              <a:rPr lang="en-US" b="1" dirty="0" smtClean="0">
                <a:latin typeface="Calibri" pitchFamily="34" charset="0"/>
              </a:rPr>
              <a:t>: </a:t>
            </a:r>
            <a:r>
              <a:rPr lang="ru-RU" dirty="0" smtClean="0">
                <a:latin typeface="Calibri" pitchFamily="34" charset="0"/>
              </a:rPr>
              <a:t>любой нагруженный сервер (</a:t>
            </a:r>
            <a:r>
              <a:rPr lang="en-US" dirty="0" smtClean="0">
                <a:latin typeface="Calibri" pitchFamily="34" charset="0"/>
              </a:rPr>
              <a:t>rapidshare.com, ifolder.com, imagehost.com)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&amp; NIO2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NIO – New I/O</a:t>
            </a:r>
          </a:p>
          <a:p>
            <a:r>
              <a:rPr lang="en-US" dirty="0" smtClean="0"/>
              <a:t>NIO – J2SE 1.4				NIO2 – </a:t>
            </a:r>
            <a:r>
              <a:rPr lang="en-US" dirty="0" err="1" smtClean="0"/>
              <a:t>JavaSE</a:t>
            </a:r>
            <a:r>
              <a:rPr lang="en-US" dirty="0" smtClean="0"/>
              <a:t> 7</a:t>
            </a:r>
          </a:p>
          <a:p>
            <a:r>
              <a:rPr lang="ru-RU" dirty="0"/>
              <a:t>Пакет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java.nio</a:t>
            </a:r>
          </a:p>
          <a:p>
            <a:r>
              <a:rPr lang="ru-RU" dirty="0" smtClean="0"/>
              <a:t>Используется асинхронная модель передачи данных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279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С10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87679" cy="496855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Проблема 10 000 соединений</a:t>
            </a:r>
            <a:r>
              <a:rPr lang="ru-RU" dirty="0" smtClean="0">
                <a:latin typeface="Calibri" pitchFamily="34" charset="0"/>
              </a:rPr>
              <a:t> (англ. </a:t>
            </a:r>
            <a:r>
              <a:rPr lang="ru-RU" i="1" dirty="0" err="1" smtClean="0">
                <a:latin typeface="Calibri" pitchFamily="34" charset="0"/>
              </a:rPr>
              <a:t>c</a:t>
            </a:r>
            <a:r>
              <a:rPr lang="ru-RU" i="1" dirty="0" smtClean="0">
                <a:latin typeface="Calibri" pitchFamily="34" charset="0"/>
              </a:rPr>
              <a:t> 10k </a:t>
            </a:r>
            <a:r>
              <a:rPr lang="ru-RU" i="1" dirty="0" err="1" smtClean="0">
                <a:latin typeface="Calibri" pitchFamily="34" charset="0"/>
              </a:rPr>
              <a:t>problem</a:t>
            </a:r>
            <a:r>
              <a:rPr lang="ru-RU" dirty="0" smtClean="0">
                <a:latin typeface="Calibri" pitchFamily="34" charset="0"/>
              </a:rPr>
              <a:t>, от англ. </a:t>
            </a:r>
            <a:r>
              <a:rPr lang="ru-RU" i="1" dirty="0" smtClean="0">
                <a:latin typeface="Calibri" pitchFamily="34" charset="0"/>
              </a:rPr>
              <a:t>10 000 </a:t>
            </a:r>
            <a:r>
              <a:rPr lang="ru-RU" i="1" dirty="0" err="1" smtClean="0">
                <a:latin typeface="Calibri" pitchFamily="34" charset="0"/>
              </a:rPr>
              <a:t>connection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problem</a:t>
            </a:r>
            <a:r>
              <a:rPr lang="ru-RU" dirty="0" smtClean="0">
                <a:latin typeface="Calibri" pitchFamily="34" charset="0"/>
              </a:rPr>
              <a:t>) — условное название задачи конфигурирования и обслуживания высокопроизводительного сервера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(способного обслуживать порядка 10 тыс. соединений одновременно).</a:t>
            </a:r>
          </a:p>
          <a:p>
            <a:pPr>
              <a:buNone/>
            </a:pPr>
            <a:endParaRPr lang="ru-RU" dirty="0" smtClean="0">
              <a:latin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</a:rPr>
              <a:t>Примеры</a:t>
            </a:r>
            <a:r>
              <a:rPr lang="en-US" b="1" dirty="0" smtClean="0">
                <a:latin typeface="Calibri" pitchFamily="34" charset="0"/>
              </a:rPr>
              <a:t>: </a:t>
            </a:r>
            <a:r>
              <a:rPr lang="ru-RU" dirty="0" smtClean="0">
                <a:latin typeface="Calibri" pitchFamily="34" charset="0"/>
              </a:rPr>
              <a:t>любой нагруженный сервер (</a:t>
            </a:r>
            <a:r>
              <a:rPr lang="en-US" dirty="0" smtClean="0">
                <a:latin typeface="Calibri" pitchFamily="34" charset="0"/>
              </a:rPr>
              <a:t>rapidshare.com, ifolder.com, imagehost.com)</a:t>
            </a:r>
          </a:p>
          <a:p>
            <a:pPr>
              <a:buNone/>
            </a:pPr>
            <a:endParaRPr lang="en-US" b="1" dirty="0" smtClean="0">
              <a:latin typeface="Calibri" pitchFamily="34" charset="0"/>
            </a:endParaRPr>
          </a:p>
          <a:p>
            <a:pPr>
              <a:buNone/>
            </a:pP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Сложности возникают когда на обслуживание соединения уходит больше </a:t>
            </a:r>
            <a:r>
              <a:rPr lang="ru-RU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ресуров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, чем на обработку полезных данных.</a:t>
            </a:r>
          </a:p>
          <a:p>
            <a:pPr>
              <a:buNone/>
            </a:pPr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Примеры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 HTTP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с 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keep-alive, </a:t>
            </a:r>
            <a:r>
              <a:rPr lang="en-US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icq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, vk.com, </a:t>
            </a:r>
            <a:r>
              <a:rPr lang="en-US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google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talk</a:t>
            </a:r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620688"/>
            <a:ext cx="38862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87679" cy="2808312"/>
          </a:xfrm>
        </p:spPr>
        <p:txBody>
          <a:bodyPr/>
          <a:lstStyle/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Является основой </a:t>
            </a:r>
            <a:r>
              <a:rPr lang="ru-RU" dirty="0" err="1" smtClean="0">
                <a:ea typeface="Verdana" pitchFamily="34" charset="0"/>
                <a:cs typeface="Calibri" pitchFamily="34" charset="0"/>
              </a:rPr>
              <a:t>неблокирующих</a:t>
            </a:r>
            <a:r>
              <a:rPr lang="ru-RU" dirty="0" smtClean="0">
                <a:ea typeface="Verdana" pitchFamily="34" charset="0"/>
                <a:cs typeface="Calibri" pitchFamily="34" charset="0"/>
              </a:rPr>
              <a:t> </a:t>
            </a:r>
            <a:r>
              <a:rPr lang="ru-RU" dirty="0" err="1" smtClean="0">
                <a:ea typeface="Verdana" pitchFamily="34" charset="0"/>
                <a:cs typeface="Calibri" pitchFamily="34" charset="0"/>
              </a:rPr>
              <a:t>сокетов</a:t>
            </a: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Работает по </a:t>
            </a:r>
            <a:r>
              <a:rPr lang="en-US" dirty="0" smtClean="0">
                <a:ea typeface="Verdana" pitchFamily="34" charset="0"/>
                <a:cs typeface="Calibri" pitchFamily="34" charset="0"/>
              </a:rPr>
              <a:t>event-based </a:t>
            </a:r>
            <a:r>
              <a:rPr lang="ru-RU" dirty="0" smtClean="0">
                <a:ea typeface="Verdana" pitchFamily="34" charset="0"/>
                <a:cs typeface="Calibri" pitchFamily="34" charset="0"/>
              </a:rPr>
              <a:t>модели</a:t>
            </a:r>
          </a:p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Один селектор обслуживается одним потоком</a:t>
            </a:r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pPr>
              <a:buNone/>
            </a:pP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7"/>
            <a:ext cx="5544616" cy="54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90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NIO – server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0878"/>
            <a:ext cx="3600000" cy="309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32" y="2151898"/>
            <a:ext cx="4644008" cy="255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58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Неблокирующие сокеты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6984776" cy="526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smtClean="0"/>
              <a:t>Files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23529" y="692696"/>
            <a:ext cx="54726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kern="0" dirty="0" smtClean="0">
                <a:latin typeface="Arial Narrow" pitchFamily="34" charset="0"/>
                <a:ea typeface="Verdana" pitchFamily="34" charset="0"/>
                <a:cs typeface="Calibri" pitchFamily="34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Verdana" pitchFamily="34" charset="0"/>
                <a:cs typeface="Calibri" pitchFamily="34" charset="0"/>
              </a:rPr>
              <a:t>ava.io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Verdana" pitchFamily="34" charset="0"/>
                <a:cs typeface="Calibri" pitchFamily="34" charset="0"/>
              </a:rPr>
              <a:t> – </a:t>
            </a:r>
            <a:r>
              <a:rPr lang="ru-RU" kern="0" dirty="0" smtClean="0">
                <a:latin typeface="Arial Narrow" pitchFamily="34" charset="0"/>
                <a:ea typeface="Verdana" pitchFamily="34" charset="0"/>
                <a:cs typeface="Calibri" pitchFamily="34" charset="0"/>
              </a:rPr>
              <a:t>самый неудобный интерфейс для работы с файлами. Всегда и везде он заменялся на </a:t>
            </a:r>
            <a:r>
              <a:rPr lang="en-US" kern="0" dirty="0" smtClean="0">
                <a:latin typeface="Arial Narrow" pitchFamily="34" charset="0"/>
                <a:ea typeface="Verdana" pitchFamily="34" charset="0"/>
                <a:cs typeface="Calibri" pitchFamily="34" charset="0"/>
              </a:rPr>
              <a:t>Apache Commons.</a:t>
            </a:r>
            <a:endParaRPr lang="ru-RU" kern="0" dirty="0" smtClean="0"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6146" name="Picture 2" descr="http://dobrochan.org/src/jpg/1011/%D0%B1%D0%BE%D0%BB%D1%8C-%D0%B8-%D1%83%D0%BD%D0%B8%D0%B6%D0%B5%D0%BD%D0%B8%D0%B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92696"/>
            <a:ext cx="2736304" cy="3634373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997" y="1628800"/>
            <a:ext cx="587416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32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smtClean="0"/>
              <a:t>Files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052736"/>
            <a:ext cx="5256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Copy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Directories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Files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Links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of system “temp” directory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Attributes –Modified/Owner/Permissions/Size,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Read/Write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23528" y="692696"/>
            <a:ext cx="858767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kern="0" dirty="0" smtClean="0">
                <a:latin typeface="Arial Narrow" pitchFamily="34" charset="0"/>
                <a:ea typeface="Verdana" pitchFamily="34" charset="0"/>
                <a:cs typeface="Calibri" pitchFamily="34" charset="0"/>
              </a:rPr>
              <a:t>j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Verdana" pitchFamily="34" charset="0"/>
                <a:cs typeface="Calibri" pitchFamily="34" charset="0"/>
              </a:rPr>
              <a:t>ava.nio.files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Verdana" pitchFamily="34" charset="0"/>
                <a:cs typeface="Calibri" pitchFamily="34" charset="0"/>
              </a:rPr>
              <a:t>–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kern="0" dirty="0" smtClean="0">
                <a:latin typeface="Arial Narrow" pitchFamily="34" charset="0"/>
                <a:ea typeface="Verdana" pitchFamily="34" charset="0"/>
                <a:cs typeface="Calibri" pitchFamily="34" charset="0"/>
              </a:rPr>
              <a:t>теперь банановый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5024"/>
            <a:ext cx="872278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32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532813" cy="5256584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java.nio.file.Path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ru-RU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lvl="0">
              <a:buClr>
                <a:srgbClr val="E20074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Symbolic links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630299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517531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32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smtClean="0"/>
              <a:t>Directory watcher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32813" cy="720080"/>
          </a:xfrm>
        </p:spPr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Directory watcher</a:t>
            </a:r>
            <a:endParaRPr lang="ru-RU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lvl="0">
              <a:buClr>
                <a:srgbClr val="E20074"/>
              </a:buClr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6" name="Picture 4" descr="Sample jEdit Dialog stating: The following files were changed on disk by another pro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6336702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2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smtClean="0"/>
              <a:t>Custom file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10" name="Содержимое 8"/>
          <p:cNvSpPr>
            <a:spLocks noGrp="1"/>
          </p:cNvSpPr>
          <p:nvPr>
            <p:ph idx="1"/>
          </p:nvPr>
        </p:nvSpPr>
        <p:spPr>
          <a:xfrm>
            <a:off x="323528" y="764704"/>
            <a:ext cx="8532813" cy="5256584"/>
          </a:xfrm>
        </p:spPr>
        <p:txBody>
          <a:bodyPr/>
          <a:lstStyle/>
          <a:p>
            <a:r>
              <a:rPr lang="en-US" dirty="0" smtClean="0"/>
              <a:t>Memory-based FS</a:t>
            </a:r>
          </a:p>
          <a:p>
            <a:r>
              <a:rPr lang="en-US" dirty="0" smtClean="0"/>
              <a:t>ZIP FS</a:t>
            </a:r>
          </a:p>
          <a:p>
            <a:r>
              <a:rPr lang="en-US" dirty="0" smtClean="0"/>
              <a:t>Fault-tolerant DS</a:t>
            </a:r>
          </a:p>
          <a:p>
            <a:r>
              <a:rPr lang="en-US" dirty="0" smtClean="0"/>
              <a:t>Distributed FS</a:t>
            </a:r>
            <a:endParaRPr lang="ru-RU" dirty="0" smtClean="0"/>
          </a:p>
          <a:p>
            <a:r>
              <a:rPr lang="en-US" dirty="0" smtClean="0"/>
              <a:t>Cloud FS</a:t>
            </a:r>
          </a:p>
          <a:p>
            <a:r>
              <a:rPr lang="ru-RU" dirty="0" smtClean="0"/>
              <a:t>Своя имплементация</a:t>
            </a:r>
            <a:endParaRPr lang="ru-RU" dirty="0"/>
          </a:p>
        </p:txBody>
      </p:sp>
      <p:pic>
        <p:nvPicPr>
          <p:cNvPr id="2050" name="Picture 2" descr="https://encrypted-tbn2.google.com/images?q=tbn:ANd9GcRdV-cbTKdB6ZcQZ7TcPy4HLLcM1qpttBsH9y8rUko7RfZsmJU-c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692696"/>
            <a:ext cx="3960440" cy="28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2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Buffer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20080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Основное средство хранения и обработки данных для каналов.</a:t>
            </a: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Базовый алгоритм</a:t>
            </a:r>
            <a:r>
              <a:rPr lang="en-US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</a:t>
            </a:r>
            <a:endParaRPr lang="ru-RU" b="1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23558" name="Picture 6" descr="Java NIO: Channels and Buff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681" y="1628800"/>
            <a:ext cx="4319857" cy="2952328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23529" y="1916832"/>
            <a:ext cx="424847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1.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Записать данные в </a:t>
            </a:r>
            <a:r>
              <a:rPr lang="ru-RU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буффер</a:t>
            </a:r>
            <a:endParaRPr lang="ru-RU" kern="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2.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buffer.flip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()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kern="0" baseline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3.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Прочитать данные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4. </a:t>
            </a:r>
            <a:r>
              <a:rPr lang="en-US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buffer.clear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() || </a:t>
            </a:r>
            <a:r>
              <a:rPr lang="en-US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buffer.compact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()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2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4752528"/>
          </a:xfrm>
        </p:spPr>
        <p:txBody>
          <a:bodyPr/>
          <a:lstStyle/>
          <a:p>
            <a:r>
              <a:rPr lang="en-US" dirty="0">
                <a:ea typeface="Verdana" pitchFamily="34" charset="0"/>
                <a:cs typeface="Calibri" pitchFamily="34" charset="0"/>
                <a:hlinkClick r:id="rId2"/>
              </a:rPr>
              <a:t>http://docs.oracle.com/javase/tutorial/essential/io</a:t>
            </a:r>
            <a:r>
              <a:rPr lang="en-US" dirty="0" smtClean="0">
                <a:ea typeface="Verdana" pitchFamily="34" charset="0"/>
                <a:cs typeface="Calibri" pitchFamily="34" charset="0"/>
                <a:hlinkClick r:id="rId2"/>
              </a:rPr>
              <a:t>/</a:t>
            </a:r>
            <a:endParaRPr lang="ru-RU" dirty="0" smtClean="0">
              <a:ea typeface="Verdana" pitchFamily="34" charset="0"/>
              <a:cs typeface="Calibri" pitchFamily="34" charset="0"/>
              <a:hlinkClick r:id="rId2"/>
            </a:endParaRPr>
          </a:p>
          <a:p>
            <a:r>
              <a:rPr lang="en-US" dirty="0">
                <a:ea typeface="Verdana" pitchFamily="34" charset="0"/>
                <a:cs typeface="Calibri" pitchFamily="34" charset="0"/>
                <a:hlinkClick r:id="rId2"/>
              </a:rPr>
              <a:t>http://</a:t>
            </a:r>
            <a:r>
              <a:rPr lang="en-US" dirty="0" smtClean="0">
                <a:ea typeface="Verdana" pitchFamily="34" charset="0"/>
                <a:cs typeface="Calibri" pitchFamily="34" charset="0"/>
                <a:hlinkClick r:id="rId2"/>
              </a:rPr>
              <a:t>docs.oracle.com/javase/7/docs/api/java/nio/package-summary.html</a:t>
            </a:r>
          </a:p>
          <a:p>
            <a:r>
              <a:rPr lang="en-US" dirty="0">
                <a:ea typeface="Verdana" pitchFamily="34" charset="0"/>
                <a:cs typeface="Calibri" pitchFamily="34" charset="0"/>
                <a:hlinkClick r:id="rId2"/>
              </a:rPr>
              <a:t>http://www.cs.brown.edu/courses/cs161/papers/j-nio-ltr.pdf</a:t>
            </a:r>
          </a:p>
          <a:p>
            <a:r>
              <a:rPr lang="en-US" dirty="0" smtClean="0">
                <a:ea typeface="Verdana" pitchFamily="34" charset="0"/>
                <a:cs typeface="Calibri" pitchFamily="34" charset="0"/>
                <a:hlinkClick r:id="rId2"/>
              </a:rPr>
              <a:t>http://today.java.net/pub/a/today/2007/02/13/architecture-of-highly-scalable-nio-server.html</a:t>
            </a: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ea typeface="Verdana" pitchFamily="34" charset="0"/>
                <a:cs typeface="Calibri" pitchFamily="34" charset="0"/>
                <a:hlinkClick r:id="rId3"/>
              </a:rPr>
              <a:t>http://tutorials.jenkov.com/java-nio/overview.html</a:t>
            </a: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ea typeface="Verdana" pitchFamily="34" charset="0"/>
                <a:cs typeface="Calibri" pitchFamily="34" charset="0"/>
                <a:hlinkClick r:id="rId4"/>
              </a:rPr>
              <a:t>http://onjava.com/pub/a/onjava/2002/10/02/javanio.html?page=1</a:t>
            </a: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ea typeface="Verdana" pitchFamily="34" charset="0"/>
                <a:cs typeface="Calibri" pitchFamily="34" charset="0"/>
                <a:hlinkClick r:id="rId5"/>
              </a:rPr>
              <a:t>http://stackoverflow.com/questions/1605332/java-nio-filechannel-versus-fileoutputstream-performance-usefulness</a:t>
            </a: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ea typeface="Verdana" pitchFamily="34" charset="0"/>
                <a:cs typeface="Calibri" pitchFamily="34" charset="0"/>
                <a:hlinkClick r:id="rId6"/>
              </a:rPr>
              <a:t>http://geekomatic.ch/2008/09/06/1220730740479.html</a:t>
            </a:r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ea typeface="Verdana" pitchFamily="34" charset="0"/>
                <a:cs typeface="Calibri" pitchFamily="34" charset="0"/>
                <a:hlinkClick r:id="rId7"/>
              </a:rPr>
              <a:t>http://www.ibm.com/developerworks/library/j-zerocopy/</a:t>
            </a:r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ea typeface="Verdana" pitchFamily="34" charset="0"/>
                <a:cs typeface="Calibri" pitchFamily="34" charset="0"/>
                <a:hlinkClick r:id="rId8"/>
              </a:rPr>
              <a:t>http://www.csie.nctu.edu.tw/~shieyuan/course/os/2004/csie/lectures/Lecture09.htm</a:t>
            </a:r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endParaRPr lang="en-US" dirty="0"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Buffer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23554" name="Picture 2" descr="Java NIO: Buffer capacity, position and limit in write and read mod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7992888" cy="5402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82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Buffer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2008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flip() 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перевод </a:t>
            </a:r>
            <a:r>
              <a:rPr lang="ru-RU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буффера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в режим чтения или записи</a:t>
            </a:r>
          </a:p>
          <a:p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rewind ()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– перемотка буфера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(position = 0, limit = limit)</a:t>
            </a:r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clear() 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очистка (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position = 0, limit = capacity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)</a:t>
            </a:r>
          </a:p>
          <a:p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compact() 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очистка до последнего прочитанного элемента</a:t>
            </a:r>
          </a:p>
          <a:p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mark() 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пометить текущий элемент (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get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не вызывает сдвига 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position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) </a:t>
            </a: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23529" y="1916832"/>
            <a:ext cx="424847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2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Buffer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20080"/>
          </a:xfrm>
        </p:spPr>
        <p:txBody>
          <a:bodyPr/>
          <a:lstStyle/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Их много.</a:t>
            </a:r>
          </a:p>
          <a:p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ea typeface="Verdana" pitchFamily="34" charset="0"/>
              <a:cs typeface="Calibri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22" y="2132856"/>
            <a:ext cx="800935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82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Channel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20080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Каналы аналогичны </a:t>
            </a:r>
            <a:r>
              <a:rPr lang="ru-RU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стримам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за исключением трех пунктов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</a:t>
            </a:r>
          </a:p>
          <a:p>
            <a:pPr>
              <a:buNone/>
            </a:pPr>
            <a:endParaRPr lang="ru-RU" b="1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Три пункта</a:t>
            </a:r>
            <a:r>
              <a:rPr lang="en-US" b="1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</a:t>
            </a:r>
            <a:endParaRPr lang="ru-RU" b="1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23528" y="1916832"/>
            <a:ext cx="734481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1.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kern="0" noProof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 каналы можно и читать и писать</a:t>
            </a:r>
            <a:endParaRPr lang="ru-RU" kern="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2.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Каналы могут писать или читать асинхронно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kern="0" baseline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3.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Каналы </a:t>
            </a:r>
            <a:r>
              <a:rPr lang="ru-RU" b="1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всегда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используют </a:t>
            </a:r>
            <a:r>
              <a:rPr lang="ru-RU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буфферы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для чтения или записи</a:t>
            </a:r>
            <a:endParaRPr lang="en-US" kern="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lang="en-US" kern="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tabLst/>
              <a:defRPr/>
            </a:pPr>
            <a:r>
              <a:rPr lang="ru-RU" b="1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Разновидности</a:t>
            </a:r>
            <a:r>
              <a:rPr lang="en-US" b="1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:</a:t>
            </a:r>
            <a:endParaRPr lang="ru-RU" b="1" kern="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23528" y="3717032"/>
            <a:ext cx="734481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FileChannel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–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для файлов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DatagramChannel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–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для 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UDP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SocketChannel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–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для 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TCP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ServerShcketChannel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– 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для </a:t>
            </a:r>
            <a:r>
              <a:rPr lang="ru-RU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сервеного</a:t>
            </a:r>
            <a:r>
              <a:rPr lang="ru-RU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TCP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2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Buffer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31912" y="773088"/>
            <a:ext cx="853281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tabLst/>
              <a:defRPr/>
            </a:pPr>
            <a:r>
              <a:rPr lang="ru-RU" sz="9600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Лайв</a:t>
            </a:r>
            <a:r>
              <a:rPr lang="ru-RU" sz="96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ru-RU" sz="9600" kern="0" dirty="0" err="1" smtClean="0">
                <a:latin typeface="Calibri" pitchFamily="34" charset="0"/>
                <a:ea typeface="Verdana" pitchFamily="34" charset="0"/>
                <a:cs typeface="Calibri" pitchFamily="34" charset="0"/>
              </a:rPr>
              <a:t>демо</a:t>
            </a:r>
            <a:r>
              <a:rPr lang="ru-RU" sz="96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9600" kern="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1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67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</a:t>
            </a:r>
            <a:r>
              <a:rPr lang="en-US" dirty="0" err="1" smtClean="0"/>
              <a:t>vs</a:t>
            </a:r>
            <a:r>
              <a:rPr lang="en-US" dirty="0" smtClean="0"/>
              <a:t> NIO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5027608"/>
              </p:ext>
            </p:extLst>
          </p:nvPr>
        </p:nvGraphicFramePr>
        <p:xfrm>
          <a:off x="304800" y="765175"/>
          <a:ext cx="85328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07"/>
                <a:gridCol w="4266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itchFamily="34" charset="0"/>
                        </a:rPr>
                        <a:t>IO</a:t>
                      </a:r>
                      <a:endParaRPr lang="en-US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itchFamily="34" charset="0"/>
                        </a:rPr>
                        <a:t>NIO</a:t>
                      </a:r>
                      <a:endParaRPr lang="en-US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itchFamily="34" charset="0"/>
                        </a:rPr>
                        <a:t>Stream oriented</a:t>
                      </a:r>
                      <a:endParaRPr lang="ru-RU" dirty="0" smtClean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itchFamily="34" charset="0"/>
                        </a:rPr>
                        <a:t>Buffer</a:t>
                      </a:r>
                      <a:r>
                        <a:rPr lang="en-US" baseline="0" dirty="0" smtClean="0">
                          <a:latin typeface="Arial Narrow" pitchFamily="34" charset="0"/>
                        </a:rPr>
                        <a:t> oriented</a:t>
                      </a:r>
                      <a:endParaRPr lang="en-US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itchFamily="34" charset="0"/>
                        </a:rPr>
                        <a:t>Blocking IO</a:t>
                      </a:r>
                      <a:endParaRPr lang="en-US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itchFamily="34" charset="0"/>
                        </a:rPr>
                        <a:t>Non blocking IO</a:t>
                      </a:r>
                      <a:endParaRPr lang="en-US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Narrow" pitchFamily="34" charset="0"/>
                        </a:rPr>
                        <a:t>Threads+Sockets</a:t>
                      </a:r>
                      <a:endParaRPr lang="en-US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itchFamily="34" charset="0"/>
                        </a:rPr>
                        <a:t>Selectors</a:t>
                      </a:r>
                      <a:endParaRPr lang="en-US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402" y="2420888"/>
            <a:ext cx="32575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0888"/>
            <a:ext cx="40100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11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10079</TotalTime>
  <Words>500</Words>
  <Application>Microsoft Office PowerPoint</Application>
  <PresentationFormat>On-screen Show (4:3)</PresentationFormat>
  <Paragraphs>186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lecture template</vt:lpstr>
      <vt:lpstr>Java Lecture #3  The new Input / Output Programming </vt:lpstr>
      <vt:lpstr>NIO &amp; NIO2 Overview</vt:lpstr>
      <vt:lpstr>Buffer</vt:lpstr>
      <vt:lpstr>Buffer</vt:lpstr>
      <vt:lpstr>Buffer</vt:lpstr>
      <vt:lpstr>Buffer</vt:lpstr>
      <vt:lpstr>Channel</vt:lpstr>
      <vt:lpstr>Buffer</vt:lpstr>
      <vt:lpstr>IO vs NIO</vt:lpstr>
      <vt:lpstr>Memory mapped files</vt:lpstr>
      <vt:lpstr>Memory mapped files</vt:lpstr>
      <vt:lpstr>Memory mapped files</vt:lpstr>
      <vt:lpstr>Direct Transfer</vt:lpstr>
      <vt:lpstr>Direct Transfer</vt:lpstr>
      <vt:lpstr>Direct transfer</vt:lpstr>
      <vt:lpstr>Scattering Reads and Gathering Writes</vt:lpstr>
      <vt:lpstr>Примеры</vt:lpstr>
      <vt:lpstr>Пример из жизни</vt:lpstr>
      <vt:lpstr>С10K</vt:lpstr>
      <vt:lpstr>С10K</vt:lpstr>
      <vt:lpstr>Selectors</vt:lpstr>
      <vt:lpstr>Selectors</vt:lpstr>
      <vt:lpstr>IO vs NIO – server design</vt:lpstr>
      <vt:lpstr>Неблокирующие сокеты</vt:lpstr>
      <vt:lpstr>NIO 2.Files </vt:lpstr>
      <vt:lpstr>NIO 2.Files </vt:lpstr>
      <vt:lpstr>NIO 2.Directories</vt:lpstr>
      <vt:lpstr>NIO 2.Directory watcher</vt:lpstr>
      <vt:lpstr>NIO 2.Custom file systems</vt:lpstr>
      <vt:lpstr>References</vt:lpstr>
    </vt:vector>
  </TitlesOfParts>
  <Company>Microsoft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Daniil Shulgin</cp:lastModifiedBy>
  <cp:revision>821</cp:revision>
  <cp:lastPrinted>2008-10-06T12:12:35Z</cp:lastPrinted>
  <dcterms:created xsi:type="dcterms:W3CDTF">2011-07-27T18:24:16Z</dcterms:created>
  <dcterms:modified xsi:type="dcterms:W3CDTF">2012-11-22T10:34:07Z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