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5" r:id="rId3"/>
    <p:sldId id="293" r:id="rId4"/>
    <p:sldId id="294" r:id="rId5"/>
    <p:sldId id="295" r:id="rId6"/>
    <p:sldId id="307" r:id="rId7"/>
    <p:sldId id="296" r:id="rId8"/>
    <p:sldId id="298" r:id="rId9"/>
    <p:sldId id="313" r:id="rId10"/>
    <p:sldId id="299" r:id="rId11"/>
    <p:sldId id="304" r:id="rId12"/>
    <p:sldId id="308" r:id="rId13"/>
    <p:sldId id="276" r:id="rId14"/>
    <p:sldId id="301" r:id="rId15"/>
    <p:sldId id="282" r:id="rId16"/>
    <p:sldId id="283" r:id="rId17"/>
    <p:sldId id="281" r:id="rId18"/>
    <p:sldId id="302" r:id="rId19"/>
    <p:sldId id="284" r:id="rId20"/>
    <p:sldId id="285" r:id="rId21"/>
    <p:sldId id="286" r:id="rId22"/>
    <p:sldId id="309" r:id="rId23"/>
    <p:sldId id="267" r:id="rId24"/>
    <p:sldId id="270" r:id="rId25"/>
    <p:sldId id="314" r:id="rId26"/>
    <p:sldId id="271" r:id="rId27"/>
    <p:sldId id="269" r:id="rId28"/>
    <p:sldId id="273" r:id="rId29"/>
    <p:sldId id="274" r:id="rId30"/>
    <p:sldId id="303" r:id="rId31"/>
    <p:sldId id="310" r:id="rId32"/>
    <p:sldId id="315" r:id="rId33"/>
    <p:sldId id="316" r:id="rId34"/>
    <p:sldId id="311" r:id="rId35"/>
    <p:sldId id="275" r:id="rId36"/>
    <p:sldId id="278" r:id="rId37"/>
    <p:sldId id="279" r:id="rId38"/>
    <p:sldId id="280" r:id="rId39"/>
    <p:sldId id="272" r:id="rId40"/>
    <p:sldId id="277" r:id="rId41"/>
    <p:sldId id="268" r:id="rId42"/>
    <p:sldId id="288" r:id="rId43"/>
    <p:sldId id="312" r:id="rId44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4" autoAdjust="0"/>
    <p:restoredTop sz="81500" autoAdjust="0"/>
  </p:normalViewPr>
  <p:slideViewPr>
    <p:cSldViewPr>
      <p:cViewPr>
        <p:scale>
          <a:sx n="66" d="100"/>
          <a:sy n="66" d="100"/>
        </p:scale>
        <p:origin x="-1416" y="-7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18.06.2015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18.06.2015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>
                <a:latin typeface="Calibri" pitchFamily="34" charset="0"/>
              </a:rPr>
              <a:t>При выполнении update в запросе в секции where передается версия данных, которая была забрана на изменение. Вместо версии можно хранить время последнего изменения данных</a:t>
            </a:r>
            <a:r>
              <a:rPr lang="en-US" sz="1200" dirty="0" smtClean="0">
                <a:latin typeface="Calibri" pitchFamily="34" charset="0"/>
              </a:rPr>
              <a:t>.</a:t>
            </a:r>
            <a:r>
              <a:rPr lang="ru-RU" sz="1200" dirty="0" smtClean="0">
                <a:latin typeface="Calibri" pitchFamily="34" charset="0"/>
              </a:rPr>
              <a:t> 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БД</a:t>
            </a:r>
            <a:r>
              <a:rPr lang="ru-RU" baseline="0" dirty="0" smtClean="0"/>
              <a:t> – набор табличных пространств, физические хранилища (</a:t>
            </a:r>
            <a:r>
              <a:rPr lang="en-US" baseline="0" dirty="0" smtClean="0"/>
              <a:t>Ex </a:t>
            </a:r>
            <a:r>
              <a:rPr lang="ru-RU" baseline="0" dirty="0" smtClean="0"/>
              <a:t>файловая система)</a:t>
            </a:r>
          </a:p>
          <a:p>
            <a:pPr lvl="1"/>
            <a:r>
              <a:rPr lang="en-US" baseline="0" dirty="0" smtClean="0"/>
              <a:t>System – </a:t>
            </a:r>
            <a:r>
              <a:rPr lang="ru-RU" baseline="0" dirty="0" smtClean="0"/>
              <a:t>словарь метаданных (о таблицах, о колонках, …)</a:t>
            </a:r>
          </a:p>
          <a:p>
            <a:pPr lvl="0"/>
            <a:r>
              <a:rPr lang="en-US" baseline="0" dirty="0" smtClean="0"/>
              <a:t>RDBMS – relation database management support. </a:t>
            </a:r>
            <a:r>
              <a:rPr lang="ru-RU" baseline="0" dirty="0" smtClean="0"/>
              <a:t>Процессы </a:t>
            </a:r>
          </a:p>
          <a:p>
            <a:pPr lvl="0"/>
            <a:r>
              <a:rPr lang="en-US" baseline="0" dirty="0" smtClean="0"/>
              <a:t>Listener </a:t>
            </a:r>
            <a:r>
              <a:rPr lang="ru-RU" baseline="0" dirty="0" smtClean="0"/>
              <a:t>слушает сеть по разным протоколам</a:t>
            </a:r>
          </a:p>
          <a:p>
            <a:pPr lvl="0"/>
            <a:r>
              <a:rPr lang="en-US" baseline="0" dirty="0" smtClean="0"/>
              <a:t>SP – </a:t>
            </a:r>
            <a:r>
              <a:rPr lang="ru-RU" baseline="0" dirty="0" smtClean="0"/>
              <a:t>серверный процесс. </a:t>
            </a:r>
            <a:r>
              <a:rPr lang="en-US" baseline="0" dirty="0" smtClean="0"/>
              <a:t>Listener </a:t>
            </a:r>
            <a:r>
              <a:rPr lang="ru-RU" baseline="0" dirty="0" smtClean="0"/>
              <a:t>переключит клиента на серверный процесс при необходимости</a:t>
            </a:r>
          </a:p>
          <a:p>
            <a:pPr lvl="1"/>
            <a:r>
              <a:rPr lang="ru-RU" baseline="0" dirty="0" smtClean="0"/>
              <a:t>Далее взаимодействие идет через </a:t>
            </a:r>
            <a:r>
              <a:rPr lang="en-US" baseline="0" dirty="0" err="1" smtClean="0"/>
              <a:t>sql</a:t>
            </a:r>
            <a:endParaRPr lang="en-US" baseline="0" dirty="0" smtClean="0"/>
          </a:p>
          <a:p>
            <a:pPr lvl="0"/>
            <a:r>
              <a:rPr lang="en-US" baseline="0" dirty="0" smtClean="0"/>
              <a:t>Shared pool </a:t>
            </a:r>
            <a:r>
              <a:rPr lang="ru-RU" baseline="0" dirty="0" smtClean="0"/>
              <a:t>хранит </a:t>
            </a:r>
            <a:r>
              <a:rPr lang="ru-RU" baseline="0" dirty="0" err="1" smtClean="0"/>
              <a:t>распарсированые</a:t>
            </a:r>
            <a:r>
              <a:rPr lang="ru-RU" baseline="0" dirty="0" smtClean="0"/>
              <a:t> запросы. Использование параметров – приветствуется</a:t>
            </a:r>
            <a:endParaRPr lang="en-US" baseline="0" dirty="0" smtClean="0"/>
          </a:p>
          <a:p>
            <a:pPr lvl="0"/>
            <a:r>
              <a:rPr lang="en-US" baseline="0" dirty="0" smtClean="0"/>
              <a:t>Java.sql javax.sql</a:t>
            </a:r>
            <a:r>
              <a:rPr lang="ru-RU" baseline="0" dirty="0" smtClean="0"/>
              <a:t> обеспечиваю</a:t>
            </a:r>
            <a:r>
              <a:rPr lang="en-US" baseline="0" dirty="0" smtClean="0"/>
              <a:t>n</a:t>
            </a:r>
            <a:r>
              <a:rPr lang="ru-RU" baseline="0" dirty="0" smtClean="0"/>
              <a:t> работы с БД (</a:t>
            </a:r>
            <a:r>
              <a:rPr lang="en-US" baseline="0" dirty="0" smtClean="0"/>
              <a:t>Interfaces</a:t>
            </a:r>
            <a:r>
              <a:rPr lang="ru-RU" baseline="0" dirty="0" smtClean="0"/>
              <a:t>). </a:t>
            </a:r>
            <a:r>
              <a:rPr lang="en-US" baseline="0" dirty="0" smtClean="0"/>
              <a:t>Java.sql – </a:t>
            </a:r>
            <a:r>
              <a:rPr lang="ru-RU" baseline="0" dirty="0" smtClean="0"/>
              <a:t>в книге рекордов </a:t>
            </a:r>
            <a:r>
              <a:rPr lang="ru-RU" baseline="0" dirty="0" err="1" smtClean="0"/>
              <a:t>гинеса</a:t>
            </a:r>
            <a:r>
              <a:rPr lang="ru-RU" baseline="0" dirty="0" smtClean="0"/>
              <a:t> по количеству методов интерфейсов</a:t>
            </a:r>
            <a:endParaRPr lang="en-US" baseline="0" dirty="0" smtClean="0"/>
          </a:p>
          <a:p>
            <a:pPr lvl="0"/>
            <a:r>
              <a:rPr lang="ru-RU" baseline="0" dirty="0" err="1" smtClean="0"/>
              <a:t>Сласс</a:t>
            </a:r>
            <a:r>
              <a:rPr lang="ru-RU" baseline="0" dirty="0" smtClean="0"/>
              <a:t> </a:t>
            </a:r>
            <a:r>
              <a:rPr lang="en-US" baseline="0" dirty="0" err="1" smtClean="0"/>
              <a:t>DriverManager</a:t>
            </a:r>
            <a:r>
              <a:rPr lang="en-US" baseline="0" dirty="0" smtClean="0"/>
              <a:t> </a:t>
            </a:r>
            <a:r>
              <a:rPr lang="ru-RU" baseline="0" dirty="0" smtClean="0"/>
              <a:t>управляет драйверами (</a:t>
            </a:r>
            <a:r>
              <a:rPr lang="en-US" baseline="0" dirty="0" err="1" smtClean="0"/>
              <a:t>DriverManager.getDrivers</a:t>
            </a:r>
            <a:r>
              <a:rPr lang="en-US" baseline="0" dirty="0" smtClean="0"/>
              <a:t>()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Connection – </a:t>
            </a:r>
            <a:r>
              <a:rPr lang="ru-RU" sz="120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позволит нам</a:t>
            </a:r>
            <a:r>
              <a:rPr lang="ru-RU" sz="1200" kern="1200" baseline="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создать </a:t>
            </a:r>
            <a:r>
              <a:rPr lang="en-US" sz="1200" kern="1200" baseline="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SP. (close() – </a:t>
            </a:r>
            <a:r>
              <a:rPr lang="ru-RU" sz="1200" kern="1200" baseline="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закрывает серверный процесс</a:t>
            </a:r>
            <a:r>
              <a:rPr lang="en-US" sz="1200" kern="1200" baseline="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)</a:t>
            </a:r>
            <a:endParaRPr lang="ru-RU" sz="1200" kern="1200" baseline="0" dirty="0" smtClean="0">
              <a:solidFill>
                <a:schemeClr val="tx1"/>
              </a:solidFill>
              <a:latin typeface="Tele-GroteskNor" pitchFamily="2" charset="0"/>
              <a:ea typeface="+mn-ea"/>
              <a:cs typeface="+mn-cs"/>
            </a:endParaRPr>
          </a:p>
          <a:p>
            <a:pPr lvl="0"/>
            <a:r>
              <a:rPr lang="en-US" sz="1200" kern="1200" baseline="0" dirty="0" err="1" smtClean="0">
                <a:solidFill>
                  <a:schemeClr val="tx1"/>
                </a:solidFill>
                <a:ea typeface="+mn-ea"/>
                <a:cs typeface="+mn-cs"/>
              </a:rPr>
              <a:t>Connection.getMetadata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() – </a:t>
            </a:r>
            <a:r>
              <a:rPr lang="ru-RU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в книге рекордов </a:t>
            </a:r>
            <a:r>
              <a:rPr lang="ru-RU" sz="1200" kern="1200" baseline="0" dirty="0" err="1" smtClean="0">
                <a:solidFill>
                  <a:schemeClr val="tx1"/>
                </a:solidFill>
                <a:ea typeface="+mn-ea"/>
                <a:cs typeface="+mn-cs"/>
              </a:rPr>
              <a:t>гинеса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Все операторы создают курсор в БД. Можно всегда,</a:t>
            </a:r>
            <a:r>
              <a:rPr lang="ru-RU" baseline="0" dirty="0" smtClean="0"/>
              <a:t> дополнительным запросом, </a:t>
            </a:r>
            <a:r>
              <a:rPr lang="ru-RU" dirty="0" smtClean="0"/>
              <a:t>спросить сколько последний курсор</a:t>
            </a:r>
            <a:r>
              <a:rPr lang="ru-RU" baseline="0" dirty="0" smtClean="0"/>
              <a:t> </a:t>
            </a:r>
            <a:r>
              <a:rPr lang="ru-RU" dirty="0" smtClean="0"/>
              <a:t>обработал записей.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ru-RU" dirty="0" smtClean="0"/>
              <a:t>возвращает</a:t>
            </a:r>
            <a:r>
              <a:rPr lang="ru-RU" baseline="0" dirty="0" smtClean="0"/>
              <a:t> данные и метаданные.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В реляционной модели отношение всегда находится в первой нормальной форме по определению понятия </a:t>
            </a:r>
            <a:r>
              <a:rPr lang="ru-RU" sz="1200" b="0" i="1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отношение</a:t>
            </a:r>
            <a:r>
              <a:rPr lang="ru-RU" sz="1200" b="0" i="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18.06.2015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18.06.2015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2015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Java Lecture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DB. </a:t>
            </a:r>
            <a:r>
              <a:rPr lang="en-US" dirty="0" smtClean="0">
                <a:latin typeface="Calibri" pitchFamily="34" charset="0"/>
              </a:rPr>
              <a:t>JDBC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3 NF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Отношение находится во второй нормальной форме</a:t>
            </a:r>
          </a:p>
          <a:p>
            <a:r>
              <a:rPr lang="ru-RU" sz="2400" dirty="0" smtClean="0">
                <a:latin typeface="Calibri" pitchFamily="34" charset="0"/>
              </a:rPr>
              <a:t>Нет неключевых полей зависящих от значения других неключевых полей</a:t>
            </a:r>
            <a:endParaRPr lang="en-US" sz="2400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23447"/>
              </p:ext>
            </p:extLst>
          </p:nvPr>
        </p:nvGraphicFramePr>
        <p:xfrm>
          <a:off x="1475656" y="1988840"/>
          <a:ext cx="6096000" cy="14630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/>
                        <a:t>Отдел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Телефон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Гришин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Бухгалтерия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11-22-33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Васильев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Бухгалтерия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11-22-33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Петров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Снабжение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44-55-66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3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Отношение находится во второй нормальной форме</a:t>
            </a:r>
          </a:p>
          <a:p>
            <a:r>
              <a:rPr lang="ru-RU" sz="2400" dirty="0" smtClean="0">
                <a:latin typeface="Calibri" pitchFamily="34" charset="0"/>
              </a:rPr>
              <a:t>Нет неключевых полей зависящих от значения других неключевых полей</a:t>
            </a:r>
            <a:endParaRPr lang="en-US" sz="2400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44979"/>
              </p:ext>
            </p:extLst>
          </p:nvPr>
        </p:nvGraphicFramePr>
        <p:xfrm>
          <a:off x="1475656" y="1988840"/>
          <a:ext cx="6096000" cy="14630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/>
                        <a:t>Отдел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Телефон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Гришин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Бухгалтерия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11-22-33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Васильев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Бухгалтерия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11-22-33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Петров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Снабжение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44-55-66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58761"/>
              </p:ext>
            </p:extLst>
          </p:nvPr>
        </p:nvGraphicFramePr>
        <p:xfrm>
          <a:off x="179512" y="4509120"/>
          <a:ext cx="3912096" cy="1097280"/>
        </p:xfrm>
        <a:graphic>
          <a:graphicData uri="http://schemas.openxmlformats.org/drawingml/2006/table">
            <a:tbl>
              <a:tblPr/>
              <a:tblGrid>
                <a:gridCol w="1956048"/>
                <a:gridCol w="1956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Отдел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Телефон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Бухгалтерия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11-22-33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Снабжение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44-55-66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5990"/>
              </p:ext>
            </p:extLst>
          </p:nvPr>
        </p:nvGraphicFramePr>
        <p:xfrm>
          <a:off x="4379640" y="4293096"/>
          <a:ext cx="4524672" cy="1463040"/>
        </p:xfrm>
        <a:graphic>
          <a:graphicData uri="http://schemas.openxmlformats.org/drawingml/2006/table">
            <a:tbl>
              <a:tblPr/>
              <a:tblGrid>
                <a:gridCol w="2262336"/>
                <a:gridCol w="22623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Отдел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Гришин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Бухгалтерия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Васильев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Бухгалтерия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Петров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Снабжение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Database</a:t>
            </a:r>
          </a:p>
          <a:p>
            <a:r>
              <a:rPr lang="en-US" sz="2800" dirty="0" smtClean="0">
                <a:latin typeface="Calibri" pitchFamily="34" charset="0"/>
              </a:rPr>
              <a:t>Normalization</a:t>
            </a:r>
          </a:p>
          <a:p>
            <a:r>
              <a:rPr lang="en-US" sz="2800" b="1" dirty="0" smtClean="0">
                <a:latin typeface="Calibri" pitchFamily="34" charset="0"/>
              </a:rPr>
              <a:t>Transactions</a:t>
            </a:r>
          </a:p>
          <a:p>
            <a:r>
              <a:rPr lang="en-US" sz="2800" dirty="0" smtClean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Statement</a:t>
            </a:r>
          </a:p>
          <a:p>
            <a:pPr lvl="1"/>
            <a:r>
              <a:rPr lang="en-US" sz="2800" dirty="0" err="1" smtClean="0">
                <a:latin typeface="Calibri" pitchFamily="34" charset="0"/>
              </a:rPr>
              <a:t>ResultSet</a:t>
            </a:r>
            <a:endParaRPr lang="en-US" sz="2800" dirty="0" smtClean="0">
              <a:latin typeface="Calibri" pitchFamily="34" charset="0"/>
            </a:endParaRP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Transactions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</a:rPr>
              <a:t>ACID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Atomicity</a:t>
            </a:r>
          </a:p>
          <a:p>
            <a:pPr lvl="1"/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 контексте транзакции либо выполняются все действия, либо не выполняется ни одно из них. Либо происходит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commit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(фиксация),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либо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rollback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(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откат).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Consistency</a:t>
            </a:r>
          </a:p>
          <a:p>
            <a:pPr lvl="1"/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системные ресурсы должны пребывать в целостном и непротиворечивом состоянии как до начала транзакции, так и после ее окончания.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Transactions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Isolation</a:t>
            </a:r>
          </a:p>
          <a:p>
            <a:pPr lvl="1"/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промежуточные результаты транзакции должны быть закрыты для доступа со стороны любой другой действующей транзакции до момента фиксации.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Durability</a:t>
            </a:r>
          </a:p>
          <a:p>
            <a:pPr lvl="1"/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результат выполнения завершенной транзакции не должен быть утрачен ни при каких условиях.</a:t>
            </a:r>
            <a:endParaRPr lang="en-US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lvl="1"/>
            <a:endParaRPr lang="en-US" sz="2400" dirty="0" smtClean="0">
              <a:latin typeface="Calibri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Isolation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problems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Потерянное обновление (lost update)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«Грязное» чтение (dirty read) — чтение данных, которые были записаны откаченной транзакцией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599466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70021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Isolation problems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Неповторяющееся чтение (non-repeatable read);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Фантомное чтение (phantom reads).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052736"/>
            <a:ext cx="708127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777" y="3645024"/>
            <a:ext cx="725955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Isolation levels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Read uncommitted</a:t>
            </a:r>
          </a:p>
          <a:p>
            <a:r>
              <a:rPr lang="en-US" sz="2800" dirty="0" smtClean="0">
                <a:latin typeface="Calibri" pitchFamily="34" charset="0"/>
              </a:rPr>
              <a:t>Read committed</a:t>
            </a:r>
          </a:p>
          <a:p>
            <a:r>
              <a:rPr lang="en-US" sz="2800" dirty="0" smtClean="0">
                <a:latin typeface="Calibri" pitchFamily="34" charset="0"/>
              </a:rPr>
              <a:t>Repeatable read</a:t>
            </a:r>
          </a:p>
          <a:p>
            <a:r>
              <a:rPr lang="en-US" sz="2800" dirty="0" err="1" smtClean="0">
                <a:latin typeface="Calibri" pitchFamily="34" charset="0"/>
              </a:rPr>
              <a:t>Serializable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Isolation levels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itchFamily="34" charset="0"/>
              </a:rPr>
              <a:t>Read uncommitted</a:t>
            </a:r>
            <a:r>
              <a:rPr lang="en-US" sz="2400" dirty="0" smtClean="0">
                <a:latin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разрешает грязные чтения, но без потери обновлений. Одна транзакция может не писать в строку, если другая незафиксированная транзакция уже записывает туда. Однако, любая транзакция может читать любые строки.</a:t>
            </a:r>
            <a:endParaRPr lang="en-US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Read committed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разрешает неповторяемые чтения, но не грязные чтения. Это может быть достигнуто с помощью мгновенных общих блокировок чтения и эксклюзивной блокировки записи. Однако, незафиксированные пишущие транзакции блокируют  все другие транзакции на доступ к строке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.</a:t>
            </a:r>
          </a:p>
          <a:p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Isolation levels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</a:rPr>
              <a:t>Repeatable read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не допускает ни неповторяемого чтения, ни грязного чтения. Фантомное чтение может произойти. Это может быть достигнуто с использованием общих блокировок на чтение и эксклюзивной блокировки на запись. </a:t>
            </a:r>
            <a:endParaRPr lang="en-US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en-US" sz="2400" b="1" dirty="0" err="1" smtClean="0">
                <a:latin typeface="Calibri" pitchFamily="34" charset="0"/>
              </a:rPr>
              <a:t>Serializable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обеспечивает строгую изоляцию транзакций. Эмулирует последовательное выполнение операций, как если бы операция была выполнена одна за другой последовательно, а не параллельно.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Calibri" pitchFamily="34" charset="0"/>
              </a:rPr>
              <a:t>Database</a:t>
            </a:r>
          </a:p>
          <a:p>
            <a:r>
              <a:rPr lang="en-US" sz="2800" dirty="0" smtClean="0">
                <a:latin typeface="Calibri" pitchFamily="34" charset="0"/>
              </a:rPr>
              <a:t>Normalization</a:t>
            </a:r>
          </a:p>
          <a:p>
            <a:r>
              <a:rPr lang="en-US" sz="2800" dirty="0" smtClean="0">
                <a:latin typeface="Calibri" pitchFamily="34" charset="0"/>
              </a:rPr>
              <a:t>Transactions</a:t>
            </a:r>
          </a:p>
          <a:p>
            <a:r>
              <a:rPr lang="en-US" sz="2800" dirty="0" smtClean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Statement</a:t>
            </a:r>
          </a:p>
          <a:p>
            <a:pPr lvl="1"/>
            <a:r>
              <a:rPr lang="en-US" sz="2800" dirty="0" err="1" smtClean="0">
                <a:latin typeface="Calibri" pitchFamily="34" charset="0"/>
              </a:rPr>
              <a:t>ResultSet</a:t>
            </a:r>
            <a:endParaRPr lang="en-US" sz="2800" dirty="0" smtClean="0">
              <a:latin typeface="Calibri" pitchFamily="34" charset="0"/>
            </a:endParaRP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Isolation levels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</a:rPr>
              <a:t>Выбор уровня изоляции зависит от конкретной задачи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7524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Блокировки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256584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</a:rPr>
              <a:t>Блокировка</a:t>
            </a:r>
            <a:r>
              <a:rPr lang="ru-RU" sz="2400" dirty="0" smtClean="0">
                <a:latin typeface="Calibri" pitchFamily="34" charset="0"/>
              </a:rPr>
              <a:t> - это установка метки на запись, что запись заблокирована для изменений. </a:t>
            </a:r>
          </a:p>
          <a:p>
            <a:r>
              <a:rPr lang="ru-RU" sz="2400" b="1" dirty="0" smtClean="0">
                <a:latin typeface="Calibri" pitchFamily="34" charset="0"/>
              </a:rPr>
              <a:t>Оптимистичная</a:t>
            </a:r>
          </a:p>
          <a:p>
            <a:pPr>
              <a:buNone/>
            </a:pPr>
            <a:r>
              <a:rPr lang="ru-RU" sz="2400" dirty="0" smtClean="0">
                <a:latin typeface="Calibri" pitchFamily="34" charset="0"/>
              </a:rPr>
              <a:t>	Реальной блокировки не происходит. Для реализации оптимистичной блокировки часто используется версионирование данных - в таблицу добавляется колонка, которая хранит текущую версию. </a:t>
            </a:r>
          </a:p>
          <a:p>
            <a:r>
              <a:rPr lang="ru-RU" sz="2400" b="1" dirty="0" smtClean="0">
                <a:latin typeface="Calibri" pitchFamily="34" charset="0"/>
              </a:rPr>
              <a:t>Пессимистичная </a:t>
            </a:r>
          </a:p>
          <a:p>
            <a:pPr>
              <a:buNone/>
            </a:pPr>
            <a:r>
              <a:rPr lang="ru-RU" sz="2400" dirty="0" smtClean="0">
                <a:latin typeface="Calibri" pitchFamily="34" charset="0"/>
              </a:rPr>
              <a:t>	Для записи ставится эксклюзивная блокировка на уровне базы данных, запрещая таким образом доступ к данным из других транзакций. </a:t>
            </a:r>
          </a:p>
          <a:p>
            <a:pPr lvl="2"/>
            <a:r>
              <a:rPr lang="ru-RU" sz="2400" dirty="0" smtClean="0">
                <a:latin typeface="Calibri" pitchFamily="34" charset="0"/>
              </a:rPr>
              <a:t>Блокировка при чтении</a:t>
            </a:r>
          </a:p>
          <a:p>
            <a:pPr lvl="2"/>
            <a:r>
              <a:rPr lang="ru-RU" sz="2400" dirty="0" smtClean="0">
                <a:latin typeface="Calibri" pitchFamily="34" charset="0"/>
              </a:rPr>
              <a:t>Блокировка при записи</a:t>
            </a:r>
          </a:p>
          <a:p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Database</a:t>
            </a:r>
          </a:p>
          <a:p>
            <a:r>
              <a:rPr lang="en-US" sz="2800" dirty="0" smtClean="0">
                <a:latin typeface="Calibri" pitchFamily="34" charset="0"/>
              </a:rPr>
              <a:t>Normalization</a:t>
            </a:r>
          </a:p>
          <a:p>
            <a:r>
              <a:rPr lang="en-US" sz="2800" dirty="0" smtClean="0">
                <a:latin typeface="Calibri" pitchFamily="34" charset="0"/>
              </a:rPr>
              <a:t>Transactions</a:t>
            </a:r>
          </a:p>
          <a:p>
            <a:r>
              <a:rPr lang="en-US" sz="2800" b="1" dirty="0" smtClean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Statement</a:t>
            </a:r>
          </a:p>
          <a:p>
            <a:pPr lvl="1"/>
            <a:r>
              <a:rPr lang="en-US" sz="2800" dirty="0" err="1" smtClean="0">
                <a:latin typeface="Calibri" pitchFamily="34" charset="0"/>
              </a:rPr>
              <a:t>ResultSet</a:t>
            </a:r>
            <a:endParaRPr lang="en-US" sz="2800" dirty="0" smtClean="0">
              <a:latin typeface="Calibri" pitchFamily="34" charset="0"/>
            </a:endParaRP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JDBC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</a:rPr>
              <a:t>JDBC</a:t>
            </a:r>
            <a:r>
              <a:rPr lang="en-US" sz="2400" dirty="0" smtClean="0">
                <a:latin typeface="Calibri" pitchFamily="34" charset="0"/>
              </a:rPr>
              <a:t>: Java Data Base Connectivity</a:t>
            </a:r>
            <a:r>
              <a:rPr lang="ru-RU" sz="2400" dirty="0" smtClean="0">
                <a:latin typeface="Calibri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2520280" cy="437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 txBox="1">
            <a:spLocks/>
          </p:cNvSpPr>
          <p:nvPr/>
        </p:nvSpPr>
        <p:spPr bwMode="gray">
          <a:xfrm>
            <a:off x="2987824" y="1340768"/>
            <a:ext cx="59766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ru-RU" sz="2400" kern="0" dirty="0" smtClean="0">
                <a:latin typeface="Calibri" pitchFamily="34" charset="0"/>
                <a:cs typeface="+mn-cs"/>
              </a:rPr>
              <a:t>   Платформенно-независимый промышленный стандарт взаимодействия Java-приложений с различными СУБД, реализованный в виде пакета java.sql, входящего в состав Java SE. (</a:t>
            </a:r>
            <a:r>
              <a:rPr lang="en-US" sz="2400" kern="0" dirty="0" smtClean="0">
                <a:latin typeface="Calibri" pitchFamily="34" charset="0"/>
                <a:cs typeface="+mn-cs"/>
              </a:rPr>
              <a:t>c</a:t>
            </a:r>
            <a:r>
              <a:rPr lang="ru-RU" sz="2400" kern="0" dirty="0" smtClean="0">
                <a:latin typeface="Calibri" pitchFamily="34" charset="0"/>
                <a:cs typeface="+mn-cs"/>
              </a:rPr>
              <a:t>)</a:t>
            </a:r>
            <a:endParaRPr lang="en-US" sz="2400" kern="0" dirty="0" smtClean="0">
              <a:latin typeface="Calibri" pitchFamily="34" charset="0"/>
              <a:cs typeface="+mn-cs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ru-RU" sz="2400" kern="0" dirty="0" smtClean="0">
                <a:latin typeface="Calibri" pitchFamily="34" charset="0"/>
                <a:cs typeface="+mn-cs"/>
              </a:rPr>
              <a:t>	</a:t>
            </a:r>
            <a:r>
              <a:rPr lang="en-US" sz="2400" kern="0" dirty="0" smtClean="0">
                <a:latin typeface="Calibri" pitchFamily="34" charset="0"/>
                <a:cs typeface="+mn-cs"/>
              </a:rPr>
              <a:t>API</a:t>
            </a:r>
            <a:r>
              <a:rPr lang="ru-RU" sz="2400" kern="0" dirty="0" smtClean="0">
                <a:latin typeface="Calibri" pitchFamily="34" charset="0"/>
                <a:cs typeface="+mn-cs"/>
              </a:rPr>
              <a:t>: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ru-RU" sz="2400" kern="0" noProof="0" dirty="0" smtClean="0">
                <a:latin typeface="Calibri" pitchFamily="34" charset="0"/>
                <a:cs typeface="+mn-cs"/>
              </a:rPr>
              <a:t>Для разработки приложений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kumimoji="0" lang="ru-RU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Для</a:t>
            </a:r>
            <a:r>
              <a:rPr kumimoji="0" lang="ru-RU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 разрботки драйверов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JDBC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</a:rPr>
              <a:t>JDBC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в архитектурном разрезе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pic>
        <p:nvPicPr>
          <p:cNvPr id="1030" name="Picture 6" descr="C:\Documents and Settings\abulov\Рабочий стол\JDBCTie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416824" cy="4547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Database</a:t>
            </a:r>
          </a:p>
          <a:p>
            <a:r>
              <a:rPr lang="en-US" sz="2800" dirty="0" smtClean="0">
                <a:latin typeface="Calibri" pitchFamily="34" charset="0"/>
              </a:rPr>
              <a:t>Normalization</a:t>
            </a:r>
          </a:p>
          <a:p>
            <a:r>
              <a:rPr lang="en-US" sz="2800" dirty="0" smtClean="0">
                <a:latin typeface="Calibri" pitchFamily="34" charset="0"/>
              </a:rPr>
              <a:t>Transactions</a:t>
            </a:r>
          </a:p>
          <a:p>
            <a:r>
              <a:rPr lang="en-US" sz="2800" dirty="0" smtClean="0">
                <a:latin typeface="Calibri" pitchFamily="34" charset="0"/>
              </a:rPr>
              <a:t>JDBC</a:t>
            </a:r>
          </a:p>
          <a:p>
            <a:pPr lvl="1"/>
            <a:r>
              <a:rPr lang="en-US" sz="2800" b="1" dirty="0" smtClean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Statement</a:t>
            </a:r>
          </a:p>
          <a:p>
            <a:pPr lvl="1"/>
            <a:r>
              <a:rPr lang="en-US" sz="2800" dirty="0" err="1" smtClean="0">
                <a:latin typeface="Calibri" pitchFamily="34" charset="0"/>
              </a:rPr>
              <a:t>ResultSet</a:t>
            </a:r>
            <a:endParaRPr lang="en-US" sz="2800" dirty="0" smtClean="0">
              <a:latin typeface="Calibri" pitchFamily="34" charset="0"/>
            </a:endParaRP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Основной интерфейс для работы с базой данных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Является ограниченным невозобновляемым ресурсом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54" y="749052"/>
            <a:ext cx="90868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28498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Строка соединения с базой</a:t>
            </a:r>
            <a:r>
              <a:rPr lang="en-US" dirty="0" smtClean="0">
                <a:latin typeface="Calibri" pitchFamily="34" charset="0"/>
              </a:rPr>
              <a:t>: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jdbc</a:t>
            </a:r>
            <a:r>
              <a:rPr lang="en-US" dirty="0" smtClean="0">
                <a:latin typeface="Calibri" pitchFamily="34" charset="0"/>
              </a:rPr>
              <a:t>:&lt;</a:t>
            </a:r>
            <a:r>
              <a:rPr lang="en-US" dirty="0" err="1" smtClean="0">
                <a:latin typeface="Calibri" pitchFamily="34" charset="0"/>
              </a:rPr>
              <a:t>subprotocol</a:t>
            </a:r>
            <a:r>
              <a:rPr lang="en-US" dirty="0" smtClean="0">
                <a:latin typeface="Calibri" pitchFamily="34" charset="0"/>
              </a:rPr>
              <a:t>&gt;:&lt;</a:t>
            </a:r>
            <a:r>
              <a:rPr lang="en-US" dirty="0" err="1" smtClean="0">
                <a:latin typeface="Calibri" pitchFamily="34" charset="0"/>
              </a:rPr>
              <a:t>subname</a:t>
            </a:r>
            <a:r>
              <a:rPr lang="en-US" dirty="0" smtClean="0">
                <a:latin typeface="Calibri" pitchFamily="34" charset="0"/>
              </a:rPr>
              <a:t>&gt; </a:t>
            </a: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9952" y="5733256"/>
            <a:ext cx="450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err="1" smtClean="0">
                <a:latin typeface="Calibri" pitchFamily="34" charset="0"/>
              </a:rPr>
              <a:t>Subprotocol</a:t>
            </a:r>
            <a:r>
              <a:rPr lang="en-US" sz="1800" b="1" dirty="0" smtClean="0">
                <a:latin typeface="Calibri" pitchFamily="34" charset="0"/>
              </a:rPr>
              <a:t>: </a:t>
            </a:r>
            <a:r>
              <a:rPr lang="en-US" sz="1800" dirty="0" smtClean="0">
                <a:latin typeface="Calibri" pitchFamily="34" charset="0"/>
              </a:rPr>
              <a:t>oracle, </a:t>
            </a:r>
            <a:r>
              <a:rPr lang="en-US" sz="1800" dirty="0" err="1" smtClean="0">
                <a:latin typeface="Calibri" pitchFamily="34" charset="0"/>
              </a:rPr>
              <a:t>mysql</a:t>
            </a:r>
            <a:r>
              <a:rPr lang="en-US" sz="1800" dirty="0" smtClean="0">
                <a:latin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</a:rPr>
              <a:t>odbc</a:t>
            </a:r>
            <a:r>
              <a:rPr lang="en-US" sz="1800" dirty="0" smtClean="0">
                <a:latin typeface="Calibri" pitchFamily="34" charset="0"/>
              </a:rPr>
              <a:t>, firebird  </a:t>
            </a:r>
            <a:endParaRPr lang="en-US" sz="18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611560" y="3933056"/>
            <a:ext cx="6372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dirty="0" err="1" smtClean="0">
                <a:latin typeface="Calibri" pitchFamily="34" charset="0"/>
              </a:rPr>
              <a:t>jdbc:odbc:dsn_name;UID</a:t>
            </a:r>
            <a:r>
              <a:rPr lang="en-US" dirty="0" smtClean="0">
                <a:latin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</a:rPr>
              <a:t>your_uid;PWD</a:t>
            </a:r>
            <a:r>
              <a:rPr lang="en-US" dirty="0" smtClean="0">
                <a:latin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</a:rPr>
              <a:t>your_pwd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dirty="0" err="1" smtClean="0"/>
              <a:t>jdbc:mysql</a:t>
            </a:r>
            <a:r>
              <a:rPr lang="en-US" dirty="0" smtClean="0"/>
              <a:t>://</a:t>
            </a:r>
            <a:r>
              <a:rPr lang="en-US" dirty="0" err="1" smtClean="0"/>
              <a:t>host_name:port</a:t>
            </a:r>
            <a:r>
              <a:rPr lang="en-US" dirty="0" smtClean="0"/>
              <a:t>/</a:t>
            </a:r>
            <a:r>
              <a:rPr lang="en-US" dirty="0" err="1" smtClean="0"/>
              <a:t>dbname</a:t>
            </a:r>
            <a:endParaRPr lang="en-US" dirty="0" smtClean="0"/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dirty="0" err="1" smtClean="0"/>
              <a:t>jdbc:oracle:thin</a:t>
            </a:r>
            <a:r>
              <a:rPr lang="en-US" dirty="0" smtClean="0"/>
              <a:t>:@</a:t>
            </a:r>
            <a:r>
              <a:rPr lang="en-US" dirty="0" err="1" smtClean="0"/>
              <a:t>machine_name:port_number:instance_name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59688" cy="57606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Connection </a:t>
            </a:r>
            <a:r>
              <a:rPr lang="ru-RU" b="1" dirty="0" smtClean="0">
                <a:latin typeface="Calibri" pitchFamily="34" charset="0"/>
              </a:rPr>
              <a:t>нужно открывать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80" y="980728"/>
            <a:ext cx="8648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692696"/>
            <a:ext cx="9144000" cy="504056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Connection</a:t>
            </a:r>
            <a:r>
              <a:rPr lang="ru-RU" b="1" dirty="0" smtClean="0">
                <a:latin typeface="Calibri" pitchFamily="34" charset="0"/>
              </a:rPr>
              <a:t> нужно закрывать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052736"/>
            <a:ext cx="86552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620688"/>
            <a:ext cx="9144000" cy="504056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Connection</a:t>
            </a:r>
            <a:r>
              <a:rPr lang="ru-RU" b="1" dirty="0" smtClean="0">
                <a:latin typeface="Calibri" pitchFamily="34" charset="0"/>
              </a:rPr>
              <a:t> нужно закрывать правильно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80362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Database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Model</a:t>
            </a:r>
          </a:p>
          <a:p>
            <a:pPr lvl="1"/>
            <a:r>
              <a:rPr lang="ru-RU" sz="2800" dirty="0" smtClean="0">
                <a:latin typeface="Calibri" pitchFamily="34" charset="0"/>
              </a:rPr>
              <a:t>Иерархическая (</a:t>
            </a:r>
            <a:r>
              <a:rPr lang="en-US" sz="2800" dirty="0" smtClean="0">
                <a:latin typeface="Calibri" pitchFamily="34" charset="0"/>
              </a:rPr>
              <a:t>Hierarchical</a:t>
            </a:r>
            <a:r>
              <a:rPr lang="ru-RU" sz="2800" dirty="0" smtClean="0">
                <a:latin typeface="Calibri" pitchFamily="34" charset="0"/>
              </a:rPr>
              <a:t>)</a:t>
            </a:r>
            <a:endParaRPr lang="en-US" sz="2800" dirty="0" smtClean="0">
              <a:latin typeface="Calibri" pitchFamily="34" charset="0"/>
            </a:endParaRPr>
          </a:p>
          <a:p>
            <a:pPr lvl="1"/>
            <a:r>
              <a:rPr lang="ru-RU" sz="2800" dirty="0" smtClean="0">
                <a:latin typeface="Calibri" pitchFamily="34" charset="0"/>
              </a:rPr>
              <a:t>Сетевая (</a:t>
            </a:r>
            <a:r>
              <a:rPr lang="en-US" sz="2800" dirty="0" smtClean="0">
                <a:latin typeface="Calibri" pitchFamily="34" charset="0"/>
              </a:rPr>
              <a:t>Network</a:t>
            </a:r>
            <a:r>
              <a:rPr lang="ru-RU" sz="2800" dirty="0" smtClean="0">
                <a:latin typeface="Calibri" pitchFamily="34" charset="0"/>
              </a:rPr>
              <a:t>)</a:t>
            </a:r>
            <a:endParaRPr lang="en-US" sz="2800" dirty="0" smtClean="0">
              <a:latin typeface="Calibri" pitchFamily="34" charset="0"/>
            </a:endParaRPr>
          </a:p>
          <a:p>
            <a:pPr lvl="1"/>
            <a:r>
              <a:rPr lang="ru-RU" sz="2800" dirty="0" smtClean="0">
                <a:latin typeface="Calibri" pitchFamily="34" charset="0"/>
              </a:rPr>
              <a:t>Реляционная (</a:t>
            </a:r>
            <a:r>
              <a:rPr lang="en-US" sz="2800" dirty="0" smtClean="0">
                <a:latin typeface="Calibri" pitchFamily="34" charset="0"/>
              </a:rPr>
              <a:t>Relational</a:t>
            </a:r>
            <a:r>
              <a:rPr lang="ru-RU" sz="2800" dirty="0" smtClean="0">
                <a:latin typeface="Calibri" pitchFamily="34" charset="0"/>
              </a:rPr>
              <a:t>)</a:t>
            </a:r>
            <a:endParaRPr lang="en-US" sz="2800" dirty="0" smtClean="0">
              <a:latin typeface="Calibri" pitchFamily="34" charset="0"/>
            </a:endParaRPr>
          </a:p>
          <a:p>
            <a:pPr lvl="1"/>
            <a:r>
              <a:rPr lang="ru-RU" sz="2800" dirty="0" smtClean="0">
                <a:latin typeface="Calibri" pitchFamily="34" charset="0"/>
              </a:rPr>
              <a:t>Объектно-Реляционная (</a:t>
            </a:r>
            <a:r>
              <a:rPr lang="en-US" sz="2800" dirty="0" smtClean="0">
                <a:latin typeface="Calibri" pitchFamily="34" charset="0"/>
              </a:rPr>
              <a:t>Object-relational</a:t>
            </a:r>
            <a:r>
              <a:rPr lang="ru-RU" sz="2800" dirty="0" smtClean="0">
                <a:latin typeface="Calibri" pitchFamily="34" charset="0"/>
              </a:rPr>
              <a:t>)</a:t>
            </a:r>
            <a:endParaRPr lang="en-US" sz="2800" dirty="0" smtClean="0">
              <a:latin typeface="Calibri" pitchFamily="34" charset="0"/>
            </a:endParaRPr>
          </a:p>
          <a:p>
            <a:pPr lvl="1"/>
            <a:r>
              <a:rPr lang="en-US" sz="2800" dirty="0" smtClean="0">
                <a:latin typeface="Calibri" pitchFamily="34" charset="0"/>
              </a:rPr>
              <a:t>XML</a:t>
            </a:r>
          </a:p>
          <a:p>
            <a:pPr lvl="1"/>
            <a:endParaRPr lang="en-US" sz="2800" dirty="0" smtClean="0"/>
          </a:p>
          <a:p>
            <a:pPr lvl="1"/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Connection Pool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Cache of database connections</a:t>
            </a:r>
          </a:p>
          <a:p>
            <a:r>
              <a:rPr lang="ru-RU" sz="2400" dirty="0" smtClean="0">
                <a:latin typeface="Calibri" pitchFamily="34" charset="0"/>
              </a:rPr>
              <a:t>Повышается </a:t>
            </a:r>
            <a:r>
              <a:rPr lang="en-US" sz="2400" dirty="0" smtClean="0">
                <a:latin typeface="Calibri" pitchFamily="34" charset="0"/>
              </a:rPr>
              <a:t>performance – connections </a:t>
            </a:r>
            <a:r>
              <a:rPr lang="ru-RU" sz="2400" dirty="0" smtClean="0">
                <a:latin typeface="Calibri" pitchFamily="34" charset="0"/>
              </a:rPr>
              <a:t>создаются сразу, а не по запросу</a:t>
            </a:r>
          </a:p>
          <a:p>
            <a:r>
              <a:rPr lang="ru-RU" sz="2400" dirty="0" smtClean="0">
                <a:latin typeface="Calibri" pitchFamily="34" charset="0"/>
              </a:rPr>
              <a:t>Уменьшает время ожидания</a:t>
            </a:r>
          </a:p>
          <a:p>
            <a:r>
              <a:rPr lang="ru-RU" sz="2400" dirty="0" smtClean="0">
                <a:latin typeface="Calibri" pitchFamily="34" charset="0"/>
              </a:rPr>
              <a:t>Обычно используется в </a:t>
            </a:r>
            <a:r>
              <a:rPr lang="en-US" sz="2400" dirty="0" smtClean="0">
                <a:latin typeface="Calibri" pitchFamily="34" charset="0"/>
              </a:rPr>
              <a:t>web</a:t>
            </a:r>
            <a:r>
              <a:rPr lang="ru-RU" sz="2400" dirty="0" smtClean="0">
                <a:latin typeface="Calibri" pitchFamily="34" charset="0"/>
              </a:rPr>
              <a:t> и</a:t>
            </a:r>
            <a:r>
              <a:rPr lang="en-US" sz="2400" dirty="0" smtClean="0">
                <a:latin typeface="Calibri" pitchFamily="34" charset="0"/>
              </a:rPr>
              <a:t> enterprise </a:t>
            </a:r>
            <a:r>
              <a:rPr lang="ru-RU" sz="2400" dirty="0" smtClean="0">
                <a:latin typeface="Calibri" pitchFamily="34" charset="0"/>
              </a:rPr>
              <a:t>приложениях</a:t>
            </a:r>
          </a:p>
          <a:p>
            <a:r>
              <a:rPr lang="ru-RU" sz="2400" dirty="0" smtClean="0">
                <a:latin typeface="Calibri" pitchFamily="34" charset="0"/>
              </a:rPr>
              <a:t>Управляется </a:t>
            </a:r>
            <a:r>
              <a:rPr lang="en-US" sz="2400" dirty="0" smtClean="0">
                <a:latin typeface="Calibri" pitchFamily="34" charset="0"/>
              </a:rPr>
              <a:t>application server’</a:t>
            </a:r>
            <a:r>
              <a:rPr lang="ru-RU" sz="2400" dirty="0" smtClean="0">
                <a:latin typeface="Calibri" pitchFamily="34" charset="0"/>
              </a:rPr>
              <a:t>ом</a:t>
            </a:r>
            <a:endParaRPr lang="en-US" sz="2400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Практика №1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Скачать и установить </a:t>
            </a:r>
            <a:r>
              <a:rPr lang="en-US" sz="2800" dirty="0" err="1" smtClean="0">
                <a:latin typeface="Calibri" pitchFamily="34" charset="0"/>
              </a:rPr>
              <a:t>mySQL</a:t>
            </a:r>
            <a:r>
              <a:rPr lang="en-US" sz="2800" dirty="0" smtClean="0">
                <a:latin typeface="Calibri" pitchFamily="34" charset="0"/>
              </a:rPr>
              <a:t> server</a:t>
            </a:r>
          </a:p>
          <a:p>
            <a:r>
              <a:rPr lang="ru-RU" sz="2800" dirty="0" smtClean="0">
                <a:latin typeface="Calibri" pitchFamily="34" charset="0"/>
              </a:rPr>
              <a:t>Создать схему со следующими сущностями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Passenger (id, name)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Train (id, seats, name)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Ticket (id, date, passenger, train)</a:t>
            </a:r>
          </a:p>
          <a:p>
            <a:r>
              <a:rPr lang="ru-RU" sz="2800" dirty="0" smtClean="0">
                <a:latin typeface="Calibri" pitchFamily="34" charset="0"/>
              </a:rPr>
              <a:t>Создать проект </a:t>
            </a:r>
            <a:r>
              <a:rPr lang="en-US" sz="2800" dirty="0" smtClean="0">
                <a:latin typeface="Calibri" pitchFamily="34" charset="0"/>
              </a:rPr>
              <a:t>c </a:t>
            </a:r>
            <a:r>
              <a:rPr lang="ru-RU" sz="2800" dirty="0" smtClean="0">
                <a:latin typeface="Calibri" pitchFamily="34" charset="0"/>
              </a:rPr>
              <a:t>функциональностью подлючения к созданной БД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38" y="692696"/>
            <a:ext cx="8961462" cy="531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(JDBC implements…)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 smtClean="0"/>
              <a:t>DDL</a:t>
            </a:r>
            <a:r>
              <a:rPr lang="en-US" sz="1500" dirty="0" smtClean="0"/>
              <a:t> –data definition language (change metadata, see system’s schema) </a:t>
            </a:r>
            <a:r>
              <a:rPr lang="en-US" sz="1500" b="1" dirty="0" smtClean="0">
                <a:solidFill>
                  <a:srgbClr val="FF0000"/>
                </a:solidFill>
              </a:rPr>
              <a:t>NO PARAMETERS </a:t>
            </a:r>
          </a:p>
          <a:p>
            <a:pPr lvl="1"/>
            <a:r>
              <a:rPr lang="en-US" sz="1500" dirty="0" smtClean="0"/>
              <a:t>Create</a:t>
            </a:r>
          </a:p>
          <a:p>
            <a:pPr lvl="1"/>
            <a:r>
              <a:rPr lang="en-US" sz="1500" dirty="0" smtClean="0"/>
              <a:t>Drop</a:t>
            </a:r>
          </a:p>
          <a:p>
            <a:pPr lvl="1"/>
            <a:r>
              <a:rPr lang="en-US" sz="1500" dirty="0" smtClean="0"/>
              <a:t>Alter </a:t>
            </a:r>
            <a:endParaRPr lang="ru-RU" sz="1500" dirty="0" smtClean="0"/>
          </a:p>
          <a:p>
            <a:r>
              <a:rPr lang="en-US" sz="1500" b="1" dirty="0" smtClean="0"/>
              <a:t>DCL</a:t>
            </a:r>
            <a:r>
              <a:rPr lang="en-US" sz="1500" dirty="0" smtClean="0"/>
              <a:t> – Data control language </a:t>
            </a:r>
            <a:r>
              <a:rPr lang="en-US" sz="1500" b="1" dirty="0" smtClean="0">
                <a:solidFill>
                  <a:srgbClr val="FF0000"/>
                </a:solidFill>
              </a:rPr>
              <a:t>NO PARAMETERS</a:t>
            </a:r>
            <a:endParaRPr lang="en-US" sz="1500" dirty="0" smtClean="0"/>
          </a:p>
          <a:p>
            <a:pPr lvl="1"/>
            <a:r>
              <a:rPr lang="en-US" sz="1500" dirty="0" smtClean="0"/>
              <a:t>Commit</a:t>
            </a:r>
          </a:p>
          <a:p>
            <a:pPr lvl="1"/>
            <a:r>
              <a:rPr lang="en-US" sz="1500" dirty="0" smtClean="0"/>
              <a:t>Rollback</a:t>
            </a:r>
          </a:p>
          <a:p>
            <a:pPr lvl="1"/>
            <a:r>
              <a:rPr lang="en-US" sz="1500" dirty="0" smtClean="0"/>
              <a:t>Set transaction</a:t>
            </a:r>
          </a:p>
          <a:p>
            <a:r>
              <a:rPr lang="en-US" sz="1500" b="1" dirty="0" smtClean="0"/>
              <a:t>DML</a:t>
            </a:r>
            <a:r>
              <a:rPr lang="en-US" sz="1500" dirty="0" smtClean="0"/>
              <a:t> – Data manipulation language </a:t>
            </a:r>
            <a:r>
              <a:rPr lang="en-US" sz="1500" b="1" dirty="0" smtClean="0">
                <a:solidFill>
                  <a:srgbClr val="00B050"/>
                </a:solidFill>
              </a:rPr>
              <a:t>PARAMETERS (IN)  </a:t>
            </a:r>
            <a:r>
              <a:rPr lang="en-US" sz="1500" b="1" dirty="0" smtClean="0">
                <a:solidFill>
                  <a:srgbClr val="FF0000"/>
                </a:solidFill>
              </a:rPr>
              <a:t>NO RESULT</a:t>
            </a:r>
          </a:p>
          <a:p>
            <a:pPr lvl="1"/>
            <a:r>
              <a:rPr lang="en-US" sz="1500" dirty="0" smtClean="0"/>
              <a:t>Insert</a:t>
            </a:r>
          </a:p>
          <a:p>
            <a:pPr lvl="1"/>
            <a:r>
              <a:rPr lang="en-US" sz="1500" dirty="0" smtClean="0"/>
              <a:t>Delete</a:t>
            </a:r>
          </a:p>
          <a:p>
            <a:pPr lvl="1"/>
            <a:r>
              <a:rPr lang="en-US" sz="1500" dirty="0" smtClean="0"/>
              <a:t>Update</a:t>
            </a:r>
          </a:p>
          <a:p>
            <a:pPr lvl="1"/>
            <a:r>
              <a:rPr lang="en-US" sz="1500" dirty="0" smtClean="0"/>
              <a:t>Merge (oracle has)</a:t>
            </a:r>
            <a:endParaRPr lang="ru-RU" sz="1500" dirty="0" smtClean="0"/>
          </a:p>
          <a:p>
            <a:r>
              <a:rPr lang="en-US" sz="1500" b="1" dirty="0" smtClean="0"/>
              <a:t>SELECT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00B050"/>
                </a:solidFill>
              </a:rPr>
              <a:t>PARAMETERS (IN) RESULT</a:t>
            </a:r>
          </a:p>
          <a:p>
            <a:pPr lvl="1"/>
            <a:r>
              <a:rPr lang="en-US" sz="1500" dirty="0" smtClean="0"/>
              <a:t>+select for update (oracle, </a:t>
            </a:r>
            <a:r>
              <a:rPr lang="en-US" sz="1500" dirty="0" err="1" smtClean="0"/>
              <a:t>postgreSQL</a:t>
            </a:r>
            <a:r>
              <a:rPr lang="en-US" sz="1500" dirty="0" smtClean="0"/>
              <a:t>)</a:t>
            </a:r>
            <a:endParaRPr lang="ru-RU" sz="1500" dirty="0" smtClean="0"/>
          </a:p>
          <a:p>
            <a:r>
              <a:rPr lang="en-US" sz="1500" b="1" dirty="0" smtClean="0"/>
              <a:t>PL/SQL </a:t>
            </a:r>
            <a:r>
              <a:rPr lang="en-US" sz="1500" b="1" dirty="0" smtClean="0">
                <a:solidFill>
                  <a:srgbClr val="00B050"/>
                </a:solidFill>
              </a:rPr>
              <a:t>PARAMETERS (IN OUT) RESULT</a:t>
            </a:r>
            <a:endParaRPr lang="en-US" sz="1500" b="1" dirty="0" smtClean="0"/>
          </a:p>
          <a:p>
            <a:pPr lvl="1"/>
            <a:r>
              <a:rPr lang="en-US" sz="1500" dirty="0" smtClean="0"/>
              <a:t>Begin…End</a:t>
            </a:r>
          </a:p>
          <a:p>
            <a:pPr lvl="1"/>
            <a:r>
              <a:rPr lang="en-US" sz="1500" dirty="0" smtClean="0"/>
              <a:t>Functions</a:t>
            </a:r>
          </a:p>
          <a:p>
            <a:pPr lvl="1"/>
            <a:r>
              <a:rPr lang="en-US" sz="1500" dirty="0" smtClean="0"/>
              <a:t>Procedures</a:t>
            </a:r>
          </a:p>
          <a:p>
            <a:pPr lvl="1"/>
            <a:r>
              <a:rPr lang="en-US" sz="1500" dirty="0" smtClean="0"/>
              <a:t>Packages</a:t>
            </a:r>
          </a:p>
          <a:p>
            <a:endParaRPr lang="ru-RU" sz="1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Database</a:t>
            </a:r>
          </a:p>
          <a:p>
            <a:r>
              <a:rPr lang="en-US" sz="2800" dirty="0" smtClean="0">
                <a:latin typeface="Calibri" pitchFamily="34" charset="0"/>
              </a:rPr>
              <a:t>Normalization</a:t>
            </a:r>
          </a:p>
          <a:p>
            <a:r>
              <a:rPr lang="en-US" sz="2800" dirty="0" smtClean="0">
                <a:latin typeface="Calibri" pitchFamily="34" charset="0"/>
              </a:rPr>
              <a:t>Transactions</a:t>
            </a:r>
          </a:p>
          <a:p>
            <a:r>
              <a:rPr lang="en-US" sz="2800" dirty="0" smtClean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b="1" dirty="0" smtClean="0">
                <a:latin typeface="Calibri" pitchFamily="34" charset="0"/>
              </a:rPr>
              <a:t>Statement</a:t>
            </a:r>
          </a:p>
          <a:p>
            <a:pPr lvl="1"/>
            <a:r>
              <a:rPr lang="en-US" sz="2800" dirty="0" err="1" smtClean="0">
                <a:latin typeface="Calibri" pitchFamily="34" charset="0"/>
              </a:rPr>
              <a:t>ResultSet</a:t>
            </a:r>
            <a:endParaRPr lang="en-US" sz="2800" dirty="0" smtClean="0">
              <a:latin typeface="Calibri" pitchFamily="34" charset="0"/>
            </a:endParaRP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Statements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Statement -</a:t>
            </a:r>
            <a:r>
              <a:rPr lang="en-US" sz="2400" kern="0" dirty="0" smtClean="0">
                <a:latin typeface="Calibri" pitchFamily="34" charset="0"/>
                <a:cs typeface="+mn-cs"/>
              </a:rPr>
              <a:t> the object used for executing a static SQL statement and returning the results it produces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Prepared Statement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- </a:t>
            </a:r>
            <a:r>
              <a:rPr lang="en-US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an object that represents a precompiled SQL statement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Callable Statement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- </a:t>
            </a:r>
            <a:r>
              <a:rPr lang="en-US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the interface used to execute SQL stored procedures.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Statements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Statement –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 простое исполнение статических </a:t>
            </a:r>
            <a:r>
              <a:rPr lang="en-US" sz="2400" b="1" kern="0" dirty="0" smtClean="0">
                <a:latin typeface="Calibri" pitchFamily="34" charset="0"/>
                <a:cs typeface="+mn-cs"/>
              </a:rPr>
              <a:t>SQL 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запросов.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68583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PreparedStatement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PreparedStatement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–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 исполнение скомпилированных запросов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3973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Выполняется быстрее, чем </a:t>
            </a:r>
            <a:r>
              <a:rPr lang="en-US" dirty="0" smtClean="0">
                <a:latin typeface="Calibri" pitchFamily="34" charset="0"/>
              </a:rPr>
              <a:t>Statement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Предохраняет от </a:t>
            </a:r>
            <a:r>
              <a:rPr lang="en-US" dirty="0" smtClean="0">
                <a:latin typeface="Calibri" pitchFamily="34" charset="0"/>
              </a:rPr>
              <a:t>SQL Injection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Подобный шаблон используется в </a:t>
            </a:r>
            <a:r>
              <a:rPr lang="en-US" dirty="0" smtClean="0">
                <a:latin typeface="Calibri" pitchFamily="34" charset="0"/>
              </a:rPr>
              <a:t>Hibernate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smtClean="0">
                <a:latin typeface="Calibri" pitchFamily="34" charset="0"/>
              </a:rPr>
              <a:t>JPA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CallableStatement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CallableStatement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–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 исполнение хранимых процедур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565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ResultSet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764704"/>
            <a:ext cx="8351912" cy="36004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alibri" pitchFamily="34" charset="0"/>
              </a:rPr>
              <a:t>ResultSet</a:t>
            </a:r>
            <a:r>
              <a:rPr lang="en-US" b="1" dirty="0" smtClean="0">
                <a:latin typeface="Calibri" pitchFamily="34" charset="0"/>
              </a:rPr>
              <a:t>: </a:t>
            </a:r>
            <a:r>
              <a:rPr lang="ru-RU" b="1" dirty="0" smtClean="0">
                <a:latin typeface="Calibri" pitchFamily="34" charset="0"/>
              </a:rPr>
              <a:t>курсор текущего запроса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94048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Является мощным средством для итерации по набору данных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Database Requirements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2696"/>
            <a:ext cx="8532813" cy="3096344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Data structure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Data modeling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DDL</a:t>
            </a:r>
            <a:r>
              <a:rPr lang="ru-RU" sz="2400" dirty="0" smtClean="0">
                <a:latin typeface="Calibri" pitchFamily="34" charset="0"/>
              </a:rPr>
              <a:t> (</a:t>
            </a:r>
            <a:r>
              <a:rPr lang="en-US" sz="2400" dirty="0" smtClean="0">
                <a:latin typeface="Calibri" pitchFamily="34" charset="0"/>
              </a:rPr>
              <a:t>CREATE, DROP, ALTER</a:t>
            </a:r>
            <a:r>
              <a:rPr lang="ru-RU" sz="2400" dirty="0" smtClean="0">
                <a:latin typeface="Calibri" pitchFamily="34" charset="0"/>
              </a:rPr>
              <a:t>)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Manipulate data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DML (SELECT, INSERT, UPDATE, DELETE)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QL (e.g. SQL)</a:t>
            </a:r>
          </a:p>
          <a:p>
            <a:r>
              <a:rPr lang="en-US" sz="2400" dirty="0" smtClean="0">
                <a:latin typeface="Calibri" pitchFamily="34" charset="0"/>
              </a:rPr>
              <a:t>Data protection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pPr algn="r"/>
            <a:r>
              <a:rPr lang="en-US" sz="2400" dirty="0" smtClean="0">
                <a:latin typeface="Calibri" pitchFamily="34" charset="0"/>
              </a:rPr>
              <a:t>Availability</a:t>
            </a:r>
          </a:p>
          <a:p>
            <a:pPr algn="r"/>
            <a:r>
              <a:rPr lang="en-US" sz="2400" dirty="0" smtClean="0">
                <a:latin typeface="Calibri" pitchFamily="34" charset="0"/>
              </a:rPr>
              <a:t>Performance</a:t>
            </a:r>
          </a:p>
          <a:p>
            <a:pPr algn="r"/>
            <a:r>
              <a:rPr lang="en-US" sz="2400" dirty="0" smtClean="0">
                <a:latin typeface="Calibri" pitchFamily="34" charset="0"/>
              </a:rPr>
              <a:t>Isolation</a:t>
            </a:r>
          </a:p>
          <a:p>
            <a:pPr algn="r"/>
            <a:r>
              <a:rPr lang="en-US" sz="2400" dirty="0" smtClean="0">
                <a:latin typeface="Calibri" pitchFamily="34" charset="0"/>
              </a:rPr>
              <a:t>Recovery</a:t>
            </a:r>
          </a:p>
          <a:p>
            <a:pPr algn="r"/>
            <a:r>
              <a:rPr lang="en-US" sz="2400" dirty="0" smtClean="0">
                <a:latin typeface="Calibri" pitchFamily="34" charset="0"/>
              </a:rPr>
              <a:t>Backup and restore</a:t>
            </a:r>
          </a:p>
          <a:p>
            <a:endParaRPr lang="ru-RU" sz="23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ResultSetMetaData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764704"/>
            <a:ext cx="8351912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Предоставляет мета данные запроса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196752"/>
            <a:ext cx="884953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Общие правила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24036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На 1 </a:t>
            </a:r>
            <a:r>
              <a:rPr lang="en-US" sz="2400" dirty="0" smtClean="0">
                <a:latin typeface="Calibri" pitchFamily="34" charset="0"/>
              </a:rPr>
              <a:t>Statement – 1 </a:t>
            </a:r>
            <a:r>
              <a:rPr lang="en-US" sz="2400" dirty="0" err="1" smtClean="0">
                <a:latin typeface="Calibri" pitchFamily="34" charset="0"/>
              </a:rPr>
              <a:t>ResultSet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Открыл – закрой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Statement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можно (и даже нужно) использовать повторно</a:t>
            </a: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 серьезных проектах использовать только </a:t>
            </a:r>
            <a:r>
              <a:rPr lang="en-US" sz="240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PreparedStatement</a:t>
            </a:r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Помнить про транзакцию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Архитектура доступа к данным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240360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</a:rPr>
              <a:t>Смешивание </a:t>
            </a:r>
            <a:r>
              <a:rPr lang="en-US" sz="2400" dirty="0" smtClean="0">
                <a:latin typeface="Calibri" pitchFamily="34" charset="0"/>
              </a:rPr>
              <a:t>SQL </a:t>
            </a:r>
            <a:r>
              <a:rPr lang="ru-RU" sz="2400" dirty="0" smtClean="0">
                <a:latin typeface="Calibri" pitchFamily="34" charset="0"/>
              </a:rPr>
              <a:t>кода и реализации является в </a:t>
            </a:r>
            <a:r>
              <a:rPr lang="en-US" sz="2400" dirty="0" smtClean="0">
                <a:latin typeface="Calibri" pitchFamily="34" charset="0"/>
              </a:rPr>
              <a:t>Java </a:t>
            </a:r>
            <a:r>
              <a:rPr lang="ru-RU" sz="2400" dirty="0" smtClean="0">
                <a:latin typeface="Calibri" pitchFamily="34" charset="0"/>
              </a:rPr>
              <a:t>антипаттерном (недействительно в Индии </a:t>
            </a:r>
            <a:r>
              <a:rPr lang="ru-RU" sz="2400" dirty="0" smtClean="0">
                <a:latin typeface="Calibri" pitchFamily="34" charset="0"/>
                <a:sym typeface="Wingdings" pitchFamily="2" charset="2"/>
              </a:rPr>
              <a:t></a:t>
            </a:r>
            <a:r>
              <a:rPr lang="ru-RU" sz="2400" dirty="0" smtClean="0">
                <a:latin typeface="Calibri" pitchFamily="34" charset="0"/>
              </a:rPr>
              <a:t>)</a:t>
            </a:r>
          </a:p>
          <a:p>
            <a:r>
              <a:rPr lang="ru-RU" sz="2400" dirty="0" smtClean="0">
                <a:latin typeface="Calibri" pitchFamily="34" charset="0"/>
              </a:rPr>
              <a:t>Ни в коем случае не допускается вызов </a:t>
            </a:r>
            <a:r>
              <a:rPr lang="en-US" sz="2400" dirty="0" smtClean="0">
                <a:latin typeface="Calibri" pitchFamily="34" charset="0"/>
              </a:rPr>
              <a:t>SQL</a:t>
            </a:r>
            <a:r>
              <a:rPr lang="ru-RU" sz="2400" dirty="0" smtClean="0">
                <a:latin typeface="Calibri" pitchFamily="34" charset="0"/>
              </a:rPr>
              <a:t> из </a:t>
            </a:r>
            <a:r>
              <a:rPr lang="en-US" sz="2400" dirty="0" smtClean="0">
                <a:latin typeface="Calibri" pitchFamily="34" charset="0"/>
              </a:rPr>
              <a:t>view </a:t>
            </a:r>
            <a:r>
              <a:rPr lang="ru-RU" sz="2400" dirty="0" smtClean="0">
                <a:latin typeface="Calibri" pitchFamily="34" charset="0"/>
              </a:rPr>
              <a:t>или </a:t>
            </a:r>
            <a:r>
              <a:rPr lang="en-US" sz="2400" dirty="0" smtClean="0">
                <a:latin typeface="Calibri" pitchFamily="34" charset="0"/>
              </a:rPr>
              <a:t>controller (MVC)</a:t>
            </a: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Соединения лучше пуллировать</a:t>
            </a: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А еще лучше использовать типовые решения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Практика №2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latin typeface="Calibri" pitchFamily="34" charset="0"/>
              </a:rPr>
              <a:t>Вывести все билеты, купленные пассажиром </a:t>
            </a:r>
            <a:r>
              <a:rPr lang="en-US" sz="2800" dirty="0" smtClean="0">
                <a:latin typeface="Calibri" pitchFamily="34" charset="0"/>
              </a:rPr>
              <a:t>%username%,</a:t>
            </a:r>
            <a:r>
              <a:rPr lang="ru-RU" sz="2800" dirty="0" smtClean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с помощью</a:t>
            </a:r>
          </a:p>
          <a:p>
            <a:pPr lvl="1"/>
            <a:r>
              <a:rPr lang="en-US" sz="2800" dirty="0">
                <a:latin typeface="Calibri" pitchFamily="34" charset="0"/>
                <a:ea typeface="+mn-ea"/>
                <a:cs typeface="+mn-cs"/>
              </a:rPr>
              <a:t>Statement</a:t>
            </a:r>
          </a:p>
          <a:p>
            <a:pPr lvl="1"/>
            <a:r>
              <a:rPr lang="en-US" sz="2800" dirty="0" err="1">
                <a:latin typeface="Calibri" pitchFamily="34" charset="0"/>
                <a:ea typeface="+mn-ea"/>
                <a:cs typeface="+mn-cs"/>
              </a:rPr>
              <a:t>PreparedStatement</a:t>
            </a:r>
            <a:endParaRPr lang="ru-RU" sz="28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Relational DB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Э</a:t>
            </a:r>
            <a:r>
              <a:rPr lang="en-US" sz="2400" dirty="0" smtClean="0">
                <a:latin typeface="Calibri" pitchFamily="34" charset="0"/>
              </a:rPr>
              <a:t>.</a:t>
            </a:r>
            <a:r>
              <a:rPr lang="ru-RU" sz="2400" dirty="0" smtClean="0">
                <a:latin typeface="Calibri" pitchFamily="34" charset="0"/>
              </a:rPr>
              <a:t> Кодд</a:t>
            </a:r>
            <a:r>
              <a:rPr lang="en-US" sz="2400" dirty="0" smtClean="0">
                <a:latin typeface="Calibri" pitchFamily="34" charset="0"/>
              </a:rPr>
              <a:t> 1970</a:t>
            </a:r>
          </a:p>
          <a:p>
            <a:r>
              <a:rPr lang="en-US" sz="2400" dirty="0" smtClean="0">
                <a:latin typeface="Calibri" pitchFamily="34" charset="0"/>
              </a:rPr>
              <a:t>Relations – Table; </a:t>
            </a:r>
            <a:r>
              <a:rPr lang="en-US" sz="2400" dirty="0" err="1" smtClean="0">
                <a:latin typeface="Calibri" pitchFamily="34" charset="0"/>
              </a:rPr>
              <a:t>Tuple</a:t>
            </a:r>
            <a:r>
              <a:rPr lang="en-US" sz="2400" dirty="0" smtClean="0">
                <a:latin typeface="Calibri" pitchFamily="34" charset="0"/>
              </a:rPr>
              <a:t> – Row; Attribute - Column</a:t>
            </a:r>
            <a:endParaRPr lang="ru-RU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Constrains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PK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FK</a:t>
            </a:r>
          </a:p>
          <a:p>
            <a:r>
              <a:rPr lang="ru-RU" sz="2400" dirty="0" smtClean="0">
                <a:latin typeface="Calibri" pitchFamily="34" charset="0"/>
              </a:rPr>
              <a:t>Нормализация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1NF – 3NF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BCNF</a:t>
            </a:r>
            <a:r>
              <a:rPr lang="ru-RU" sz="2400" dirty="0" smtClean="0">
                <a:latin typeface="Calibri" pitchFamily="34" charset="0"/>
              </a:rPr>
              <a:t> (Бойса - Кодда)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4NF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5NF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DKNF</a:t>
            </a:r>
            <a:r>
              <a:rPr lang="ru-RU" sz="2400" dirty="0" smtClean="0">
                <a:latin typeface="Calibri" pitchFamily="34" charset="0"/>
              </a:rPr>
              <a:t> (Доменно-ключевая)</a:t>
            </a:r>
            <a:endParaRPr lang="en-US" sz="2400" dirty="0" smtClean="0">
              <a:latin typeface="Calibri" pitchFamily="34" charset="0"/>
            </a:endParaRPr>
          </a:p>
          <a:p>
            <a:pPr lvl="1"/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27650" name="AutoShape 2" descr="http://upload.wikimedia.org/wikipedia/commons/8/87/Emp_Tables_%28Database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2" name="AutoShape 4" descr="http://upload.wikimedia.org/wikipedia/commons/8/87/Emp_Tables_%28Database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628800"/>
            <a:ext cx="577236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Database</a:t>
            </a:r>
          </a:p>
          <a:p>
            <a:r>
              <a:rPr lang="en-US" sz="2800" b="1" dirty="0" smtClean="0">
                <a:latin typeface="Calibri" pitchFamily="34" charset="0"/>
              </a:rPr>
              <a:t>Normalization</a:t>
            </a:r>
          </a:p>
          <a:p>
            <a:r>
              <a:rPr lang="en-US" sz="2800" dirty="0" smtClean="0">
                <a:latin typeface="Calibri" pitchFamily="34" charset="0"/>
              </a:rPr>
              <a:t>Transactions</a:t>
            </a:r>
          </a:p>
          <a:p>
            <a:r>
              <a:rPr lang="en-US" sz="2800" dirty="0" smtClean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Statement</a:t>
            </a:r>
          </a:p>
          <a:p>
            <a:pPr lvl="1"/>
            <a:r>
              <a:rPr lang="en-US" sz="2800" dirty="0" err="1" smtClean="0">
                <a:latin typeface="Calibri" pitchFamily="34" charset="0"/>
              </a:rPr>
              <a:t>ResultSet</a:t>
            </a:r>
            <a:endParaRPr lang="en-US" sz="2800" dirty="0" smtClean="0">
              <a:latin typeface="Calibri" pitchFamily="34" charset="0"/>
            </a:endParaRP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1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421997" cy="5188317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Отношение находится в первой нормальной форме тогда и только тогда, когда в любом допустимом значении отношения каждый его кортеж содержит только одно значение для каждого из атрибутов.</a:t>
            </a:r>
            <a:r>
              <a:rPr lang="en-US" sz="2400" dirty="0" smtClean="0">
                <a:latin typeface="Calibri" pitchFamily="34" charset="0"/>
              </a:rPr>
              <a:t> (c)</a:t>
            </a: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19672" y="2273424"/>
          <a:ext cx="6096000" cy="1371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Номер телефона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 И. 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283-56-82</a:t>
                      </a:r>
                      <a:br>
                        <a:rPr lang="ru-RU" dirty="0"/>
                      </a:br>
                      <a:r>
                        <a:rPr lang="ru-RU" dirty="0"/>
                        <a:t>390-57-34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Петров П. П.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708-62-34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19672" y="4077072"/>
          <a:ext cx="6096000" cy="146304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Номер телефона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 И. 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283-56-82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 И. 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390-57-34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Петров П. П.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708-62-34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2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Отношение находится в первой нормальной форме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Любое неключевое поле полностью зависит от ключа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63688" y="1700808"/>
          <a:ext cx="5760640" cy="1737360"/>
        </p:xfrm>
        <a:graphic>
          <a:graphicData uri="http://schemas.openxmlformats.org/drawingml/2006/table">
            <a:tbl>
              <a:tblPr/>
              <a:tblGrid>
                <a:gridCol w="1440160"/>
                <a:gridCol w="1584176"/>
                <a:gridCol w="1224136"/>
                <a:gridCol w="15121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Должность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Зарплата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Наличие компьютера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Гришин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Кладовщик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Нет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Васильев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Программист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40000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Есть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Кладовщик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25000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2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Отношение находится в первой нормальной форме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Любое неключевое поле полностью зависит от ключа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63688" y="1700808"/>
          <a:ext cx="5760640" cy="1737360"/>
        </p:xfrm>
        <a:graphic>
          <a:graphicData uri="http://schemas.openxmlformats.org/drawingml/2006/table">
            <a:tbl>
              <a:tblPr/>
              <a:tblGrid>
                <a:gridCol w="1440160"/>
                <a:gridCol w="1584176"/>
                <a:gridCol w="1224136"/>
                <a:gridCol w="15121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Должность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Зарплата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Наличие компьютера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Гришин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Кладовщик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Нет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Васильев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Программист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40000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Есть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Кладовщик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25000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2" y="4365104"/>
          <a:ext cx="4776192" cy="1463040"/>
        </p:xfrm>
        <a:graphic>
          <a:graphicData uri="http://schemas.openxmlformats.org/drawingml/2006/table">
            <a:tbl>
              <a:tblPr/>
              <a:tblGrid>
                <a:gridCol w="1592064"/>
                <a:gridCol w="1592064"/>
                <a:gridCol w="15920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Должность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Зарплата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Гришин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Кладовщик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Васильев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Программист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Кладовщик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92080" y="4372898"/>
          <a:ext cx="3600400" cy="1288350"/>
        </p:xfrm>
        <a:graphic>
          <a:graphicData uri="http://schemas.openxmlformats.org/drawingml/2006/table">
            <a:tbl>
              <a:tblPr/>
              <a:tblGrid>
                <a:gridCol w="1800200"/>
                <a:gridCol w="1800200"/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ru-RU" sz="1700" u="sng" dirty="0"/>
                        <a:t>Должность</a:t>
                      </a:r>
                      <a:endParaRPr lang="ru-RU" sz="17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u="sng" dirty="0"/>
                        <a:t>Наличие компьютера</a:t>
                      </a:r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Кладовщик</a:t>
                      </a:r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Нет</a:t>
                      </a:r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Программист</a:t>
                      </a:r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Есть</a:t>
                      </a:r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5579</TotalTime>
  <Words>1253</Words>
  <Application>Microsoft Office PowerPoint</Application>
  <PresentationFormat>On-screen Show (4:3)</PresentationFormat>
  <Paragraphs>431</Paragraphs>
  <Slides>43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lecture template</vt:lpstr>
      <vt:lpstr>Java Lecture  DB. JDBC</vt:lpstr>
      <vt:lpstr>Agenda</vt:lpstr>
      <vt:lpstr>Database</vt:lpstr>
      <vt:lpstr>Database Requirements</vt:lpstr>
      <vt:lpstr>Relational DB</vt:lpstr>
      <vt:lpstr>Agenda</vt:lpstr>
      <vt:lpstr>1 NF</vt:lpstr>
      <vt:lpstr>2 NF</vt:lpstr>
      <vt:lpstr>2 NF</vt:lpstr>
      <vt:lpstr>3 NF </vt:lpstr>
      <vt:lpstr>3 NF</vt:lpstr>
      <vt:lpstr>Agenda</vt:lpstr>
      <vt:lpstr>Transactions </vt:lpstr>
      <vt:lpstr>Transactions</vt:lpstr>
      <vt:lpstr>Isolation problems </vt:lpstr>
      <vt:lpstr>Isolation problems </vt:lpstr>
      <vt:lpstr>Isolation levels</vt:lpstr>
      <vt:lpstr>Isolation levels</vt:lpstr>
      <vt:lpstr>Isolation levels</vt:lpstr>
      <vt:lpstr>Isolation levels</vt:lpstr>
      <vt:lpstr>Блокировки</vt:lpstr>
      <vt:lpstr>Agenda</vt:lpstr>
      <vt:lpstr>JDBC </vt:lpstr>
      <vt:lpstr>JDBC </vt:lpstr>
      <vt:lpstr>Agenda</vt:lpstr>
      <vt:lpstr>Connection </vt:lpstr>
      <vt:lpstr>Connection </vt:lpstr>
      <vt:lpstr>Connection </vt:lpstr>
      <vt:lpstr>Connection </vt:lpstr>
      <vt:lpstr>Connection Pool</vt:lpstr>
      <vt:lpstr>Практика №1</vt:lpstr>
      <vt:lpstr>JDBC</vt:lpstr>
      <vt:lpstr>JDBC (JDBC implements…)</vt:lpstr>
      <vt:lpstr>Agenda</vt:lpstr>
      <vt:lpstr>Statements </vt:lpstr>
      <vt:lpstr>Statements </vt:lpstr>
      <vt:lpstr>PreparedStatement </vt:lpstr>
      <vt:lpstr>CallableStatement </vt:lpstr>
      <vt:lpstr>ResultSet </vt:lpstr>
      <vt:lpstr>ResultSetMetaData </vt:lpstr>
      <vt:lpstr>Общие правила </vt:lpstr>
      <vt:lpstr>Архитектура доступа к данным </vt:lpstr>
      <vt:lpstr>Практика №2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Shulgin, Daniil</cp:lastModifiedBy>
  <cp:revision>395</cp:revision>
  <cp:lastPrinted>2008-10-06T12:12:35Z</cp:lastPrinted>
  <dcterms:created xsi:type="dcterms:W3CDTF">2011-07-27T18:24:16Z</dcterms:created>
  <dcterms:modified xsi:type="dcterms:W3CDTF">2015-06-18T12:02:04Z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