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349" r:id="rId3"/>
    <p:sldId id="341" r:id="rId4"/>
    <p:sldId id="342" r:id="rId5"/>
    <p:sldId id="344" r:id="rId6"/>
    <p:sldId id="345" r:id="rId7"/>
    <p:sldId id="340" r:id="rId8"/>
    <p:sldId id="303" r:id="rId9"/>
    <p:sldId id="346" r:id="rId10"/>
    <p:sldId id="304" r:id="rId11"/>
    <p:sldId id="308" r:id="rId12"/>
    <p:sldId id="309" r:id="rId13"/>
    <p:sldId id="305" r:id="rId14"/>
    <p:sldId id="318" r:id="rId15"/>
    <p:sldId id="332" r:id="rId16"/>
    <p:sldId id="333" r:id="rId17"/>
    <p:sldId id="334" r:id="rId18"/>
    <p:sldId id="339" r:id="rId19"/>
    <p:sldId id="321" r:id="rId20"/>
    <p:sldId id="322" r:id="rId21"/>
    <p:sldId id="313" r:id="rId22"/>
    <p:sldId id="347" r:id="rId23"/>
    <p:sldId id="307" r:id="rId24"/>
    <p:sldId id="319" r:id="rId25"/>
    <p:sldId id="314" r:id="rId26"/>
    <p:sldId id="317" r:id="rId27"/>
    <p:sldId id="315" r:id="rId28"/>
    <p:sldId id="316" r:id="rId29"/>
    <p:sldId id="320" r:id="rId30"/>
    <p:sldId id="348" r:id="rId31"/>
    <p:sldId id="331" r:id="rId32"/>
    <p:sldId id="326" r:id="rId33"/>
    <p:sldId id="329" r:id="rId34"/>
    <p:sldId id="330" r:id="rId35"/>
    <p:sldId id="327" r:id="rId36"/>
    <p:sldId id="324" r:id="rId37"/>
    <p:sldId id="335" r:id="rId38"/>
    <p:sldId id="336" r:id="rId39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2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62626"/>
    <a:srgbClr val="427BAB"/>
    <a:srgbClr val="EDA95A"/>
    <a:srgbClr val="DDD674"/>
    <a:srgbClr val="BABD5A"/>
    <a:srgbClr val="64B9E4"/>
    <a:srgbClr val="CCCCCC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3257" autoAdjust="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3793"/>
        <p:guide pos="2880"/>
      </p:guideLst>
    </p:cSldViewPr>
  </p:slideViewPr>
  <p:outlineViewPr>
    <p:cViewPr>
      <p:scale>
        <a:sx n="33" d="100"/>
        <a:sy n="33" d="100"/>
      </p:scale>
      <p:origin x="0" y="2820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37871109-B94C-4714-B1A9-8B797842DEC0}" type="datetime1">
              <a:rPr lang="ru-RU"/>
              <a:pPr>
                <a:defRPr/>
              </a:pPr>
              <a:t>19.03.2014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9EB3D6C2-9D9F-4087-A8C7-37EAF633367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368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B48130D8-D23E-4A4E-A28F-892323674FBE}" type="datetime1">
              <a:rPr lang="ru-RU"/>
              <a:pPr>
                <a:defRPr/>
              </a:pPr>
              <a:t>19.03.2014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0EC253D9-6D54-46DB-A7B4-6C8C45063C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740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84DBC-BD4F-4EB0-A293-DF20630571D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7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40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7413B-4F20-4754-AC27-266A06348B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274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76F15-8DF2-44D0-A1B5-B71F8DCE0AB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08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8416F-B3F9-4C0C-A60C-308AA625E00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49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47974-CD0D-411A-9C41-1AD903959BC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46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E6BFE-2C05-4556-94D7-35F1E93619A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0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D153-FF54-494E-BB50-83A75AA1D9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66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362BB-7AEB-4253-A862-0CD989E3E5DA}" type="datetime1">
              <a:rPr lang="ru-RU"/>
              <a:pPr>
                <a:defRPr/>
              </a:pPr>
              <a:t>19.03.2014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01D65-E1D3-4758-8C63-3F4AE36C92E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140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06EAB-88CB-4C12-AC7D-3C43CC844F8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98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5A698-B4BC-475B-A9B9-F0762E98D9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13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0E805-31E4-4A31-A2CF-ACCC3F3929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89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776"/>
            <a:ext cx="8532813" cy="45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 smtClean="0">
                <a:cs typeface="+mn-cs"/>
              </a:defRPr>
            </a:lvl1pPr>
          </a:lstStyle>
          <a:p>
            <a:pPr>
              <a:defRPr/>
            </a:pPr>
            <a:fld id="{B4083B1F-B18F-4BA4-AF25-77046510C68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4704"/>
            <a:ext cx="853281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04800" y="476672"/>
            <a:ext cx="8532813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bjectdb.com/api/java/jpa/EntityTransaction/commit" TargetMode="External"/><Relationship Id="rId2" Type="http://schemas.openxmlformats.org/officeDocument/2006/relationships/hyperlink" Target="http://www.objectdb.com/api/java/jpa/EntityTransaction/beg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objectdb.com/api/java/jpa/EntityTransaction/rollback" TargetMode="External"/><Relationship Id="rId4" Type="http://schemas.openxmlformats.org/officeDocument/2006/relationships/hyperlink" Target="http://www.objectdb.com/api/java/jpa/EntityTransaction/isActiv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AF%D0%B7%D1%8B%D0%BA_%D0%B7%D0%B0%D0%BF%D1%80%D0%BE%D1%81%D0%BE%D0%B2" TargetMode="External"/><Relationship Id="rId2" Type="http://schemas.openxmlformats.org/officeDocument/2006/relationships/hyperlink" Target="http://ru.wikipedia.org/wiki/%D0%9E%D0%B1%D1%8A%D0%B5%D0%BA%D1%82%D0%BD%D0%BE-%D0%BE%D1%80%D0%B8%D0%B5%D0%BD%D1%82%D0%B8%D1%80%D0%BE%D0%B2%D0%B0%D0%BD%D0%BD%D0%BE%D0%B5_%D0%BF%D1%80%D0%BE%D0%B3%D1%80%D0%B0%D0%BC%D0%BC%D0%B8%D1%80%D0%BE%D0%B2%D0%B0%D0%BD%D0%B8%D0%B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bjectdb.com/api/java/jpa/TypedQuery" TargetMode="External"/><Relationship Id="rId5" Type="http://schemas.openxmlformats.org/officeDocument/2006/relationships/hyperlink" Target="http://www.objectdb.com/api/java/jpa/Query" TargetMode="External"/><Relationship Id="rId4" Type="http://schemas.openxmlformats.org/officeDocument/2006/relationships/hyperlink" Target="http://ru.wikipedia.org/wiki/Java_Persistence_API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java.sun.com/javaee/5/docs/api/javax/persistence/EntityManager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y.bulov@t-systems.r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habrahabr.ru/post/158277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Java_Persistence_AP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594" y="5904656"/>
            <a:ext cx="8532813" cy="332656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Saint Petersburg, </a:t>
            </a:r>
            <a:r>
              <a:rPr lang="en-US" dirty="0" smtClean="0"/>
              <a:t>2014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8532813" cy="2448594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Lecture #</a:t>
            </a:r>
            <a:r>
              <a:rPr lang="en-US" dirty="0" smtClean="0"/>
              <a:t>8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/>
              <a:t>Database Usage in Java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en-US" dirty="0" smtClean="0"/>
              <a:t>Object-Relational Mapping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Entity</a:t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620688"/>
            <a:ext cx="8532813" cy="5400600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Entity </a:t>
            </a:r>
            <a:r>
              <a:rPr lang="ru-RU" dirty="0" smtClean="0"/>
              <a:t>– POJO-класс, связанный с БД с помощью аннотации (@Entity) или через XML. </a:t>
            </a:r>
          </a:p>
          <a:p>
            <a:pPr lvl="1">
              <a:buNone/>
            </a:pPr>
            <a:endParaRPr lang="ru-RU" dirty="0" smtClean="0"/>
          </a:p>
          <a:p>
            <a:pPr lvl="1">
              <a:buNone/>
            </a:pPr>
            <a:r>
              <a:rPr lang="ru-RU" dirty="0" smtClean="0"/>
              <a:t>Требования:</a:t>
            </a:r>
          </a:p>
          <a:p>
            <a:pPr lvl="1"/>
            <a:r>
              <a:rPr lang="ru-RU" sz="1800" dirty="0" smtClean="0"/>
              <a:t>Аннотация </a:t>
            </a:r>
            <a:r>
              <a:rPr lang="ru-RU" sz="1800" b="1" dirty="0" smtClean="0"/>
              <a:t>(@Entity) </a:t>
            </a:r>
            <a:r>
              <a:rPr lang="ru-RU" sz="1800" dirty="0" smtClean="0"/>
              <a:t>или связь через XML </a:t>
            </a:r>
          </a:p>
          <a:p>
            <a:pPr lvl="1"/>
            <a:r>
              <a:rPr lang="ru-RU" sz="1800" dirty="0" smtClean="0"/>
              <a:t>Пустой конструктор (public или protected)</a:t>
            </a:r>
          </a:p>
          <a:p>
            <a:pPr lvl="1"/>
            <a:r>
              <a:rPr lang="ru-RU" sz="1800" dirty="0" smtClean="0"/>
              <a:t>Не может быть вложенным, интерфейсом или enum</a:t>
            </a:r>
          </a:p>
          <a:p>
            <a:pPr lvl="1"/>
            <a:r>
              <a:rPr lang="ru-RU" sz="1800" dirty="0" smtClean="0"/>
              <a:t>Не может быть final и не может содержать final-полей/свойств</a:t>
            </a:r>
          </a:p>
          <a:p>
            <a:pPr lvl="1"/>
            <a:r>
              <a:rPr lang="ru-RU" sz="1800" dirty="0" smtClean="0"/>
              <a:t>Должен содержать хотя бы одно </a:t>
            </a:r>
            <a:r>
              <a:rPr lang="ru-RU" sz="1800" b="1" dirty="0" smtClean="0"/>
              <a:t>@Id-поле</a:t>
            </a:r>
          </a:p>
          <a:p>
            <a:pPr lvl="1"/>
            <a:endParaRPr lang="ru-RU" dirty="0" smtClean="0"/>
          </a:p>
          <a:p>
            <a:pPr lvl="1">
              <a:buNone/>
            </a:pPr>
            <a:r>
              <a:rPr lang="ru-RU" dirty="0" smtClean="0"/>
              <a:t>Желательно:</a:t>
            </a:r>
          </a:p>
          <a:p>
            <a:pPr lvl="1"/>
            <a:r>
              <a:rPr lang="ru-RU" sz="1800" dirty="0" smtClean="0"/>
              <a:t>Имплементация </a:t>
            </a:r>
            <a:r>
              <a:rPr lang="en-US" sz="1800" b="1" dirty="0" err="1" smtClean="0"/>
              <a:t>Serializable</a:t>
            </a:r>
            <a:endParaRPr lang="ru-RU" sz="1800" dirty="0" smtClean="0"/>
          </a:p>
          <a:p>
            <a:pPr lvl="1"/>
            <a:endParaRPr lang="ru-RU" dirty="0" smtClean="0"/>
          </a:p>
          <a:p>
            <a:pPr lvl="1">
              <a:buNone/>
            </a:pPr>
            <a:r>
              <a:rPr lang="ru-RU" dirty="0" smtClean="0"/>
              <a:t>При этом entity может:</a:t>
            </a:r>
          </a:p>
          <a:p>
            <a:pPr lvl="1"/>
            <a:r>
              <a:rPr lang="ru-RU" sz="1800" dirty="0" smtClean="0"/>
              <a:t>Содержать непустые конструкторы</a:t>
            </a:r>
          </a:p>
          <a:p>
            <a:pPr lvl="1"/>
            <a:r>
              <a:rPr lang="ru-RU" sz="1800" dirty="0" smtClean="0"/>
              <a:t>Наследоваться и быть наследованным</a:t>
            </a:r>
          </a:p>
          <a:p>
            <a:pPr lvl="1"/>
            <a:r>
              <a:rPr lang="ru-RU" sz="1800" dirty="0" smtClean="0"/>
              <a:t>Содержать другие методы и реализовывать интерфейсы</a:t>
            </a:r>
          </a:p>
          <a:p>
            <a:pPr marL="457200" indent="-457200">
              <a:buNone/>
            </a:pPr>
            <a:r>
              <a:rPr lang="en-US" sz="1800" dirty="0" smtClean="0"/>
              <a:t>	</a:t>
            </a:r>
            <a:endParaRPr lang="ru-RU" sz="1800" dirty="0" smtClean="0"/>
          </a:p>
          <a:p>
            <a:endParaRPr lang="en-US" b="1" dirty="0" smtClean="0"/>
          </a:p>
          <a:p>
            <a:pPr marL="457200" indent="-457200">
              <a:buNone/>
            </a:pPr>
            <a:endParaRPr lang="ru-RU" dirty="0" smtClean="0"/>
          </a:p>
          <a:p>
            <a:pPr marL="457200" indent="-45720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@Entity @Table @Column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64704"/>
            <a:ext cx="8532813" cy="525658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@Entity</a:t>
            </a:r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smtClean="0"/>
              <a:t>Table(name </a:t>
            </a:r>
            <a:r>
              <a:rPr lang="en-US" dirty="0" smtClean="0"/>
              <a:t>= "EMPLOYEE")</a:t>
            </a:r>
          </a:p>
          <a:p>
            <a:pPr>
              <a:buNone/>
            </a:pPr>
            <a:r>
              <a:rPr lang="en-US" b="1" dirty="0" smtClean="0"/>
              <a:t>public class Employee 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@Id</a:t>
            </a:r>
          </a:p>
          <a:p>
            <a:pPr>
              <a:buNone/>
            </a:pPr>
            <a:r>
              <a:rPr lang="en-US" b="1" dirty="0" smtClean="0"/>
              <a:t>	private long id;</a:t>
            </a:r>
          </a:p>
          <a:p>
            <a:pPr>
              <a:buNone/>
            </a:pPr>
            <a:r>
              <a:rPr lang="en-US" dirty="0" smtClean="0"/>
              <a:t>	@Column(name = "NAME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b="1" dirty="0" smtClean="0"/>
              <a:t>	private String name;</a:t>
            </a:r>
          </a:p>
          <a:p>
            <a:pPr>
              <a:buNone/>
            </a:pPr>
            <a:r>
              <a:rPr lang="en-US" dirty="0" smtClean="0"/>
              <a:t>	@Column(name = "SURNAME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b="1" dirty="0" smtClean="0"/>
              <a:t>	private String surname;</a:t>
            </a:r>
          </a:p>
          <a:p>
            <a:pPr>
              <a:buNone/>
            </a:pPr>
            <a:r>
              <a:rPr lang="en-US" b="1" dirty="0" smtClean="0"/>
              <a:t>	…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Primary Keys in Entities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64704"/>
            <a:ext cx="8532813" cy="5256584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Каждая </a:t>
            </a:r>
            <a:r>
              <a:rPr lang="en-US" dirty="0" smtClean="0"/>
              <a:t>Entity </a:t>
            </a:r>
            <a:r>
              <a:rPr lang="ru-RU" dirty="0" smtClean="0"/>
              <a:t>должна иметь уникальный идентификатор (первичный ключ), например:</a:t>
            </a:r>
          </a:p>
          <a:p>
            <a:pPr>
              <a:buNone/>
            </a:pPr>
            <a:r>
              <a:rPr lang="ru-RU" dirty="0" smtClean="0"/>
              <a:t>     </a:t>
            </a:r>
            <a:r>
              <a:rPr lang="ru-RU" b="1" dirty="0" smtClean="0"/>
              <a:t>Простой первичный ключ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@Id</a:t>
            </a:r>
          </a:p>
          <a:p>
            <a:pPr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private long id;</a:t>
            </a:r>
            <a:endParaRPr lang="ru-RU" b="1" dirty="0" smtClean="0"/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r>
              <a:rPr lang="ru-RU" b="1" dirty="0" smtClean="0"/>
              <a:t>	</a:t>
            </a:r>
            <a:r>
              <a:rPr lang="ru-RU" dirty="0" smtClean="0"/>
              <a:t>Первичный ключ может быть: примитивный тип, врапер примитивного типа, </a:t>
            </a:r>
            <a:r>
              <a:rPr lang="en-US" dirty="0" smtClean="0"/>
              <a:t>String, Date, </a:t>
            </a:r>
            <a:r>
              <a:rPr lang="en-US" dirty="0" err="1" smtClean="0"/>
              <a:t>BigDecimal</a:t>
            </a:r>
            <a:r>
              <a:rPr lang="en-US" dirty="0" smtClean="0"/>
              <a:t>, </a:t>
            </a:r>
            <a:r>
              <a:rPr lang="en-US" dirty="0" err="1" smtClean="0"/>
              <a:t>BigInteger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ru-RU" b="1" dirty="0" smtClean="0"/>
              <a:t>Композитный первичный ключ  (</a:t>
            </a:r>
            <a:r>
              <a:rPr lang="en-US" dirty="0" err="1" smtClean="0"/>
              <a:t>ProjectId.class</a:t>
            </a:r>
            <a:r>
              <a:rPr lang="ru-RU" b="1" dirty="0" smtClean="0"/>
              <a:t>).</a:t>
            </a:r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 Embedded </a:t>
            </a:r>
            <a:r>
              <a:rPr lang="ru-RU" b="1" dirty="0" smtClean="0"/>
              <a:t>первичный ключ ()</a:t>
            </a:r>
          </a:p>
          <a:p>
            <a:pPr>
              <a:buNone/>
            </a:pPr>
            <a:r>
              <a:rPr lang="ru-RU" dirty="0" smtClean="0"/>
              <a:t>	должен переопределять </a:t>
            </a:r>
            <a:r>
              <a:rPr lang="en-US" dirty="0" err="1" smtClean="0"/>
              <a:t>hashCode</a:t>
            </a:r>
            <a:r>
              <a:rPr lang="en-US" dirty="0" smtClean="0"/>
              <a:t>() </a:t>
            </a:r>
            <a:r>
              <a:rPr lang="ru-RU" dirty="0" smtClean="0"/>
              <a:t> и </a:t>
            </a:r>
            <a:r>
              <a:rPr lang="en-US" dirty="0" smtClean="0"/>
              <a:t>equals(Object other)</a:t>
            </a:r>
            <a:r>
              <a:rPr lang="ru-RU" dirty="0" smtClean="0"/>
              <a:t>,  реализовывать </a:t>
            </a:r>
            <a:r>
              <a:rPr lang="en-US" dirty="0" err="1" smtClean="0"/>
              <a:t>serializable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endParaRPr lang="ru-RU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endParaRPr lang="ru-RU" b="1" dirty="0" smtClean="0"/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Entities</a:t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64704"/>
            <a:ext cx="8532813" cy="5256584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	Persistent Fields and Properties in Entity Classes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Состояние объекта храниться в полях и свойствах обьекта, которые могут быть</a:t>
            </a:r>
            <a:r>
              <a:rPr lang="en-US" dirty="0" smtClean="0"/>
              <a:t>:</a:t>
            </a:r>
          </a:p>
          <a:p>
            <a:r>
              <a:rPr lang="en-US" dirty="0" smtClean="0"/>
              <a:t>Java </a:t>
            </a:r>
            <a:r>
              <a:rPr lang="ru-RU" dirty="0" smtClean="0"/>
              <a:t>приметивы</a:t>
            </a:r>
            <a:endParaRPr lang="en-US" dirty="0" smtClean="0"/>
          </a:p>
          <a:p>
            <a:r>
              <a:rPr lang="en-US" dirty="0" err="1" smtClean="0"/>
              <a:t>java.lang.String</a:t>
            </a:r>
            <a:endParaRPr lang="en-US" dirty="0" smtClean="0"/>
          </a:p>
          <a:p>
            <a:r>
              <a:rPr lang="ru-RU" dirty="0" smtClean="0"/>
              <a:t>Реализующие</a:t>
            </a:r>
            <a:r>
              <a:rPr lang="en-US" dirty="0" smtClean="0"/>
              <a:t> </a:t>
            </a:r>
            <a:r>
              <a:rPr lang="en-US" dirty="0" err="1" smtClean="0"/>
              <a:t>serializable</a:t>
            </a:r>
            <a:r>
              <a:rPr lang="en-US" dirty="0" smtClean="0"/>
              <a:t> types, including:</a:t>
            </a:r>
          </a:p>
          <a:p>
            <a:pPr lvl="1"/>
            <a:r>
              <a:rPr lang="ru-RU" dirty="0" smtClean="0"/>
              <a:t>Объектные обертки примитивов</a:t>
            </a:r>
            <a:endParaRPr lang="en-US" dirty="0" smtClean="0"/>
          </a:p>
          <a:p>
            <a:pPr lvl="1"/>
            <a:r>
              <a:rPr lang="en-US" dirty="0" err="1" smtClean="0"/>
              <a:t>java.util.Date</a:t>
            </a:r>
            <a:endParaRPr lang="en-US" dirty="0" smtClean="0"/>
          </a:p>
          <a:p>
            <a:pPr lvl="1"/>
            <a:r>
              <a:rPr lang="en-US" dirty="0" err="1" smtClean="0"/>
              <a:t>java.math.BigDecimal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err="1" smtClean="0"/>
              <a:t>Enums</a:t>
            </a:r>
            <a:endParaRPr lang="en-US" dirty="0" smtClean="0"/>
          </a:p>
          <a:p>
            <a:r>
              <a:rPr lang="ru-RU" dirty="0" smtClean="0"/>
              <a:t>Другие </a:t>
            </a:r>
            <a:r>
              <a:rPr lang="en-US" dirty="0" smtClean="0"/>
              <a:t>entity</a:t>
            </a:r>
            <a:r>
              <a:rPr lang="ru-RU" dirty="0" smtClean="0"/>
              <a:t> или</a:t>
            </a:r>
            <a:r>
              <a:rPr lang="en-US" dirty="0" smtClean="0"/>
              <a:t> </a:t>
            </a:r>
            <a:r>
              <a:rPr lang="ru-RU" dirty="0" smtClean="0"/>
              <a:t>их коллекции</a:t>
            </a:r>
            <a:endParaRPr lang="en-US" dirty="0" smtClean="0"/>
          </a:p>
          <a:p>
            <a:r>
              <a:rPr lang="en-US" dirty="0" smtClean="0"/>
              <a:t>Embeddable </a:t>
            </a:r>
            <a:r>
              <a:rPr lang="ru-RU" dirty="0" smtClean="0"/>
              <a:t>классы</a:t>
            </a:r>
            <a:endParaRPr lang="en-US" dirty="0" smtClean="0"/>
          </a:p>
          <a:p>
            <a:pPr marL="457200" indent="-457200">
              <a:buNone/>
            </a:pPr>
            <a:endParaRPr lang="ru-RU" dirty="0" smtClean="0"/>
          </a:p>
          <a:p>
            <a:pPr marL="457200" indent="-45720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Application-Managed Entity Managers</a:t>
            </a: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64704"/>
            <a:ext cx="8532813" cy="4968552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 smtClean="0"/>
              <a:t>	 </a:t>
            </a:r>
            <a:endParaRPr lang="ru-RU" dirty="0" smtClean="0"/>
          </a:p>
          <a:p>
            <a:pPr marL="457200" indent="-457200">
              <a:buNone/>
            </a:pPr>
            <a:r>
              <a:rPr lang="ru-RU" dirty="0" smtClean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EntityManager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ru-RU" dirty="0" smtClean="0"/>
              <a:t> = ...</a:t>
            </a:r>
          </a:p>
          <a:p>
            <a:pPr marL="457200" indent="-457200">
              <a:buNone/>
            </a:pPr>
            <a:r>
              <a:rPr lang="ru-RU" dirty="0" smtClean="0"/>
              <a:t>	....</a:t>
            </a:r>
          </a:p>
          <a:p>
            <a:pPr marL="457200" indent="-457200">
              <a:buNone/>
            </a:pPr>
            <a:r>
              <a:rPr lang="ru-RU" dirty="0" smtClean="0"/>
              <a:t>	</a:t>
            </a:r>
            <a:r>
              <a:rPr lang="en-US" dirty="0" err="1" smtClean="0"/>
              <a:t>EntityTransaction</a:t>
            </a:r>
            <a:r>
              <a:rPr lang="en-US" dirty="0" smtClean="0"/>
              <a:t> </a:t>
            </a:r>
            <a:r>
              <a:rPr lang="en-US" dirty="0" err="1" smtClean="0"/>
              <a:t>trx</a:t>
            </a:r>
            <a:r>
              <a:rPr lang="en-US" dirty="0" smtClean="0"/>
              <a:t> = </a:t>
            </a:r>
            <a:r>
              <a:rPr lang="en-US" dirty="0" err="1" smtClean="0"/>
              <a:t>em.getTransaction</a:t>
            </a:r>
            <a:r>
              <a:rPr lang="en-US" dirty="0" smtClean="0"/>
              <a:t>();</a:t>
            </a:r>
            <a:endParaRPr lang="ru-RU" dirty="0" smtClean="0"/>
          </a:p>
          <a:p>
            <a:pPr marL="457200" indent="-457200">
              <a:buNone/>
            </a:pPr>
            <a:r>
              <a:rPr lang="ru-RU" dirty="0" smtClean="0"/>
              <a:t>	</a:t>
            </a:r>
            <a:r>
              <a:rPr lang="en-US" dirty="0" smtClean="0"/>
              <a:t>try {</a:t>
            </a:r>
            <a:endParaRPr lang="ru-RU" dirty="0" smtClean="0"/>
          </a:p>
          <a:p>
            <a:pPr marL="457200" indent="-457200">
              <a:buNone/>
            </a:pPr>
            <a:r>
              <a:rPr lang="ru-RU" dirty="0" smtClean="0"/>
              <a:t>		</a:t>
            </a:r>
            <a:r>
              <a:rPr lang="en-US" dirty="0" smtClean="0"/>
              <a:t> </a:t>
            </a:r>
            <a:r>
              <a:rPr lang="en-US" dirty="0" err="1" smtClean="0"/>
              <a:t>trx.</a:t>
            </a:r>
            <a:r>
              <a:rPr lang="en-US" dirty="0" err="1" smtClean="0">
                <a:hlinkClick r:id="rId2"/>
              </a:rPr>
              <a:t>begin</a:t>
            </a:r>
            <a:r>
              <a:rPr lang="en-US" dirty="0" smtClean="0"/>
              <a:t>(); </a:t>
            </a:r>
            <a:endParaRPr lang="ru-RU" dirty="0" smtClean="0"/>
          </a:p>
          <a:p>
            <a:pPr marL="457200" indent="-457200">
              <a:buNone/>
            </a:pPr>
            <a:r>
              <a:rPr lang="ru-RU" dirty="0" smtClean="0"/>
              <a:t>			</a:t>
            </a:r>
            <a:r>
              <a:rPr lang="en-US" dirty="0" smtClean="0"/>
              <a:t>// Operations that modify the database should come here. </a:t>
            </a:r>
            <a:r>
              <a:rPr lang="ru-RU" dirty="0" smtClean="0"/>
              <a:t>	</a:t>
            </a:r>
          </a:p>
          <a:p>
            <a:pPr marL="457200" indent="-457200">
              <a:buNone/>
            </a:pPr>
            <a:r>
              <a:rPr lang="ru-RU" dirty="0" smtClean="0"/>
              <a:t>		</a:t>
            </a:r>
            <a:r>
              <a:rPr lang="en-US" dirty="0" smtClean="0"/>
              <a:t> </a:t>
            </a:r>
            <a:r>
              <a:rPr lang="en-US" dirty="0" err="1" smtClean="0"/>
              <a:t>trx.</a:t>
            </a:r>
            <a:r>
              <a:rPr lang="en-US" dirty="0" err="1" smtClean="0">
                <a:hlinkClick r:id="rId3"/>
              </a:rPr>
              <a:t>commit</a:t>
            </a:r>
            <a:r>
              <a:rPr lang="en-US" dirty="0" smtClean="0"/>
              <a:t>(); </a:t>
            </a:r>
            <a:endParaRPr lang="ru-RU" dirty="0" smtClean="0"/>
          </a:p>
          <a:p>
            <a:pPr marL="457200" indent="-457200">
              <a:buNone/>
            </a:pPr>
            <a:r>
              <a:rPr lang="ru-RU" dirty="0" smtClean="0"/>
              <a:t>	</a:t>
            </a:r>
            <a:r>
              <a:rPr lang="en-US" dirty="0" smtClean="0"/>
              <a:t>} finally</a:t>
            </a:r>
            <a:endParaRPr lang="ru-RU" dirty="0" smtClean="0"/>
          </a:p>
          <a:p>
            <a:pPr marL="457200" indent="-457200">
              <a:buNone/>
            </a:pPr>
            <a:r>
              <a:rPr lang="ru-RU" dirty="0" smtClean="0"/>
              <a:t>	</a:t>
            </a:r>
            <a:r>
              <a:rPr lang="en-US" dirty="0" smtClean="0"/>
              <a:t> {</a:t>
            </a:r>
            <a:endParaRPr lang="ru-RU" dirty="0" smtClean="0"/>
          </a:p>
          <a:p>
            <a:pPr marL="457200" indent="-457200">
              <a:buNone/>
            </a:pPr>
            <a:r>
              <a:rPr lang="ru-RU" dirty="0" smtClean="0"/>
              <a:t>	</a:t>
            </a:r>
            <a:r>
              <a:rPr lang="en-US" dirty="0" smtClean="0"/>
              <a:t> if (</a:t>
            </a:r>
            <a:r>
              <a:rPr lang="en-US" dirty="0" err="1" smtClean="0"/>
              <a:t>trx.</a:t>
            </a:r>
            <a:r>
              <a:rPr lang="en-US" dirty="0" err="1" smtClean="0">
                <a:hlinkClick r:id="rId4"/>
              </a:rPr>
              <a:t>isActive</a:t>
            </a:r>
            <a:r>
              <a:rPr lang="en-US" dirty="0" smtClean="0"/>
              <a:t>()) </a:t>
            </a:r>
            <a:endParaRPr lang="ru-RU" dirty="0" smtClean="0"/>
          </a:p>
          <a:p>
            <a:pPr marL="457200" indent="-457200">
              <a:buNone/>
            </a:pPr>
            <a:r>
              <a:rPr lang="ru-RU" dirty="0" smtClean="0"/>
              <a:t>		</a:t>
            </a:r>
            <a:r>
              <a:rPr lang="en-US" dirty="0" smtClean="0"/>
              <a:t> </a:t>
            </a:r>
            <a:r>
              <a:rPr lang="en-US" dirty="0" err="1" smtClean="0"/>
              <a:t>trx.</a:t>
            </a:r>
            <a:r>
              <a:rPr lang="en-US" dirty="0" err="1" smtClean="0">
                <a:hlinkClick r:id="rId5"/>
              </a:rPr>
              <a:t>rollback</a:t>
            </a:r>
            <a:r>
              <a:rPr lang="en-US" dirty="0" smtClean="0"/>
              <a:t>(); </a:t>
            </a:r>
            <a:endParaRPr lang="ru-RU" dirty="0" smtClean="0"/>
          </a:p>
          <a:p>
            <a:pPr marL="457200" indent="-457200">
              <a:buNone/>
            </a:pPr>
            <a:r>
              <a:rPr lang="ru-RU" dirty="0" smtClean="0"/>
              <a:t>	</a:t>
            </a:r>
            <a:r>
              <a:rPr lang="en-US" dirty="0" smtClean="0"/>
              <a:t>}</a:t>
            </a:r>
            <a:endParaRPr lang="en-US" b="1" dirty="0" smtClean="0"/>
          </a:p>
          <a:p>
            <a:pPr marL="457200" indent="-457200">
              <a:buNone/>
            </a:pPr>
            <a:r>
              <a:rPr lang="ru-RU" dirty="0" smtClean="0"/>
              <a:t> </a:t>
            </a:r>
          </a:p>
          <a:p>
            <a:pPr marL="457200" indent="-457200">
              <a:buNone/>
            </a:pPr>
            <a:endParaRPr lang="ru-RU" dirty="0" smtClean="0"/>
          </a:p>
          <a:p>
            <a:pPr marL="457200" indent="-457200">
              <a:buNone/>
            </a:pPr>
            <a:endParaRPr lang="ru-RU" dirty="0" smtClean="0"/>
          </a:p>
          <a:p>
            <a:pPr marL="457200" indent="-45720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 Persistence Query Language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548680"/>
            <a:ext cx="8532813" cy="5472608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	Java Persistence Query Language</a:t>
            </a:r>
            <a:r>
              <a:rPr lang="en-US" dirty="0" smtClean="0"/>
              <a:t> (</a:t>
            </a:r>
            <a:r>
              <a:rPr lang="en-US" b="1" dirty="0" smtClean="0"/>
              <a:t>JPQL</a:t>
            </a:r>
            <a:r>
              <a:rPr lang="en-US" dirty="0" smtClean="0"/>
              <a:t>) — </a:t>
            </a:r>
            <a:r>
              <a:rPr lang="ru-RU" dirty="0" smtClean="0"/>
              <a:t>платформо-независимый </a:t>
            </a:r>
            <a:r>
              <a:rPr lang="ru-RU" dirty="0" smtClean="0">
                <a:hlinkClick r:id="rId2" tooltip="Объектно-ориентированное программирование"/>
              </a:rPr>
              <a:t>объектно-ориентированный</a:t>
            </a:r>
            <a:r>
              <a:rPr lang="ru-RU" dirty="0" smtClean="0"/>
              <a:t> </a:t>
            </a:r>
            <a:r>
              <a:rPr lang="ru-RU" dirty="0" smtClean="0">
                <a:hlinkClick r:id="rId3" tooltip="Язык запросов"/>
              </a:rPr>
              <a:t>язык запросов</a:t>
            </a:r>
            <a:r>
              <a:rPr lang="ru-RU" dirty="0" smtClean="0"/>
              <a:t>, являющийся частью </a:t>
            </a:r>
            <a:r>
              <a:rPr lang="en-US" dirty="0" smtClean="0">
                <a:hlinkClick r:id="rId4" tooltip="Java Persistence API"/>
              </a:rPr>
              <a:t>Java Persistence API</a:t>
            </a:r>
            <a:r>
              <a:rPr lang="en-US" dirty="0" smtClean="0"/>
              <a:t> </a:t>
            </a:r>
            <a:r>
              <a:rPr lang="ru-RU" dirty="0" smtClean="0"/>
              <a:t>спецификации.</a:t>
            </a:r>
            <a:r>
              <a:rPr lang="en-US" dirty="0" smtClean="0"/>
              <a:t> 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SELECT</a:t>
            </a:r>
            <a:r>
              <a:rPr lang="en-US" dirty="0" smtClean="0"/>
              <a:t> a </a:t>
            </a:r>
            <a:r>
              <a:rPr lang="en-US" b="1" dirty="0" smtClean="0"/>
              <a:t>FROM</a:t>
            </a:r>
            <a:r>
              <a:rPr lang="en-US" dirty="0" smtClean="0"/>
              <a:t> Author a </a:t>
            </a:r>
            <a:r>
              <a:rPr lang="en-US" b="1" dirty="0" smtClean="0"/>
              <a:t>ORDER</a:t>
            </a:r>
            <a:r>
              <a:rPr lang="en-US" dirty="0" smtClean="0"/>
              <a:t> </a:t>
            </a:r>
            <a:r>
              <a:rPr lang="en-US" b="1" dirty="0" smtClean="0"/>
              <a:t>BY</a:t>
            </a:r>
            <a:r>
              <a:rPr lang="en-US" dirty="0" smtClean="0"/>
              <a:t> </a:t>
            </a:r>
            <a:r>
              <a:rPr lang="en-US" dirty="0" err="1" smtClean="0"/>
              <a:t>a.firstName</a:t>
            </a:r>
            <a:r>
              <a:rPr lang="en-US" dirty="0" smtClean="0"/>
              <a:t>, </a:t>
            </a:r>
            <a:r>
              <a:rPr lang="en-US" dirty="0" err="1" smtClean="0"/>
              <a:t>a.lastName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en-US" b="1" dirty="0" smtClean="0"/>
              <a:t>DISTINCT</a:t>
            </a:r>
            <a:r>
              <a:rPr lang="en-US" dirty="0" smtClean="0"/>
              <a:t> a </a:t>
            </a:r>
            <a:r>
              <a:rPr lang="en-US" b="1" dirty="0" smtClean="0"/>
              <a:t>FROM</a:t>
            </a:r>
            <a:r>
              <a:rPr lang="en-US" dirty="0" smtClean="0"/>
              <a:t> Author a </a:t>
            </a:r>
            <a:r>
              <a:rPr lang="en-US" b="1" dirty="0" smtClean="0"/>
              <a:t>INNER</a:t>
            </a:r>
            <a:r>
              <a:rPr lang="en-US" dirty="0" smtClean="0"/>
              <a:t> </a:t>
            </a:r>
            <a:r>
              <a:rPr lang="en-US" b="1" dirty="0" smtClean="0"/>
              <a:t>JOIN</a:t>
            </a:r>
            <a:r>
              <a:rPr lang="en-US" dirty="0" smtClean="0"/>
              <a:t> </a:t>
            </a:r>
            <a:r>
              <a:rPr lang="en-US" dirty="0" err="1" smtClean="0"/>
              <a:t>a.books</a:t>
            </a:r>
            <a:r>
              <a:rPr lang="en-US" dirty="0" smtClean="0"/>
              <a:t> b </a:t>
            </a:r>
            <a:r>
              <a:rPr lang="en-US" b="1" dirty="0" smtClean="0"/>
              <a:t>WHERE</a:t>
            </a:r>
            <a:r>
              <a:rPr lang="en-US" dirty="0" smtClean="0"/>
              <a:t> b.publisher.name = 'XYZ Press‘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Динамический запрос: </a:t>
            </a:r>
            <a:r>
              <a:rPr lang="en-US" dirty="0" smtClean="0">
                <a:hlinkClick r:id="rId5"/>
              </a:rPr>
              <a:t>Query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>
                <a:hlinkClick r:id="rId6"/>
              </a:rPr>
              <a:t>TypedQuery</a:t>
            </a:r>
            <a:r>
              <a:rPr lang="ru-RU" dirty="0" smtClean="0"/>
              <a:t> (</a:t>
            </a:r>
            <a:r>
              <a:rPr lang="en-US" dirty="0" smtClean="0"/>
              <a:t>JPA 2.0</a:t>
            </a:r>
            <a:r>
              <a:rPr lang="ru-RU" dirty="0" smtClean="0"/>
              <a:t>)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List</a:t>
            </a:r>
            <a:r>
              <a:rPr lang="en-US" dirty="0" smtClean="0"/>
              <a:t>&lt;Author&gt; </a:t>
            </a:r>
            <a:r>
              <a:rPr lang="en-US" dirty="0" err="1" smtClean="0"/>
              <a:t>getAuthorsByLastName</a:t>
            </a:r>
            <a:r>
              <a:rPr lang="en-US" dirty="0" smtClean="0"/>
              <a:t>(</a:t>
            </a:r>
            <a:r>
              <a:rPr lang="en-US" b="1" dirty="0" smtClean="0"/>
              <a:t>String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b="1" dirty="0" smtClean="0"/>
              <a:t>    String</a:t>
            </a:r>
            <a:r>
              <a:rPr lang="en-US" dirty="0" smtClean="0"/>
              <a:t> </a:t>
            </a:r>
            <a:r>
              <a:rPr lang="en-US" dirty="0" err="1" smtClean="0"/>
              <a:t>queryString</a:t>
            </a:r>
            <a:r>
              <a:rPr lang="en-US" dirty="0" smtClean="0"/>
              <a:t> = "SELECT a FROM Author a " + "WHERE :</a:t>
            </a:r>
            <a:r>
              <a:rPr lang="en-US" dirty="0" err="1" smtClean="0"/>
              <a:t>lastName</a:t>
            </a:r>
            <a:r>
              <a:rPr lang="en-US" dirty="0" smtClean="0"/>
              <a:t> IS NULL OR LOWER(</a:t>
            </a:r>
            <a:r>
              <a:rPr lang="en-US" dirty="0" err="1" smtClean="0"/>
              <a:t>a.lastName</a:t>
            </a:r>
            <a:r>
              <a:rPr lang="en-US" dirty="0" smtClean="0"/>
              <a:t>) = :</a:t>
            </a:r>
            <a:r>
              <a:rPr lang="en-US" dirty="0" err="1" smtClean="0"/>
              <a:t>lastName</a:t>
            </a:r>
            <a:r>
              <a:rPr lang="en-US" dirty="0" smtClean="0"/>
              <a:t>"; </a:t>
            </a:r>
          </a:p>
          <a:p>
            <a:pPr>
              <a:buNone/>
            </a:pPr>
            <a:r>
              <a:rPr lang="en-US" b="1" dirty="0" smtClean="0"/>
              <a:t>    Query</a:t>
            </a:r>
            <a:r>
              <a:rPr lang="en-US" dirty="0" smtClean="0"/>
              <a:t> </a:t>
            </a:r>
            <a:r>
              <a:rPr lang="en-US" dirty="0" err="1" smtClean="0"/>
              <a:t>query</a:t>
            </a:r>
            <a:r>
              <a:rPr lang="en-US" dirty="0" smtClean="0"/>
              <a:t> = </a:t>
            </a:r>
            <a:r>
              <a:rPr lang="en-US" dirty="0" err="1" smtClean="0"/>
              <a:t>getEntityManager</a:t>
            </a:r>
            <a:r>
              <a:rPr lang="en-US" dirty="0" smtClean="0"/>
              <a:t>().</a:t>
            </a:r>
            <a:r>
              <a:rPr lang="en-US" dirty="0" err="1" smtClean="0"/>
              <a:t>createQuery</a:t>
            </a:r>
            <a:r>
              <a:rPr lang="en-US" dirty="0" smtClean="0"/>
              <a:t>(</a:t>
            </a:r>
            <a:r>
              <a:rPr lang="en-US" dirty="0" err="1" smtClean="0"/>
              <a:t>queryString</a:t>
            </a:r>
            <a:r>
              <a:rPr lang="en-US" dirty="0" smtClean="0"/>
              <a:t>); </a:t>
            </a:r>
            <a:r>
              <a:rPr lang="en-US" dirty="0" err="1" smtClean="0"/>
              <a:t>query.setParameter</a:t>
            </a:r>
            <a:r>
              <a:rPr lang="en-US" dirty="0" smtClean="0"/>
              <a:t>("</a:t>
            </a:r>
            <a:r>
              <a:rPr lang="en-US" dirty="0" err="1" smtClean="0"/>
              <a:t>lastName</a:t>
            </a:r>
            <a:r>
              <a:rPr lang="en-US" dirty="0" smtClean="0"/>
              <a:t>", </a:t>
            </a:r>
            <a:r>
              <a:rPr lang="en-US" dirty="0" err="1" smtClean="0"/>
              <a:t>StringUtils.lowerCase</a:t>
            </a:r>
            <a:r>
              <a:rPr lang="en-US" dirty="0" smtClean="0"/>
              <a:t>(</a:t>
            </a:r>
            <a:r>
              <a:rPr lang="en-US" dirty="0" err="1" smtClean="0"/>
              <a:t>lastName</a:t>
            </a:r>
            <a:r>
              <a:rPr lang="en-US" dirty="0" smtClean="0"/>
              <a:t>));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return</a:t>
            </a:r>
            <a:r>
              <a:rPr lang="en-US" dirty="0" smtClean="0"/>
              <a:t> </a:t>
            </a:r>
            <a:r>
              <a:rPr lang="en-US" dirty="0" err="1" smtClean="0"/>
              <a:t>query.getResultList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NamedQuery</a:t>
            </a:r>
            <a:r>
              <a:rPr lang="en-US" dirty="0" smtClean="0"/>
              <a:t> and @</a:t>
            </a:r>
            <a:r>
              <a:rPr lang="en-US" dirty="0" err="1" smtClean="0"/>
              <a:t>NamedQueries</a:t>
            </a:r>
            <a:r>
              <a:rPr lang="en-US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64704"/>
            <a:ext cx="8532813" cy="5256584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Именованные запросы  являются статическими.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@Entity</a:t>
            </a:r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err="1" smtClean="0"/>
              <a:t>NamedQuery</a:t>
            </a:r>
            <a:r>
              <a:rPr lang="en-US" dirty="0" smtClean="0"/>
              <a:t>(name="</a:t>
            </a:r>
            <a:r>
              <a:rPr lang="en-US" dirty="0" err="1" smtClean="0"/>
              <a:t>Country.findAll</a:t>
            </a:r>
            <a:r>
              <a:rPr lang="en-US" dirty="0" smtClean="0"/>
              <a:t>", query="SELECT c FROM Country c") </a:t>
            </a:r>
          </a:p>
          <a:p>
            <a:pPr>
              <a:buNone/>
            </a:pPr>
            <a:r>
              <a:rPr lang="en-US" dirty="0" smtClean="0"/>
              <a:t>public class Country {  …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@Entity </a:t>
            </a:r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err="1" smtClean="0"/>
              <a:t>NamedQueries</a:t>
            </a:r>
            <a:r>
              <a:rPr lang="en-US" dirty="0" smtClean="0"/>
              <a:t>({ </a:t>
            </a:r>
          </a:p>
          <a:p>
            <a:pPr>
              <a:buNone/>
            </a:pPr>
            <a:r>
              <a:rPr lang="en-US" dirty="0" smtClean="0"/>
              <a:t>    @</a:t>
            </a:r>
            <a:r>
              <a:rPr lang="en-US" dirty="0" err="1" smtClean="0"/>
              <a:t>NamedQuery</a:t>
            </a:r>
            <a:r>
              <a:rPr lang="en-US" dirty="0" smtClean="0"/>
              <a:t>(name="</a:t>
            </a:r>
            <a:r>
              <a:rPr lang="en-US" dirty="0" err="1" smtClean="0"/>
              <a:t>Country.findAll</a:t>
            </a:r>
            <a:r>
              <a:rPr lang="en-US" dirty="0" smtClean="0"/>
              <a:t>", query="SELECT c FROM Country c"), @</a:t>
            </a:r>
            <a:r>
              <a:rPr lang="en-US" dirty="0" err="1" smtClean="0"/>
              <a:t>NamedQuery</a:t>
            </a:r>
            <a:r>
              <a:rPr lang="en-US" dirty="0" smtClean="0"/>
              <a:t>(name="</a:t>
            </a:r>
            <a:r>
              <a:rPr lang="en-US" dirty="0" err="1" smtClean="0"/>
              <a:t>Country.findByName</a:t>
            </a:r>
            <a:r>
              <a:rPr lang="en-US" dirty="0" smtClean="0"/>
              <a:t>", query="SELECT c FROM Country c WHERE c.name = :name"), }) </a:t>
            </a:r>
          </a:p>
          <a:p>
            <a:pPr>
              <a:buNone/>
            </a:pPr>
            <a:r>
              <a:rPr lang="en-US" dirty="0" smtClean="0"/>
              <a:t>public class Country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TypedQuery</a:t>
            </a:r>
            <a:r>
              <a:rPr lang="en-US" dirty="0" smtClean="0"/>
              <a:t>&lt;Country&gt; query = </a:t>
            </a:r>
            <a:r>
              <a:rPr lang="en-US" dirty="0" err="1" smtClean="0"/>
              <a:t>em.createNamedQuery</a:t>
            </a:r>
            <a:r>
              <a:rPr lang="en-US" dirty="0" smtClean="0"/>
              <a:t>("</a:t>
            </a:r>
            <a:r>
              <a:rPr lang="en-US" dirty="0" err="1" smtClean="0"/>
              <a:t>Country.findAll</a:t>
            </a:r>
            <a:r>
              <a:rPr lang="en-US" dirty="0" smtClean="0"/>
              <a:t>", </a:t>
            </a:r>
            <a:r>
              <a:rPr lang="en-US" dirty="0" err="1" smtClean="0"/>
              <a:t>Country.class</a:t>
            </a:r>
            <a:r>
              <a:rPr lang="en-US" dirty="0" smtClean="0"/>
              <a:t>); List&lt;Country&gt; results = </a:t>
            </a:r>
            <a:r>
              <a:rPr lang="en-US" dirty="0" err="1" smtClean="0"/>
              <a:t>query.getResultList</a:t>
            </a:r>
            <a:r>
              <a:rPr lang="en-US" dirty="0" smtClean="0"/>
              <a:t>();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JPA Criteria Query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64704"/>
            <a:ext cx="8532813" cy="5256584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Если </a:t>
            </a:r>
            <a:r>
              <a:rPr lang="en-US" dirty="0" smtClean="0"/>
              <a:t>JPQL queries</a:t>
            </a:r>
            <a:r>
              <a:rPr lang="ru-RU" dirty="0" smtClean="0"/>
              <a:t> определяються в виде строки, аналогично </a:t>
            </a:r>
            <a:r>
              <a:rPr lang="en-US" dirty="0" smtClean="0"/>
              <a:t>SQL, </a:t>
            </a:r>
            <a:r>
              <a:rPr lang="ru-RU" dirty="0" smtClean="0"/>
              <a:t>то </a:t>
            </a:r>
            <a:r>
              <a:rPr lang="en-US" b="1" dirty="0" smtClean="0"/>
              <a:t>JPA criteria queries</a:t>
            </a:r>
            <a:r>
              <a:rPr lang="ru-RU" dirty="0" smtClean="0"/>
              <a:t> позволяют формировать запрос в виде </a:t>
            </a:r>
            <a:r>
              <a:rPr lang="en-US" b="1" dirty="0" smtClean="0"/>
              <a:t>Java </a:t>
            </a:r>
            <a:r>
              <a:rPr lang="ru-RU" b="1" dirty="0" smtClean="0"/>
              <a:t>классов</a:t>
            </a:r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r>
              <a:rPr lang="ru-RU" b="1" dirty="0" smtClean="0"/>
              <a:t>Запрос вида:</a:t>
            </a:r>
          </a:p>
          <a:p>
            <a:pPr>
              <a:buNone/>
            </a:pPr>
            <a:r>
              <a:rPr lang="en-US" dirty="0" smtClean="0"/>
              <a:t>SELECT c FROM Country c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b="1" dirty="0" smtClean="0"/>
              <a:t>Можно представить:</a:t>
            </a:r>
          </a:p>
          <a:p>
            <a:pPr>
              <a:buNone/>
            </a:pPr>
            <a:r>
              <a:rPr lang="en-US" dirty="0" err="1" smtClean="0"/>
              <a:t>CriteriaBuilder</a:t>
            </a:r>
            <a:r>
              <a:rPr lang="en-US" dirty="0" smtClean="0"/>
              <a:t> </a:t>
            </a:r>
            <a:r>
              <a:rPr lang="en-US" dirty="0" err="1" smtClean="0"/>
              <a:t>cb</a:t>
            </a:r>
            <a:r>
              <a:rPr lang="en-US" dirty="0" smtClean="0"/>
              <a:t> = </a:t>
            </a:r>
            <a:r>
              <a:rPr lang="en-US" dirty="0" err="1" smtClean="0"/>
              <a:t>em.getCriteriaBuilder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CriteriaQuery</a:t>
            </a:r>
            <a:r>
              <a:rPr lang="en-US" dirty="0" smtClean="0"/>
              <a:t>&lt;Country&gt; q = </a:t>
            </a:r>
            <a:r>
              <a:rPr lang="en-US" dirty="0" err="1" smtClean="0"/>
              <a:t>cb.createQuery</a:t>
            </a:r>
            <a:r>
              <a:rPr lang="en-US" dirty="0" smtClean="0"/>
              <a:t>(</a:t>
            </a:r>
            <a:r>
              <a:rPr lang="en-US" dirty="0" err="1" smtClean="0"/>
              <a:t>Country.class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Root&lt;Country&gt; c = </a:t>
            </a:r>
            <a:r>
              <a:rPr lang="en-US" dirty="0" err="1" smtClean="0"/>
              <a:t>q.from</a:t>
            </a:r>
            <a:r>
              <a:rPr lang="en-US" dirty="0" smtClean="0"/>
              <a:t>(</a:t>
            </a:r>
            <a:r>
              <a:rPr lang="en-US" dirty="0" err="1" smtClean="0"/>
              <a:t>Country.class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q.select</a:t>
            </a:r>
            <a:r>
              <a:rPr lang="en-US" dirty="0" smtClean="0"/>
              <a:t>(c);</a:t>
            </a:r>
            <a:endParaRPr lang="ru-RU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b="1" dirty="0" smtClean="0"/>
              <a:t>Выполнить:</a:t>
            </a:r>
          </a:p>
          <a:p>
            <a:pPr>
              <a:buNone/>
            </a:pPr>
            <a:r>
              <a:rPr lang="en-US" dirty="0" err="1" smtClean="0"/>
              <a:t>TypedQuery</a:t>
            </a:r>
            <a:r>
              <a:rPr lang="en-US" dirty="0" smtClean="0"/>
              <a:t>&lt;Country&gt; query = </a:t>
            </a:r>
            <a:r>
              <a:rPr lang="en-US" dirty="0" err="1" smtClean="0"/>
              <a:t>em.createQuery</a:t>
            </a:r>
            <a:r>
              <a:rPr lang="en-US" dirty="0" smtClean="0"/>
              <a:t>(q);</a:t>
            </a:r>
          </a:p>
          <a:p>
            <a:pPr>
              <a:buNone/>
            </a:pPr>
            <a:r>
              <a:rPr lang="en-US" dirty="0" smtClean="0"/>
              <a:t>List&lt;Country&gt; results = </a:t>
            </a:r>
            <a:r>
              <a:rPr lang="en-US" dirty="0" err="1" smtClean="0"/>
              <a:t>query.getResultList</a:t>
            </a:r>
            <a:r>
              <a:rPr lang="en-US" dirty="0" smtClean="0"/>
              <a:t>();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 Entity Relationships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64704"/>
            <a:ext cx="8532813" cy="5256584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One-to-one</a:t>
            </a:r>
            <a:r>
              <a:rPr lang="en-US" dirty="0" smtClean="0"/>
              <a:t>: </a:t>
            </a:r>
            <a:r>
              <a:rPr lang="ru-RU" dirty="0" smtClean="0"/>
              <a:t>при этом каждый экземпляр одного класса </a:t>
            </a:r>
            <a:r>
              <a:rPr lang="ru-RU" dirty="0" err="1" smtClean="0"/>
              <a:t>энтити</a:t>
            </a:r>
            <a:r>
              <a:rPr lang="ru-RU" dirty="0" smtClean="0"/>
              <a:t> имеет ссылку на </a:t>
            </a:r>
            <a:r>
              <a:rPr lang="ru-RU" dirty="0" err="1" smtClean="0"/>
              <a:t>экземпля</a:t>
            </a:r>
            <a:r>
              <a:rPr lang="ru-RU" dirty="0" smtClean="0"/>
              <a:t>  </a:t>
            </a:r>
            <a:r>
              <a:rPr lang="ru-RU" dirty="0" err="1" smtClean="0"/>
              <a:t>инстанса</a:t>
            </a:r>
            <a:r>
              <a:rPr lang="ru-RU" dirty="0" smtClean="0"/>
              <a:t> другой </a:t>
            </a:r>
            <a:r>
              <a:rPr lang="ru-RU" dirty="0" err="1" smtClean="0"/>
              <a:t>энтити</a:t>
            </a:r>
            <a:r>
              <a:rPr lang="ru-RU" dirty="0" smtClean="0"/>
              <a:t>. </a:t>
            </a:r>
            <a:r>
              <a:rPr lang="en-US" dirty="0" smtClean="0"/>
              <a:t>@</a:t>
            </a:r>
            <a:r>
              <a:rPr lang="en-US" dirty="0" err="1" smtClean="0"/>
              <a:t>OneToOne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One-to-many: </a:t>
            </a:r>
            <a:r>
              <a:rPr lang="ru-RU" dirty="0" smtClean="0"/>
              <a:t>при этом инстанс одной энтити имеет ссылку на коллекцию инстансов другой энтити. </a:t>
            </a:r>
            <a:r>
              <a:rPr lang="en-US" dirty="0" smtClean="0"/>
              <a:t>@</a:t>
            </a:r>
            <a:r>
              <a:rPr lang="en-US" dirty="0" err="1" smtClean="0"/>
              <a:t>OneToMany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Many-to-one: </a:t>
            </a:r>
            <a:r>
              <a:rPr lang="ru-RU" dirty="0" smtClean="0"/>
              <a:t>несколько инстансов одной энтити имеют ссылку на однин инстанс другой. </a:t>
            </a:r>
            <a:r>
              <a:rPr lang="en-US" dirty="0" smtClean="0"/>
              <a:t>@Many-to-one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Many-to-many: </a:t>
            </a:r>
            <a:r>
              <a:rPr lang="ru-RU" dirty="0" smtClean="0"/>
              <a:t>несколько инстансов одной энтити имеют ссылки на несколько инстансов другой. </a:t>
            </a:r>
            <a:r>
              <a:rPr lang="en-US" dirty="0" smtClean="0"/>
              <a:t>@</a:t>
            </a:r>
            <a:r>
              <a:rPr lang="en-US" dirty="0" err="1" smtClean="0"/>
              <a:t>ManyToMany</a:t>
            </a:r>
            <a:endParaRPr lang="en-US" dirty="0" smtClean="0"/>
          </a:p>
          <a:p>
            <a:pPr>
              <a:buFontTx/>
              <a:buChar char="-"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endParaRPr lang="ru-RU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endParaRPr lang="ru-RU" b="1" dirty="0" smtClean="0"/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025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  </a:t>
            </a:r>
            <a:r>
              <a:rPr lang="en-US" dirty="0" smtClean="0"/>
              <a:t>@</a:t>
            </a:r>
            <a:r>
              <a:rPr lang="en-US" dirty="0" err="1" smtClean="0"/>
              <a:t>OneToOne</a:t>
            </a:r>
            <a:r>
              <a:rPr lang="en-US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692696"/>
            <a:ext cx="7740725" cy="5256584"/>
          </a:xfrm>
        </p:spPr>
        <p:txBody>
          <a:bodyPr/>
          <a:lstStyle/>
          <a:p>
            <a:pPr>
              <a:buNone/>
            </a:pPr>
            <a:r>
              <a:rPr lang="en-US" b="1" dirty="0"/>
              <a:t>One-to-one</a:t>
            </a:r>
            <a:r>
              <a:rPr lang="en-US" dirty="0"/>
              <a:t>: </a:t>
            </a:r>
            <a:r>
              <a:rPr lang="ru-RU" dirty="0" smtClean="0"/>
              <a:t>каждый </a:t>
            </a:r>
            <a:r>
              <a:rPr lang="ru-RU" dirty="0"/>
              <a:t>экземпляр одного </a:t>
            </a:r>
            <a:r>
              <a:rPr lang="ru-RU" dirty="0" smtClean="0"/>
              <a:t>класса </a:t>
            </a:r>
            <a:r>
              <a:rPr lang="en-US" dirty="0" smtClean="0"/>
              <a:t>Entity</a:t>
            </a:r>
            <a:r>
              <a:rPr lang="ru-RU" dirty="0" smtClean="0"/>
              <a:t> имеет </a:t>
            </a:r>
            <a:r>
              <a:rPr lang="ru-RU" dirty="0"/>
              <a:t>ссылку на </a:t>
            </a:r>
            <a:r>
              <a:rPr lang="ru-RU" dirty="0" smtClean="0"/>
              <a:t>экземпля</a:t>
            </a:r>
            <a:r>
              <a:rPr lang="ru-RU" dirty="0"/>
              <a:t>р</a:t>
            </a:r>
            <a:r>
              <a:rPr lang="ru-RU" dirty="0" smtClean="0"/>
              <a:t>  </a:t>
            </a:r>
            <a:r>
              <a:rPr lang="ru-RU" dirty="0" err="1"/>
              <a:t>инстанса</a:t>
            </a:r>
            <a:r>
              <a:rPr lang="ru-RU" dirty="0"/>
              <a:t> другой </a:t>
            </a:r>
            <a:r>
              <a:rPr lang="en-US" dirty="0" smtClean="0"/>
              <a:t>Entity</a:t>
            </a:r>
            <a:r>
              <a:rPr lang="ru-RU" dirty="0" smtClean="0"/>
              <a:t>. 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@Entity</a:t>
            </a:r>
          </a:p>
          <a:p>
            <a:pPr>
              <a:buNone/>
            </a:pPr>
            <a:r>
              <a:rPr lang="en-US" b="1" dirty="0" smtClean="0"/>
              <a:t>public class Student {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@</a:t>
            </a:r>
            <a:r>
              <a:rPr lang="en-US" dirty="0" err="1" smtClean="0"/>
              <a:t>OneToOne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@</a:t>
            </a:r>
            <a:r>
              <a:rPr lang="en-US" dirty="0" err="1" smtClean="0"/>
              <a:t>JoinColumn</a:t>
            </a:r>
            <a:r>
              <a:rPr lang="en-US" dirty="0" smtClean="0"/>
              <a:t> (name=“</a:t>
            </a:r>
            <a:r>
              <a:rPr lang="en-US" dirty="0" err="1" smtClean="0"/>
              <a:t>school_id</a:t>
            </a:r>
            <a:r>
              <a:rPr lang="en-US" dirty="0" smtClean="0"/>
              <a:t>”)</a:t>
            </a:r>
          </a:p>
          <a:p>
            <a:pPr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private </a:t>
            </a:r>
            <a:r>
              <a:rPr lang="en-US" b="1" dirty="0" err="1" smtClean="0"/>
              <a:t>JavaSchool</a:t>
            </a:r>
            <a:r>
              <a:rPr lang="en-US" b="1" dirty="0" smtClean="0"/>
              <a:t> school; </a:t>
            </a:r>
            <a:endParaRPr lang="ru-RU" b="1" dirty="0" smtClean="0"/>
          </a:p>
          <a:p>
            <a:endParaRPr lang="ru-RU" b="1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b="1" dirty="0" smtClean="0"/>
              <a:t>	</a:t>
            </a:r>
            <a:endParaRPr lang="ru-RU" b="1" dirty="0" smtClean="0"/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484784"/>
            <a:ext cx="314325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Агенда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2592288"/>
          </a:xfrm>
        </p:spPr>
        <p:txBody>
          <a:bodyPr/>
          <a:lstStyle/>
          <a:p>
            <a:pPr marL="457200" indent="-457200">
              <a:buNone/>
            </a:pPr>
            <a:r>
              <a:rPr lang="ru-RU" dirty="0" smtClean="0"/>
              <a:t>	</a:t>
            </a:r>
            <a:endParaRPr lang="ru-RU" dirty="0"/>
          </a:p>
          <a:p>
            <a:r>
              <a:rPr lang="ru-RU" dirty="0" smtClean="0"/>
              <a:t>Зачем?</a:t>
            </a:r>
          </a:p>
          <a:p>
            <a:r>
              <a:rPr lang="en-US" dirty="0" smtClean="0"/>
              <a:t>Easy</a:t>
            </a:r>
          </a:p>
          <a:p>
            <a:r>
              <a:rPr lang="en-US" dirty="0" smtClean="0"/>
              <a:t>Medium</a:t>
            </a:r>
            <a:endParaRPr lang="ru-RU" dirty="0" smtClean="0"/>
          </a:p>
          <a:p>
            <a:r>
              <a:rPr lang="en-US" dirty="0" smtClean="0"/>
              <a:t>Hardcore</a:t>
            </a:r>
            <a:r>
              <a:rPr lang="en-US" dirty="0" smtClean="0"/>
              <a:t>	</a:t>
            </a:r>
            <a:endParaRPr lang="ru-RU" dirty="0" smtClean="0"/>
          </a:p>
          <a:p>
            <a:pPr marL="457200" indent="-457200">
              <a:buNone/>
            </a:pPr>
            <a:endParaRPr lang="ru-RU" dirty="0" smtClean="0"/>
          </a:p>
          <a:p>
            <a:pPr marL="457200" indent="-45720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805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  </a:t>
            </a:r>
            <a:r>
              <a:rPr lang="en-US" dirty="0" smtClean="0"/>
              <a:t>@</a:t>
            </a:r>
            <a:r>
              <a:rPr lang="en-US" dirty="0" err="1" smtClean="0"/>
              <a:t>ManyToMany</a:t>
            </a:r>
            <a:r>
              <a:rPr lang="en-US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43608" y="1124744"/>
            <a:ext cx="7794005" cy="4896544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/>
              <a:t>class Lection {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@</a:t>
            </a:r>
            <a:r>
              <a:rPr lang="en-US" sz="1800" dirty="0" err="1" smtClean="0"/>
              <a:t>ManyToMany</a:t>
            </a:r>
            <a:r>
              <a:rPr lang="en-US" sz="1800" dirty="0" smtClean="0"/>
              <a:t>(</a:t>
            </a:r>
            <a:r>
              <a:rPr lang="en-US" sz="1800" dirty="0" err="1" smtClean="0"/>
              <a:t>mappedBy</a:t>
            </a:r>
            <a:r>
              <a:rPr lang="en-US" sz="1800" dirty="0" smtClean="0"/>
              <a:t>="lections")</a:t>
            </a:r>
          </a:p>
          <a:p>
            <a:pPr>
              <a:buNone/>
            </a:pPr>
            <a:r>
              <a:rPr lang="en-US" sz="1800" b="1" dirty="0" smtClean="0"/>
              <a:t>private List&lt;Student&gt; students;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b="1" dirty="0" smtClean="0"/>
              <a:t>class Student 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@</a:t>
            </a:r>
            <a:r>
              <a:rPr lang="en-US" sz="1800" dirty="0" err="1" smtClean="0"/>
              <a:t>ManyToMany</a:t>
            </a:r>
            <a:r>
              <a:rPr lang="en-US" sz="1800" dirty="0" smtClean="0"/>
              <a:t>(cascade = {</a:t>
            </a:r>
            <a:r>
              <a:rPr lang="en-US" sz="1800" dirty="0" err="1" smtClean="0"/>
              <a:t>CascadeType.</a:t>
            </a:r>
            <a:r>
              <a:rPr lang="en-US" sz="1800" i="1" dirty="0" err="1" smtClean="0"/>
              <a:t>ALL</a:t>
            </a:r>
            <a:r>
              <a:rPr lang="en-US" sz="1800" i="1" dirty="0" smtClean="0"/>
              <a:t>})</a:t>
            </a:r>
          </a:p>
          <a:p>
            <a:pPr>
              <a:buNone/>
            </a:pPr>
            <a:r>
              <a:rPr lang="en-US" sz="1800" dirty="0" smtClean="0"/>
              <a:t>@</a:t>
            </a:r>
            <a:r>
              <a:rPr lang="en-US" sz="1800" dirty="0" err="1" smtClean="0"/>
              <a:t>JoinTable</a:t>
            </a:r>
            <a:r>
              <a:rPr lang="en-US" sz="1800" dirty="0" smtClean="0"/>
              <a:t>(name="SHEDULE",  </a:t>
            </a:r>
            <a:r>
              <a:rPr lang="en-US" sz="1800" dirty="0" err="1" smtClean="0"/>
              <a:t>joinColumns</a:t>
            </a:r>
            <a:r>
              <a:rPr lang="en-US" sz="1800" dirty="0" smtClean="0"/>
              <a:t>={@</a:t>
            </a:r>
            <a:r>
              <a:rPr lang="en-US" sz="1800" dirty="0" err="1" smtClean="0"/>
              <a:t>JoinColumn</a:t>
            </a:r>
            <a:r>
              <a:rPr lang="en-US" sz="1800" dirty="0" smtClean="0"/>
              <a:t>(name="STUDENTID")}, </a:t>
            </a:r>
          </a:p>
          <a:p>
            <a:pPr>
              <a:buNone/>
            </a:pPr>
            <a:r>
              <a:rPr lang="en-US" sz="1800" dirty="0" err="1" smtClean="0"/>
              <a:t>inverseJoinColumns</a:t>
            </a:r>
            <a:r>
              <a:rPr lang="en-US" sz="1800" dirty="0" smtClean="0"/>
              <a:t>={@</a:t>
            </a:r>
            <a:r>
              <a:rPr lang="en-US" sz="1800" dirty="0" err="1" smtClean="0"/>
              <a:t>JoinColumn</a:t>
            </a:r>
            <a:r>
              <a:rPr lang="en-US" sz="1800" dirty="0" smtClean="0"/>
              <a:t>(name="LECTIONID")})</a:t>
            </a:r>
          </a:p>
          <a:p>
            <a:pPr>
              <a:buNone/>
            </a:pPr>
            <a:r>
              <a:rPr lang="en-US" sz="1800" b="1" dirty="0" smtClean="0"/>
              <a:t>private List&lt;Lection&gt; lections;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dirty="0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9992" y="836712"/>
            <a:ext cx="4035367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  One-to-many</a:t>
            </a:r>
            <a:r>
              <a:rPr lang="ru-RU" b="1" dirty="0" smtClean="0"/>
              <a:t> и </a:t>
            </a:r>
            <a:r>
              <a:rPr lang="en-US" b="1" dirty="0" smtClean="0"/>
              <a:t>Many-to-one: 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08720"/>
            <a:ext cx="8532813" cy="5112568"/>
          </a:xfrm>
        </p:spPr>
        <p:txBody>
          <a:bodyPr/>
          <a:lstStyle/>
          <a:p>
            <a:pPr>
              <a:buNone/>
            </a:pPr>
            <a:endParaRPr lang="ru-RU" dirty="0" smtClean="0"/>
          </a:p>
          <a:p>
            <a:pPr lvl="1">
              <a:buNone/>
            </a:pPr>
            <a:r>
              <a:rPr lang="en-US" dirty="0" smtClean="0"/>
              <a:t>@</a:t>
            </a:r>
            <a:r>
              <a:rPr lang="en-US" dirty="0" err="1" smtClean="0"/>
              <a:t>ManyToOne</a:t>
            </a:r>
            <a:endParaRPr lang="en-US" dirty="0" smtClean="0"/>
          </a:p>
          <a:p>
            <a:pPr lvl="1">
              <a:buNone/>
            </a:pPr>
            <a:r>
              <a:rPr lang="en-US" b="1" dirty="0" smtClean="0"/>
              <a:t>private </a:t>
            </a:r>
            <a:r>
              <a:rPr lang="en-US" b="1" dirty="0" err="1" smtClean="0"/>
              <a:t>WorkGroup</a:t>
            </a:r>
            <a:r>
              <a:rPr lang="en-US" b="1" dirty="0" smtClean="0"/>
              <a:t> </a:t>
            </a:r>
            <a:r>
              <a:rPr lang="en-US" b="1" dirty="0" err="1" smtClean="0"/>
              <a:t>workGroup</a:t>
            </a:r>
            <a:r>
              <a:rPr lang="en-US" b="1" dirty="0" smtClean="0"/>
              <a:t>;</a:t>
            </a:r>
            <a:endParaRPr lang="ru-RU" b="1" dirty="0" smtClean="0"/>
          </a:p>
          <a:p>
            <a:pPr lvl="1">
              <a:buNone/>
            </a:pPr>
            <a:endParaRPr lang="ru-RU" b="1" dirty="0" smtClean="0"/>
          </a:p>
          <a:p>
            <a:pPr lvl="1">
              <a:buNone/>
            </a:pPr>
            <a:r>
              <a:rPr lang="en-US" dirty="0" smtClean="0"/>
              <a:t>@</a:t>
            </a:r>
            <a:r>
              <a:rPr lang="en-US" dirty="0" err="1" smtClean="0"/>
              <a:t>OneToMany</a:t>
            </a:r>
            <a:r>
              <a:rPr lang="en-US" dirty="0" smtClean="0"/>
              <a:t>(</a:t>
            </a:r>
            <a:r>
              <a:rPr lang="en-US" dirty="0" err="1" smtClean="0"/>
              <a:t>mappedBy</a:t>
            </a:r>
            <a:r>
              <a:rPr lang="en-US" dirty="0" smtClean="0"/>
              <a:t> = "</a:t>
            </a:r>
            <a:r>
              <a:rPr lang="en-US" dirty="0" err="1" smtClean="0"/>
              <a:t>workGroup</a:t>
            </a:r>
            <a:r>
              <a:rPr lang="en-US" dirty="0" smtClean="0"/>
              <a:t>")</a:t>
            </a:r>
          </a:p>
          <a:p>
            <a:pPr lvl="1">
              <a:buNone/>
            </a:pPr>
            <a:r>
              <a:rPr lang="en-US" b="1" dirty="0" smtClean="0"/>
              <a:t>private List&lt;Student&gt; student;</a:t>
            </a:r>
          </a:p>
          <a:p>
            <a:pPr>
              <a:buNone/>
            </a:pPr>
            <a:r>
              <a:rPr lang="en-US" b="1" dirty="0" smtClean="0"/>
              <a:t>	</a:t>
            </a:r>
            <a:endParaRPr lang="ru-RU" b="1" dirty="0" smtClean="0"/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4048" y="1340768"/>
            <a:ext cx="2842316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Агенда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2592288"/>
          </a:xfrm>
        </p:spPr>
        <p:txBody>
          <a:bodyPr/>
          <a:lstStyle/>
          <a:p>
            <a:pPr marL="457200" indent="-457200">
              <a:buNone/>
            </a:pPr>
            <a:r>
              <a:rPr lang="ru-RU" dirty="0" smtClean="0"/>
              <a:t>	</a:t>
            </a:r>
            <a:endParaRPr lang="ru-RU" dirty="0"/>
          </a:p>
          <a:p>
            <a:r>
              <a:rPr lang="ru-RU" dirty="0" smtClean="0"/>
              <a:t>Зачем?</a:t>
            </a:r>
          </a:p>
          <a:p>
            <a:r>
              <a:rPr lang="en-US" dirty="0" smtClean="0"/>
              <a:t>Easy</a:t>
            </a:r>
          </a:p>
          <a:p>
            <a:r>
              <a:rPr lang="en-US" b="1" dirty="0" smtClean="0"/>
              <a:t>Medium</a:t>
            </a:r>
            <a:endParaRPr lang="ru-RU" b="1" dirty="0" smtClean="0"/>
          </a:p>
          <a:p>
            <a:r>
              <a:rPr lang="en-US" dirty="0" smtClean="0"/>
              <a:t>Hardcore</a:t>
            </a:r>
            <a:r>
              <a:rPr lang="en-US" dirty="0" smtClean="0"/>
              <a:t>	</a:t>
            </a:r>
            <a:endParaRPr lang="ru-RU" dirty="0" smtClean="0"/>
          </a:p>
          <a:p>
            <a:pPr marL="457200" indent="-457200">
              <a:buNone/>
            </a:pPr>
            <a:endParaRPr lang="ru-RU" dirty="0" smtClean="0"/>
          </a:p>
          <a:p>
            <a:pPr marL="457200" indent="-45720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3633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Validating Persistent Fields and Properties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64704"/>
            <a:ext cx="8532813" cy="10801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Для персистентных полей может использоваться </a:t>
            </a:r>
            <a:r>
              <a:rPr lang="en-US" dirty="0" smtClean="0"/>
              <a:t>Bean Validation</a:t>
            </a:r>
            <a:r>
              <a:rPr lang="ru-RU" dirty="0" smtClean="0"/>
              <a:t> </a:t>
            </a:r>
            <a:r>
              <a:rPr lang="en-US" dirty="0" smtClean="0"/>
              <a:t>API </a:t>
            </a:r>
            <a:r>
              <a:rPr lang="ru-RU" dirty="0" smtClean="0"/>
              <a:t>который предостовляеть механизм верификации данных энтити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 smtClean="0"/>
          </a:p>
          <a:p>
            <a:pPr marL="457200" indent="-45720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611560" y="1484784"/>
            <a:ext cx="33843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262626"/>
                </a:solidFill>
              </a:rPr>
              <a:t>@</a:t>
            </a:r>
            <a:r>
              <a:rPr lang="en-US" b="1" dirty="0" err="1" smtClean="0">
                <a:solidFill>
                  <a:srgbClr val="262626"/>
                </a:solidFill>
              </a:rPr>
              <a:t>AssertFalse</a:t>
            </a:r>
            <a:r>
              <a:rPr lang="en-US" b="1" dirty="0" smtClean="0">
                <a:solidFill>
                  <a:srgbClr val="262626"/>
                </a:solidFill>
              </a:rPr>
              <a:t> </a:t>
            </a:r>
            <a:endParaRPr lang="ru-RU" b="1" dirty="0" smtClean="0">
              <a:solidFill>
                <a:srgbClr val="262626"/>
              </a:solidFill>
            </a:endParaRPr>
          </a:p>
          <a:p>
            <a:pPr>
              <a:buNone/>
            </a:pPr>
            <a:r>
              <a:rPr lang="en-US" dirty="0" err="1" smtClean="0">
                <a:solidFill>
                  <a:srgbClr val="262626"/>
                </a:solidFill>
              </a:rPr>
              <a:t>boolean</a:t>
            </a:r>
            <a:r>
              <a:rPr lang="en-US" dirty="0" smtClean="0">
                <a:solidFill>
                  <a:srgbClr val="262626"/>
                </a:solidFill>
              </a:rPr>
              <a:t> </a:t>
            </a:r>
            <a:r>
              <a:rPr lang="en-US" dirty="0" err="1" smtClean="0">
                <a:solidFill>
                  <a:srgbClr val="262626"/>
                </a:solidFill>
              </a:rPr>
              <a:t>isUnsupported</a:t>
            </a:r>
            <a:r>
              <a:rPr lang="en-US" dirty="0" smtClean="0">
                <a:solidFill>
                  <a:srgbClr val="262626"/>
                </a:solidFill>
              </a:rPr>
              <a:t>; </a:t>
            </a:r>
            <a:endParaRPr lang="ru-RU" dirty="0" smtClean="0">
              <a:solidFill>
                <a:srgbClr val="262626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262626"/>
                </a:solidFill>
              </a:rPr>
              <a:t>@</a:t>
            </a:r>
            <a:r>
              <a:rPr lang="en-US" b="1" dirty="0" err="1" smtClean="0">
                <a:solidFill>
                  <a:srgbClr val="262626"/>
                </a:solidFill>
              </a:rPr>
              <a:t>AssertTrue</a:t>
            </a:r>
            <a:r>
              <a:rPr lang="en-US" b="1" dirty="0" smtClean="0">
                <a:solidFill>
                  <a:srgbClr val="262626"/>
                </a:solidFill>
              </a:rPr>
              <a:t> </a:t>
            </a:r>
            <a:endParaRPr lang="ru-RU" b="1" dirty="0" smtClean="0">
              <a:solidFill>
                <a:srgbClr val="262626"/>
              </a:solidFill>
            </a:endParaRPr>
          </a:p>
          <a:p>
            <a:pPr>
              <a:buNone/>
            </a:pPr>
            <a:r>
              <a:rPr lang="en-US" dirty="0" err="1" smtClean="0">
                <a:solidFill>
                  <a:srgbClr val="262626"/>
                </a:solidFill>
              </a:rPr>
              <a:t>boolean</a:t>
            </a:r>
            <a:r>
              <a:rPr lang="en-US" dirty="0" smtClean="0">
                <a:solidFill>
                  <a:srgbClr val="262626"/>
                </a:solidFill>
              </a:rPr>
              <a:t> </a:t>
            </a:r>
            <a:r>
              <a:rPr lang="en-US" dirty="0" err="1" smtClean="0">
                <a:solidFill>
                  <a:srgbClr val="262626"/>
                </a:solidFill>
              </a:rPr>
              <a:t>isActive</a:t>
            </a:r>
            <a:r>
              <a:rPr lang="en-US" dirty="0" smtClean="0">
                <a:solidFill>
                  <a:srgbClr val="262626"/>
                </a:solidFill>
              </a:rPr>
              <a:t>; </a:t>
            </a:r>
            <a:endParaRPr lang="ru-RU" dirty="0" smtClean="0">
              <a:solidFill>
                <a:srgbClr val="262626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262626"/>
                </a:solidFill>
              </a:rPr>
              <a:t>@</a:t>
            </a:r>
            <a:r>
              <a:rPr lang="en-US" b="1" dirty="0" err="1" smtClean="0">
                <a:solidFill>
                  <a:srgbClr val="262626"/>
                </a:solidFill>
              </a:rPr>
              <a:t>DecimalMax</a:t>
            </a:r>
            <a:r>
              <a:rPr lang="en-US" b="1" dirty="0" smtClean="0">
                <a:solidFill>
                  <a:srgbClr val="262626"/>
                </a:solidFill>
              </a:rPr>
              <a:t>("30.00") </a:t>
            </a:r>
            <a:endParaRPr lang="ru-RU" b="1" dirty="0" smtClean="0">
              <a:solidFill>
                <a:srgbClr val="262626"/>
              </a:solidFill>
            </a:endParaRPr>
          </a:p>
          <a:p>
            <a:pPr>
              <a:buNone/>
            </a:pPr>
            <a:r>
              <a:rPr lang="en-US" dirty="0" err="1" smtClean="0">
                <a:solidFill>
                  <a:srgbClr val="262626"/>
                </a:solidFill>
              </a:rPr>
              <a:t>BigDecimal</a:t>
            </a:r>
            <a:r>
              <a:rPr lang="en-US" dirty="0" smtClean="0">
                <a:solidFill>
                  <a:srgbClr val="262626"/>
                </a:solidFill>
              </a:rPr>
              <a:t> discount; </a:t>
            </a:r>
            <a:endParaRPr lang="ru-RU" dirty="0" smtClean="0">
              <a:solidFill>
                <a:srgbClr val="262626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262626"/>
                </a:solidFill>
              </a:rPr>
              <a:t>@</a:t>
            </a:r>
            <a:r>
              <a:rPr lang="en-US" b="1" dirty="0" err="1" smtClean="0">
                <a:solidFill>
                  <a:srgbClr val="262626"/>
                </a:solidFill>
              </a:rPr>
              <a:t>DecimalMin</a:t>
            </a:r>
            <a:r>
              <a:rPr lang="en-US" b="1" dirty="0" smtClean="0">
                <a:solidFill>
                  <a:srgbClr val="262626"/>
                </a:solidFill>
              </a:rPr>
              <a:t>("5.00") </a:t>
            </a:r>
            <a:endParaRPr lang="ru-RU" b="1" dirty="0" smtClean="0">
              <a:solidFill>
                <a:srgbClr val="262626"/>
              </a:solidFill>
            </a:endParaRPr>
          </a:p>
          <a:p>
            <a:pPr>
              <a:buNone/>
            </a:pPr>
            <a:r>
              <a:rPr lang="en-US" dirty="0" err="1" smtClean="0">
                <a:solidFill>
                  <a:srgbClr val="262626"/>
                </a:solidFill>
              </a:rPr>
              <a:t>BigDecimal</a:t>
            </a:r>
            <a:r>
              <a:rPr lang="en-US" dirty="0" smtClean="0">
                <a:solidFill>
                  <a:srgbClr val="262626"/>
                </a:solidFill>
              </a:rPr>
              <a:t> discount; </a:t>
            </a:r>
            <a:endParaRPr lang="ru-RU" dirty="0" smtClean="0">
              <a:solidFill>
                <a:srgbClr val="262626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262626"/>
                </a:solidFill>
              </a:rPr>
              <a:t>@Digits(integer=6, fraction=2) </a:t>
            </a:r>
            <a:r>
              <a:rPr lang="en-US" dirty="0" err="1" smtClean="0">
                <a:solidFill>
                  <a:srgbClr val="262626"/>
                </a:solidFill>
              </a:rPr>
              <a:t>BigDecimal</a:t>
            </a:r>
            <a:r>
              <a:rPr lang="en-US" dirty="0" smtClean="0">
                <a:solidFill>
                  <a:srgbClr val="262626"/>
                </a:solidFill>
              </a:rPr>
              <a:t> price;</a:t>
            </a:r>
            <a:endParaRPr lang="ru-RU" dirty="0" smtClean="0">
              <a:solidFill>
                <a:srgbClr val="262626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262626"/>
                </a:solidFill>
              </a:rPr>
              <a:t> </a:t>
            </a:r>
            <a:r>
              <a:rPr lang="en-US" b="1" dirty="0" smtClean="0">
                <a:solidFill>
                  <a:srgbClr val="262626"/>
                </a:solidFill>
              </a:rPr>
              <a:t>@Future </a:t>
            </a:r>
            <a:endParaRPr lang="ru-RU" b="1" dirty="0" smtClean="0">
              <a:solidFill>
                <a:srgbClr val="262626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262626"/>
                </a:solidFill>
              </a:rPr>
              <a:t>Date </a:t>
            </a:r>
            <a:r>
              <a:rPr lang="en-US" dirty="0" err="1" smtClean="0">
                <a:solidFill>
                  <a:srgbClr val="262626"/>
                </a:solidFill>
              </a:rPr>
              <a:t>eventDate</a:t>
            </a:r>
            <a:r>
              <a:rPr lang="en-US" dirty="0" smtClean="0">
                <a:solidFill>
                  <a:srgbClr val="262626"/>
                </a:solidFill>
              </a:rPr>
              <a:t>;</a:t>
            </a:r>
          </a:p>
          <a:p>
            <a:r>
              <a:rPr lang="en-US" b="1" dirty="0" smtClean="0">
                <a:solidFill>
                  <a:srgbClr val="262626"/>
                </a:solidFill>
              </a:rPr>
              <a:t>@Max(10) </a:t>
            </a:r>
            <a:endParaRPr lang="ru-RU" b="1" dirty="0" smtClean="0">
              <a:solidFill>
                <a:srgbClr val="262626"/>
              </a:solidFill>
            </a:endParaRPr>
          </a:p>
          <a:p>
            <a:r>
              <a:rPr lang="en-US" dirty="0" err="1" smtClean="0">
                <a:solidFill>
                  <a:srgbClr val="262626"/>
                </a:solidFill>
              </a:rPr>
              <a:t>int</a:t>
            </a:r>
            <a:r>
              <a:rPr lang="en-US" dirty="0" smtClean="0">
                <a:solidFill>
                  <a:srgbClr val="262626"/>
                </a:solidFill>
              </a:rPr>
              <a:t> quantity; </a:t>
            </a:r>
            <a:endParaRPr lang="ru-RU" dirty="0" smtClean="0">
              <a:solidFill>
                <a:srgbClr val="262626"/>
              </a:solidFill>
            </a:endParaRPr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139952" y="1412776"/>
            <a:ext cx="4608512" cy="423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62626"/>
                </a:solidFill>
              </a:rPr>
              <a:t>@Min(5)</a:t>
            </a:r>
            <a:endParaRPr lang="ru-RU" b="1" dirty="0" smtClean="0">
              <a:solidFill>
                <a:srgbClr val="262626"/>
              </a:solidFill>
            </a:endParaRPr>
          </a:p>
          <a:p>
            <a:r>
              <a:rPr lang="en-US" dirty="0" smtClean="0">
                <a:solidFill>
                  <a:srgbClr val="262626"/>
                </a:solidFill>
              </a:rPr>
              <a:t> </a:t>
            </a:r>
            <a:r>
              <a:rPr lang="en-US" dirty="0" err="1" smtClean="0">
                <a:solidFill>
                  <a:srgbClr val="262626"/>
                </a:solidFill>
              </a:rPr>
              <a:t>int</a:t>
            </a:r>
            <a:r>
              <a:rPr lang="en-US" dirty="0" smtClean="0">
                <a:solidFill>
                  <a:srgbClr val="262626"/>
                </a:solidFill>
              </a:rPr>
              <a:t> quantity; </a:t>
            </a:r>
            <a:endParaRPr lang="ru-RU" dirty="0" smtClean="0">
              <a:solidFill>
                <a:srgbClr val="262626"/>
              </a:solidFill>
            </a:endParaRPr>
          </a:p>
          <a:p>
            <a:r>
              <a:rPr lang="en-US" b="1" dirty="0" smtClean="0">
                <a:solidFill>
                  <a:srgbClr val="262626"/>
                </a:solidFill>
              </a:rPr>
              <a:t>@</a:t>
            </a:r>
            <a:r>
              <a:rPr lang="en-US" b="1" dirty="0" err="1" smtClean="0">
                <a:solidFill>
                  <a:srgbClr val="262626"/>
                </a:solidFill>
              </a:rPr>
              <a:t>NotNull</a:t>
            </a:r>
            <a:r>
              <a:rPr lang="en-US" b="1" dirty="0" smtClean="0">
                <a:solidFill>
                  <a:srgbClr val="262626"/>
                </a:solidFill>
              </a:rPr>
              <a:t> </a:t>
            </a:r>
            <a:endParaRPr lang="ru-RU" b="1" dirty="0" smtClean="0">
              <a:solidFill>
                <a:srgbClr val="262626"/>
              </a:solidFill>
            </a:endParaRPr>
          </a:p>
          <a:p>
            <a:r>
              <a:rPr lang="en-US" dirty="0" smtClean="0">
                <a:solidFill>
                  <a:srgbClr val="262626"/>
                </a:solidFill>
              </a:rPr>
              <a:t>String username; </a:t>
            </a:r>
            <a:endParaRPr lang="ru-RU" dirty="0" smtClean="0">
              <a:solidFill>
                <a:srgbClr val="262626"/>
              </a:solidFill>
            </a:endParaRPr>
          </a:p>
          <a:p>
            <a:r>
              <a:rPr lang="en-US" b="1" dirty="0" smtClean="0">
                <a:solidFill>
                  <a:srgbClr val="262626"/>
                </a:solidFill>
              </a:rPr>
              <a:t>@Null </a:t>
            </a:r>
            <a:endParaRPr lang="ru-RU" b="1" dirty="0" smtClean="0">
              <a:solidFill>
                <a:srgbClr val="262626"/>
              </a:solidFill>
            </a:endParaRPr>
          </a:p>
          <a:p>
            <a:r>
              <a:rPr lang="en-US" dirty="0" smtClean="0">
                <a:solidFill>
                  <a:srgbClr val="262626"/>
                </a:solidFill>
              </a:rPr>
              <a:t>String </a:t>
            </a:r>
            <a:r>
              <a:rPr lang="en-US" dirty="0" err="1" smtClean="0">
                <a:solidFill>
                  <a:srgbClr val="262626"/>
                </a:solidFill>
              </a:rPr>
              <a:t>unusedString</a:t>
            </a:r>
            <a:r>
              <a:rPr lang="en-US" dirty="0" smtClean="0">
                <a:solidFill>
                  <a:srgbClr val="262626"/>
                </a:solidFill>
              </a:rPr>
              <a:t>; </a:t>
            </a:r>
            <a:endParaRPr lang="ru-RU" dirty="0" smtClean="0">
              <a:solidFill>
                <a:srgbClr val="262626"/>
              </a:solidFill>
            </a:endParaRPr>
          </a:p>
          <a:p>
            <a:r>
              <a:rPr lang="en-US" b="1" dirty="0" smtClean="0">
                <a:solidFill>
                  <a:srgbClr val="262626"/>
                </a:solidFill>
              </a:rPr>
              <a:t>@Past </a:t>
            </a:r>
            <a:endParaRPr lang="ru-RU" b="1" dirty="0" smtClean="0">
              <a:solidFill>
                <a:srgbClr val="262626"/>
              </a:solidFill>
            </a:endParaRPr>
          </a:p>
          <a:p>
            <a:r>
              <a:rPr lang="en-US" dirty="0" smtClean="0">
                <a:solidFill>
                  <a:srgbClr val="262626"/>
                </a:solidFill>
              </a:rPr>
              <a:t>Date birthday; </a:t>
            </a:r>
            <a:r>
              <a:rPr lang="en-US" b="1" dirty="0" smtClean="0">
                <a:solidFill>
                  <a:srgbClr val="262626"/>
                </a:solidFill>
              </a:rPr>
              <a:t>@Pattern(</a:t>
            </a:r>
            <a:r>
              <a:rPr lang="en-US" b="1" dirty="0" err="1" smtClean="0">
                <a:solidFill>
                  <a:srgbClr val="262626"/>
                </a:solidFill>
              </a:rPr>
              <a:t>regexp</a:t>
            </a:r>
            <a:r>
              <a:rPr lang="en-US" b="1" dirty="0" smtClean="0">
                <a:solidFill>
                  <a:srgbClr val="262626"/>
                </a:solidFill>
              </a:rPr>
              <a:t>="\\(\\d{3}\\)\\d{3}-\\d{4}") </a:t>
            </a:r>
            <a:r>
              <a:rPr lang="en-US" dirty="0" smtClean="0">
                <a:solidFill>
                  <a:srgbClr val="262626"/>
                </a:solidFill>
              </a:rPr>
              <a:t>String </a:t>
            </a:r>
            <a:r>
              <a:rPr lang="en-US" dirty="0" err="1" smtClean="0">
                <a:solidFill>
                  <a:srgbClr val="262626"/>
                </a:solidFill>
              </a:rPr>
              <a:t>phoneNumber</a:t>
            </a:r>
            <a:r>
              <a:rPr lang="en-US" dirty="0" smtClean="0">
                <a:solidFill>
                  <a:srgbClr val="262626"/>
                </a:solidFill>
              </a:rPr>
              <a:t>; </a:t>
            </a:r>
          </a:p>
          <a:p>
            <a:r>
              <a:rPr lang="en-US" b="1" dirty="0" smtClean="0">
                <a:solidFill>
                  <a:srgbClr val="262626"/>
                </a:solidFill>
              </a:rPr>
              <a:t>@Size(min=2, max=240) </a:t>
            </a:r>
          </a:p>
          <a:p>
            <a:r>
              <a:rPr lang="en-US" dirty="0" smtClean="0">
                <a:solidFill>
                  <a:srgbClr val="262626"/>
                </a:solidFill>
              </a:rPr>
              <a:t>String </a:t>
            </a:r>
            <a:r>
              <a:rPr lang="en-US" dirty="0" err="1" smtClean="0">
                <a:solidFill>
                  <a:srgbClr val="262626"/>
                </a:solidFill>
              </a:rPr>
              <a:t>briefMessage</a:t>
            </a:r>
            <a:r>
              <a:rPr lang="en-US" dirty="0" smtClean="0">
                <a:solidFill>
                  <a:srgbClr val="262626"/>
                </a:solidFill>
              </a:rPr>
              <a:t>;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Persistence Units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660082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EntityManager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64704"/>
            <a:ext cx="8532813" cy="4536504"/>
          </a:xfrm>
        </p:spPr>
        <p:txBody>
          <a:bodyPr/>
          <a:lstStyle/>
          <a:p>
            <a:pPr marL="457200" indent="-457200">
              <a:buNone/>
            </a:pPr>
            <a:r>
              <a:rPr lang="ru-RU" dirty="0" smtClean="0"/>
              <a:t>	Интерфэйс </a:t>
            </a:r>
            <a:r>
              <a:rPr lang="en-US" dirty="0" smtClean="0"/>
              <a:t>java Persistence API</a:t>
            </a:r>
            <a:r>
              <a:rPr lang="ru-RU" dirty="0" smtClean="0"/>
              <a:t> , в котором объявлены методы для работы с хранимыми данными.</a:t>
            </a:r>
          </a:p>
          <a:p>
            <a:pPr marL="457200" indent="-457200">
              <a:buNone/>
            </a:pPr>
            <a:r>
              <a:rPr lang="ru-RU" dirty="0" smtClean="0"/>
              <a:t>	Реализации предоставляются </a:t>
            </a:r>
            <a:r>
              <a:rPr lang="en-US" dirty="0" smtClean="0"/>
              <a:t>ORM-</a:t>
            </a:r>
            <a:r>
              <a:rPr lang="ru-RU" dirty="0" smtClean="0"/>
              <a:t>фреймворком.</a:t>
            </a:r>
          </a:p>
          <a:p>
            <a:pPr marL="457200" indent="-457200">
              <a:buNone/>
            </a:pPr>
            <a:r>
              <a:rPr lang="ru-RU" dirty="0" smtClean="0"/>
              <a:t>	</a:t>
            </a:r>
          </a:p>
          <a:p>
            <a:pPr marL="457200" indent="-457200">
              <a:buNone/>
            </a:pPr>
            <a:r>
              <a:rPr lang="en-US" dirty="0" smtClean="0"/>
              <a:t>CRUD </a:t>
            </a:r>
            <a:r>
              <a:rPr lang="ru-RU" dirty="0" smtClean="0"/>
              <a:t>операции + запросы</a:t>
            </a:r>
            <a:r>
              <a:rPr lang="en-US" dirty="0" smtClean="0"/>
              <a:t> </a:t>
            </a:r>
            <a:r>
              <a:rPr lang="ru-RU" dirty="0" smtClean="0"/>
              <a:t>:</a:t>
            </a:r>
          </a:p>
          <a:p>
            <a:r>
              <a:rPr lang="en-US" dirty="0" smtClean="0">
                <a:hlinkClick r:id="rId2"/>
              </a:rPr>
              <a:t>persist</a:t>
            </a:r>
            <a:r>
              <a:rPr lang="en-US" dirty="0" smtClean="0"/>
              <a:t> (INSERT)</a:t>
            </a:r>
          </a:p>
          <a:p>
            <a:r>
              <a:rPr lang="en-US" dirty="0" smtClean="0">
                <a:hlinkClick r:id="rId2"/>
              </a:rPr>
              <a:t>merge</a:t>
            </a:r>
            <a:r>
              <a:rPr lang="en-US" dirty="0" smtClean="0"/>
              <a:t> (UPDATE)</a:t>
            </a:r>
          </a:p>
          <a:p>
            <a:r>
              <a:rPr lang="en-US" dirty="0" smtClean="0">
                <a:hlinkClick r:id="rId2"/>
              </a:rPr>
              <a:t>remove</a:t>
            </a:r>
            <a:r>
              <a:rPr lang="en-US" dirty="0" smtClean="0"/>
              <a:t> (DELETE)</a:t>
            </a:r>
          </a:p>
          <a:p>
            <a:r>
              <a:rPr lang="en-US" dirty="0" smtClean="0">
                <a:hlinkClick r:id="rId2"/>
              </a:rPr>
              <a:t>find</a:t>
            </a:r>
            <a:r>
              <a:rPr lang="en-US" dirty="0" smtClean="0"/>
              <a:t> (SELECT)</a:t>
            </a:r>
            <a:endParaRPr lang="ru-RU" dirty="0" smtClean="0"/>
          </a:p>
          <a:p>
            <a:r>
              <a:rPr lang="ru-RU" dirty="0" smtClean="0"/>
              <a:t>...</a:t>
            </a:r>
            <a:endParaRPr lang="en-US" dirty="0" smtClean="0"/>
          </a:p>
          <a:p>
            <a:pPr marL="457200" indent="-457200">
              <a:buNone/>
            </a:pPr>
            <a:endParaRPr lang="ru-RU" dirty="0" smtClean="0"/>
          </a:p>
          <a:p>
            <a:pPr marL="457200" indent="-45720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  <p:pic>
        <p:nvPicPr>
          <p:cNvPr id="30722" name="Picture 2" descr="http://cdn-ak.f.st-hatena.com/images/fotolife/r/ryoasai/20110731/2011073122573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59832" y="1844824"/>
            <a:ext cx="5545606" cy="35283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Типы </a:t>
            </a:r>
            <a:r>
              <a:rPr lang="en-US" b="1" dirty="0" err="1" smtClean="0"/>
              <a:t>EntityManager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64704"/>
            <a:ext cx="8532813" cy="3600400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 smtClean="0"/>
              <a:t>	</a:t>
            </a:r>
            <a:r>
              <a:rPr lang="en-US" b="1" dirty="0" smtClean="0"/>
              <a:t>Container-Managed Entity Managers – </a:t>
            </a:r>
            <a:r>
              <a:rPr lang="ru-RU" dirty="0" smtClean="0"/>
              <a:t>контролируется автоматически </a:t>
            </a:r>
            <a:r>
              <a:rPr lang="en-US" dirty="0" smtClean="0"/>
              <a:t>JEE</a:t>
            </a:r>
            <a:r>
              <a:rPr lang="ru-RU" dirty="0" smtClean="0"/>
              <a:t> </a:t>
            </a:r>
            <a:r>
              <a:rPr lang="ru-RU" dirty="0" smtClean="0"/>
              <a:t>контейнером. Использует </a:t>
            </a:r>
            <a:r>
              <a:rPr lang="en-US" dirty="0" smtClean="0"/>
              <a:t>JTA</a:t>
            </a:r>
            <a:r>
              <a:rPr lang="ru-RU" dirty="0" smtClean="0"/>
              <a:t> для работы с транзакциями.</a:t>
            </a:r>
            <a:endParaRPr lang="en-US" b="1" dirty="0" smtClean="0"/>
          </a:p>
          <a:p>
            <a:pPr marL="457200" indent="-457200">
              <a:buNone/>
            </a:pPr>
            <a:r>
              <a:rPr lang="ru-RU" b="1" dirty="0" smtClean="0"/>
              <a:t>	</a:t>
            </a:r>
          </a:p>
          <a:p>
            <a:pPr marL="457200" indent="-457200">
              <a:buNone/>
            </a:pPr>
            <a:endParaRPr lang="ru-RU" b="1" dirty="0" smtClean="0"/>
          </a:p>
          <a:p>
            <a:pPr marL="457200" indent="-457200">
              <a:buNone/>
            </a:pPr>
            <a:endParaRPr lang="ru-RU" b="1" dirty="0" smtClean="0"/>
          </a:p>
          <a:p>
            <a:pPr marL="457200" indent="-457200">
              <a:buNone/>
            </a:pPr>
            <a:endParaRPr lang="ru-RU" b="1" dirty="0" smtClean="0"/>
          </a:p>
          <a:p>
            <a:pPr marL="457200" indent="-457200">
              <a:buNone/>
            </a:pPr>
            <a:endParaRPr lang="ru-RU" b="1" dirty="0" smtClean="0"/>
          </a:p>
          <a:p>
            <a:pPr marL="457200" indent="-457200">
              <a:buNone/>
            </a:pPr>
            <a:endParaRPr lang="en-US" b="1" dirty="0" smtClean="0"/>
          </a:p>
          <a:p>
            <a:pPr marL="457200" indent="-457200">
              <a:buNone/>
            </a:pPr>
            <a:endParaRPr lang="en-US" b="1" dirty="0" smtClean="0"/>
          </a:p>
          <a:p>
            <a:pPr marL="457200" indent="-457200"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Application-Managed Entity Managers</a:t>
            </a:r>
            <a:r>
              <a:rPr lang="ru-RU" b="1" dirty="0" smtClean="0"/>
              <a:t> – </a:t>
            </a:r>
            <a:r>
              <a:rPr lang="ru-RU" dirty="0" smtClean="0"/>
              <a:t>контролируеться пользовательским приложением . </a:t>
            </a:r>
            <a:endParaRPr lang="en-US" b="1" dirty="0" smtClean="0"/>
          </a:p>
          <a:p>
            <a:pPr marL="457200" indent="-457200">
              <a:buNone/>
            </a:pPr>
            <a:endParaRPr lang="en-US" b="1" dirty="0" smtClean="0"/>
          </a:p>
          <a:p>
            <a:pPr marL="457200" indent="-457200">
              <a:buNone/>
            </a:pPr>
            <a:r>
              <a:rPr lang="ru-RU" dirty="0" smtClean="0"/>
              <a:t> </a:t>
            </a:r>
          </a:p>
          <a:p>
            <a:pPr marL="457200" indent="-457200">
              <a:buNone/>
            </a:pPr>
            <a:endParaRPr lang="ru-RU" dirty="0" smtClean="0"/>
          </a:p>
          <a:p>
            <a:pPr marL="457200" indent="-457200">
              <a:buNone/>
            </a:pPr>
            <a:endParaRPr lang="ru-RU" dirty="0" smtClean="0"/>
          </a:p>
          <a:p>
            <a:pPr marL="457200" indent="-45720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5896" y="4293096"/>
            <a:ext cx="41148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5896" y="1556792"/>
            <a:ext cx="412432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EntityManager</a:t>
            </a:r>
            <a:r>
              <a:rPr lang="ru-RU" b="1" dirty="0" smtClean="0"/>
              <a:t> </a:t>
            </a:r>
            <a:r>
              <a:rPr lang="en-US" b="1" dirty="0" smtClean="0"/>
              <a:t>lifecycle 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64704"/>
            <a:ext cx="8532813" cy="5256584"/>
          </a:xfrm>
        </p:spPr>
        <p:txBody>
          <a:bodyPr/>
          <a:lstStyle/>
          <a:p>
            <a:pPr marL="457200" indent="-457200">
              <a:buNone/>
            </a:pPr>
            <a:endParaRPr lang="ru-RU" dirty="0" smtClean="0"/>
          </a:p>
          <a:p>
            <a:pPr marL="457200" indent="-45720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  <p:pic>
        <p:nvPicPr>
          <p:cNvPr id="24580" name="Picture 4" descr="http://www.objectdb.com/files/images/manual/jpa-stat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908720"/>
            <a:ext cx="8064896" cy="40324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EntityManager</a:t>
            </a:r>
            <a:r>
              <a:rPr lang="ru-RU" b="1" dirty="0" smtClean="0"/>
              <a:t> </a:t>
            </a:r>
            <a:r>
              <a:rPr lang="en-US" b="1" dirty="0" smtClean="0"/>
              <a:t>lifecycle</a:t>
            </a:r>
            <a:r>
              <a:rPr lang="ru-RU" b="1" dirty="0" smtClean="0"/>
              <a:t> </a:t>
            </a:r>
            <a:r>
              <a:rPr lang="en-US" b="1" dirty="0" err="1" smtClean="0"/>
              <a:t>annatation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64704"/>
            <a:ext cx="8532813" cy="5256584"/>
          </a:xfrm>
        </p:spPr>
        <p:txBody>
          <a:bodyPr/>
          <a:lstStyle/>
          <a:p>
            <a:pPr marL="457200" indent="-457200">
              <a:buNone/>
            </a:pPr>
            <a:endParaRPr lang="ru-RU" dirty="0" smtClean="0"/>
          </a:p>
          <a:p>
            <a:pPr marL="457200" indent="-45720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  <p:pic>
        <p:nvPicPr>
          <p:cNvPr id="25602" name="Picture 2" descr="C:\Users\astreshn\Desktop\lifeent30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620688"/>
            <a:ext cx="7920880" cy="52565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 </a:t>
            </a:r>
            <a:r>
              <a:rPr lang="ru-RU" b="1" dirty="0" smtClean="0"/>
              <a:t>Отношения и каскадные операции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3861048"/>
            <a:ext cx="8532813" cy="216024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endParaRPr lang="ru-RU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endParaRPr lang="ru-RU" b="1" dirty="0" smtClean="0"/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020906"/>
              </p:ext>
            </p:extLst>
          </p:nvPr>
        </p:nvGraphicFramePr>
        <p:xfrm>
          <a:off x="827584" y="764703"/>
          <a:ext cx="7632848" cy="2835618"/>
        </p:xfrm>
        <a:graphic>
          <a:graphicData uri="http://schemas.openxmlformats.org/drawingml/2006/table">
            <a:tbl>
              <a:tblPr/>
              <a:tblGrid>
                <a:gridCol w="3816424"/>
                <a:gridCol w="3816424"/>
              </a:tblGrid>
              <a:tr h="2143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Каскадная операция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571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описание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571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2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ALL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571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Все каскадные операции будут применены к энтити.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 </a:t>
                      </a:r>
                      <a:r>
                        <a:rPr lang="ru-RU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Равоносильно 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cascade={DETACH, MERGE, PERSIST, REFRESH, REMOVE}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571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5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DETACH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571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Если родительская энтити перейдет в состояние 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detached</a:t>
                      </a:r>
                      <a:r>
                        <a:rPr lang="ru-RU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, то связанные с ней энтити так же перейдут в это состояние.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571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5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MERGE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571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Если над родительской энтити будет произведена операция 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merge</a:t>
                      </a:r>
                      <a:r>
                        <a:rPr lang="ru-RU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() – то то же будет и для связанных с ней энтити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571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1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PERSIST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571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аналогично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571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1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REFRESH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571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аналогично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571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9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REMOVE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571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аналогично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571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27584" y="3861048"/>
            <a:ext cx="76328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//</a:t>
            </a:r>
            <a:r>
              <a:rPr lang="en-US" dirty="0" smtClean="0"/>
              <a:t>@</a:t>
            </a:r>
            <a:r>
              <a:rPr lang="en-US" dirty="0" err="1" smtClean="0"/>
              <a:t>OneToMany</a:t>
            </a:r>
            <a:r>
              <a:rPr lang="en-US" dirty="0" smtClean="0"/>
              <a:t>(</a:t>
            </a:r>
            <a:r>
              <a:rPr lang="en-US" dirty="0" err="1" smtClean="0"/>
              <a:t>mappedBy</a:t>
            </a:r>
            <a:r>
              <a:rPr lang="en-US" dirty="0" smtClean="0"/>
              <a:t> = "</a:t>
            </a:r>
            <a:r>
              <a:rPr lang="en-US" dirty="0" err="1" smtClean="0"/>
              <a:t>workGroup</a:t>
            </a:r>
            <a:r>
              <a:rPr lang="en-US" dirty="0" smtClean="0"/>
              <a:t>")</a:t>
            </a:r>
          </a:p>
          <a:p>
            <a:r>
              <a:rPr lang="ru-RU" dirty="0" smtClean="0"/>
              <a:t>//</a:t>
            </a:r>
            <a:r>
              <a:rPr lang="en-US" dirty="0" smtClean="0"/>
              <a:t>@</a:t>
            </a:r>
            <a:r>
              <a:rPr lang="en-US" dirty="0" err="1" smtClean="0"/>
              <a:t>OneToMany</a:t>
            </a:r>
            <a:r>
              <a:rPr lang="en-US" dirty="0" smtClean="0"/>
              <a:t>(</a:t>
            </a:r>
            <a:r>
              <a:rPr lang="en-US" dirty="0" err="1" smtClean="0"/>
              <a:t>mappedBy</a:t>
            </a:r>
            <a:r>
              <a:rPr lang="en-US" dirty="0" smtClean="0"/>
              <a:t> = "</a:t>
            </a:r>
            <a:r>
              <a:rPr lang="en-US" dirty="0" err="1" smtClean="0"/>
              <a:t>workGroup</a:t>
            </a:r>
            <a:r>
              <a:rPr lang="en-US" dirty="0" smtClean="0"/>
              <a:t>", cascade = </a:t>
            </a:r>
            <a:r>
              <a:rPr lang="en-US" dirty="0" err="1" smtClean="0"/>
              <a:t>CascadeType.REMOVE</a:t>
            </a:r>
            <a:r>
              <a:rPr lang="en-US" dirty="0" smtClean="0"/>
              <a:t>)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OneToMany</a:t>
            </a:r>
            <a:r>
              <a:rPr lang="en-US" dirty="0" smtClean="0"/>
              <a:t>(</a:t>
            </a:r>
            <a:r>
              <a:rPr lang="en-US" dirty="0" err="1" smtClean="0"/>
              <a:t>mappedBy</a:t>
            </a:r>
            <a:r>
              <a:rPr lang="en-US" dirty="0" smtClean="0"/>
              <a:t> = "</a:t>
            </a:r>
            <a:r>
              <a:rPr lang="en-US" dirty="0" err="1" smtClean="0"/>
              <a:t>workGroup</a:t>
            </a:r>
            <a:r>
              <a:rPr lang="en-US" dirty="0" smtClean="0"/>
              <a:t>", fetch = </a:t>
            </a:r>
            <a:r>
              <a:rPr lang="en-US" dirty="0" err="1" smtClean="0"/>
              <a:t>FetchType.</a:t>
            </a:r>
            <a:r>
              <a:rPr lang="en-US" i="1" dirty="0" err="1" smtClean="0"/>
              <a:t>EAGER</a:t>
            </a:r>
            <a:r>
              <a:rPr lang="en-US" i="1" dirty="0" smtClean="0"/>
              <a:t>, </a:t>
            </a:r>
            <a:r>
              <a:rPr lang="en-US" i="1" dirty="0" err="1" smtClean="0"/>
              <a:t>orphanRemoval</a:t>
            </a:r>
            <a:r>
              <a:rPr lang="en-US" i="1" dirty="0" smtClean="0"/>
              <a:t> = </a:t>
            </a:r>
            <a:r>
              <a:rPr lang="en-US" b="1" i="1" dirty="0" smtClean="0"/>
              <a:t>true)</a:t>
            </a:r>
          </a:p>
          <a:p>
            <a:r>
              <a:rPr lang="en-US" b="1" dirty="0" smtClean="0"/>
              <a:t>private List&lt;Student&gt; student;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действительно, зачем?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1728192"/>
          </a:xfrm>
        </p:spPr>
        <p:txBody>
          <a:bodyPr/>
          <a:lstStyle/>
          <a:p>
            <a:pPr marL="457200" indent="-457200">
              <a:buNone/>
            </a:pPr>
            <a:r>
              <a:rPr lang="en-US" b="1" dirty="0" smtClean="0"/>
              <a:t>JDBC</a:t>
            </a:r>
            <a:r>
              <a:rPr lang="ru-RU" b="1" dirty="0" smtClean="0"/>
              <a:t> </a:t>
            </a:r>
            <a:r>
              <a:rPr lang="en-US" b="1" dirty="0" smtClean="0"/>
              <a:t>Pro</a:t>
            </a:r>
            <a:r>
              <a:rPr lang="ru-RU" dirty="0" smtClean="0"/>
              <a:t>	</a:t>
            </a:r>
            <a:endParaRPr lang="ru-RU" dirty="0"/>
          </a:p>
          <a:p>
            <a:r>
              <a:rPr lang="ru-RU" b="1" dirty="0" smtClean="0"/>
              <a:t>Быстро </a:t>
            </a:r>
            <a:r>
              <a:rPr lang="ru-RU" dirty="0" smtClean="0"/>
              <a:t>– промышленные базы данных пишут весьма умные люди.</a:t>
            </a:r>
            <a:endParaRPr lang="ru-RU" dirty="0" smtClean="0"/>
          </a:p>
          <a:p>
            <a:r>
              <a:rPr lang="ru-RU" b="1" dirty="0" smtClean="0"/>
              <a:t>Просто</a:t>
            </a:r>
            <a:r>
              <a:rPr lang="ru-RU" dirty="0" smtClean="0"/>
              <a:t> – можно всегда проверить запрос на </a:t>
            </a:r>
            <a:r>
              <a:rPr lang="ru-RU" dirty="0" err="1" smtClean="0"/>
              <a:t>валидность</a:t>
            </a:r>
            <a:r>
              <a:rPr lang="ru-RU" dirty="0" smtClean="0"/>
              <a:t> в базе. </a:t>
            </a:r>
          </a:p>
          <a:p>
            <a:r>
              <a:rPr lang="ru-RU" b="1" dirty="0" smtClean="0"/>
              <a:t>Универсально</a:t>
            </a:r>
            <a:r>
              <a:rPr lang="ru-RU" dirty="0" smtClean="0"/>
              <a:t> – можно делать много интересных вещей</a:t>
            </a:r>
          </a:p>
          <a:p>
            <a:endParaRPr lang="ru-RU" dirty="0" smtClean="0"/>
          </a:p>
          <a:p>
            <a:endParaRPr lang="ru-RU" dirty="0" smtClean="0"/>
          </a:p>
          <a:p>
            <a:pPr marL="457200" indent="-457200">
              <a:buNone/>
            </a:pPr>
            <a:endParaRPr lang="ru-RU" dirty="0" smtClean="0"/>
          </a:p>
          <a:p>
            <a:pPr marL="457200" indent="-45720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488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Агенда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2592288"/>
          </a:xfrm>
        </p:spPr>
        <p:txBody>
          <a:bodyPr/>
          <a:lstStyle/>
          <a:p>
            <a:pPr marL="457200" indent="-457200">
              <a:buNone/>
            </a:pPr>
            <a:r>
              <a:rPr lang="ru-RU" dirty="0" smtClean="0"/>
              <a:t>	</a:t>
            </a:r>
            <a:endParaRPr lang="ru-RU" dirty="0"/>
          </a:p>
          <a:p>
            <a:r>
              <a:rPr lang="ru-RU" dirty="0" smtClean="0"/>
              <a:t>Зачем?</a:t>
            </a:r>
          </a:p>
          <a:p>
            <a:r>
              <a:rPr lang="en-US" dirty="0" smtClean="0"/>
              <a:t>Easy</a:t>
            </a:r>
          </a:p>
          <a:p>
            <a:r>
              <a:rPr lang="en-US" dirty="0" smtClean="0"/>
              <a:t>Medium</a:t>
            </a:r>
            <a:endParaRPr lang="ru-RU" dirty="0" smtClean="0"/>
          </a:p>
          <a:p>
            <a:r>
              <a:rPr lang="en-US" b="1" dirty="0" smtClean="0"/>
              <a:t>Hardcore</a:t>
            </a:r>
            <a:r>
              <a:rPr lang="en-US" dirty="0" smtClean="0"/>
              <a:t>	</a:t>
            </a:r>
            <a:endParaRPr lang="ru-RU" dirty="0" smtClean="0"/>
          </a:p>
          <a:p>
            <a:pPr marL="457200" indent="-457200">
              <a:buNone/>
            </a:pPr>
            <a:endParaRPr lang="ru-RU" dirty="0" smtClean="0"/>
          </a:p>
          <a:p>
            <a:pPr marL="457200" indent="-45720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3633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Mapped </a:t>
            </a:r>
            <a:r>
              <a:rPr lang="en-US" b="1" dirty="0" err="1" smtClean="0"/>
              <a:t>Superclasses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64704"/>
            <a:ext cx="8532813" cy="5256584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Энтити могут быть наследованны от суперкласса  который сам при этом не являеться энтити, но содержит информацию о мапинге и персистансе.</a:t>
            </a:r>
          </a:p>
          <a:p>
            <a:pPr>
              <a:buNone/>
            </a:pPr>
            <a:r>
              <a:rPr lang="en-US" b="1" dirty="0" smtClean="0"/>
              <a:t>@</a:t>
            </a:r>
            <a:r>
              <a:rPr lang="en-US" b="1" dirty="0" err="1" smtClean="0"/>
              <a:t>MappedSuperclass</a:t>
            </a:r>
            <a:r>
              <a:rPr lang="en-US" b="1" dirty="0" smtClean="0"/>
              <a:t> </a:t>
            </a:r>
            <a:endParaRPr lang="ru-RU" b="1" dirty="0" smtClean="0"/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b="1" dirty="0" smtClean="0"/>
              <a:t>Employee</a:t>
            </a:r>
            <a:r>
              <a:rPr lang="en-US" dirty="0" smtClean="0"/>
              <a:t> {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@Id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protected Integer </a:t>
            </a:r>
            <a:r>
              <a:rPr lang="en-US" dirty="0" err="1" smtClean="0"/>
              <a:t>employeeId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b="1" dirty="0" smtClean="0"/>
              <a:t>@Entity </a:t>
            </a:r>
            <a:endParaRPr lang="ru-RU" b="1" dirty="0" smtClean="0"/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b="1" dirty="0" err="1" smtClean="0"/>
              <a:t>FullTimeEmployee</a:t>
            </a:r>
            <a:r>
              <a:rPr lang="en-US" b="1" dirty="0" smtClean="0"/>
              <a:t> </a:t>
            </a:r>
            <a:r>
              <a:rPr lang="en-US" dirty="0" smtClean="0"/>
              <a:t>extends Employee {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protected Integer salary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b="1" dirty="0" smtClean="0"/>
              <a:t>@Entity </a:t>
            </a:r>
            <a:endParaRPr lang="ru-RU" b="1" dirty="0" smtClean="0"/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b="1" dirty="0" err="1" smtClean="0"/>
              <a:t>PartTimeEmployee</a:t>
            </a:r>
            <a:r>
              <a:rPr lang="en-US" b="1" dirty="0" smtClean="0"/>
              <a:t> </a:t>
            </a:r>
            <a:r>
              <a:rPr lang="en-US" dirty="0" smtClean="0"/>
              <a:t>extends Employee {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protected Float </a:t>
            </a:r>
            <a:r>
              <a:rPr lang="en-US" dirty="0" err="1" smtClean="0"/>
              <a:t>hourlyWage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Entity Inheritance: Abstract Entities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64704"/>
            <a:ext cx="8532813" cy="5256584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 </a:t>
            </a:r>
            <a:r>
              <a:rPr lang="en-US" b="1" dirty="0" smtClean="0"/>
              <a:t>Abstract entity </a:t>
            </a:r>
            <a:r>
              <a:rPr lang="ru-RU" dirty="0" smtClean="0"/>
              <a:t>может быть определена при помощи </a:t>
            </a:r>
            <a:r>
              <a:rPr lang="ru-RU" b="1" dirty="0" smtClean="0"/>
              <a:t>абстрактного класса </a:t>
            </a:r>
            <a:r>
              <a:rPr lang="ru-RU" dirty="0" smtClean="0"/>
              <a:t>с аннотацией </a:t>
            </a:r>
            <a:r>
              <a:rPr lang="en-US" b="1" dirty="0" smtClean="0"/>
              <a:t>@Entity</a:t>
            </a:r>
            <a:r>
              <a:rPr lang="ru-RU" dirty="0" smtClean="0"/>
              <a:t>. </a:t>
            </a:r>
          </a:p>
          <a:p>
            <a:pPr>
              <a:buNone/>
            </a:pPr>
            <a:r>
              <a:rPr lang="ru-RU" dirty="0" smtClean="0"/>
              <a:t>	Если </a:t>
            </a:r>
            <a:r>
              <a:rPr lang="en-US" dirty="0" smtClean="0"/>
              <a:t>abstract entity</a:t>
            </a:r>
            <a:r>
              <a:rPr lang="ru-RU" dirty="0" smtClean="0"/>
              <a:t> выступает в качестве параметра запроса или связанна отношением</a:t>
            </a:r>
            <a:r>
              <a:rPr lang="en-US" dirty="0" smtClean="0"/>
              <a:t> </a:t>
            </a:r>
            <a:r>
              <a:rPr lang="ru-RU" dirty="0" smtClean="0"/>
              <a:t>– то результат будет содержать</a:t>
            </a:r>
            <a:r>
              <a:rPr lang="en-US" dirty="0" smtClean="0"/>
              <a:t> </a:t>
            </a:r>
            <a:r>
              <a:rPr lang="ru-RU" dirty="0" smtClean="0"/>
              <a:t>объекты всех подклассов.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ru-RU" b="1" dirty="0" smtClean="0"/>
              <a:t>Стратегии мапинга</a:t>
            </a:r>
            <a:r>
              <a:rPr lang="ru-RU" dirty="0" smtClean="0"/>
              <a:t>: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	- </a:t>
            </a:r>
            <a:r>
              <a:rPr lang="en-US" dirty="0" smtClean="0"/>
              <a:t>Table per class hierarchy</a:t>
            </a:r>
            <a:r>
              <a:rPr lang="ru-RU" dirty="0" smtClean="0"/>
              <a:t> (</a:t>
            </a:r>
            <a:r>
              <a:rPr lang="en-US" b="1" dirty="0" err="1" smtClean="0"/>
              <a:t>InheritanceType</a:t>
            </a:r>
            <a:r>
              <a:rPr lang="ru-RU" b="1" dirty="0" smtClean="0"/>
              <a:t>.</a:t>
            </a:r>
            <a:r>
              <a:rPr lang="en-US" b="1" dirty="0" smtClean="0"/>
              <a:t> SINGLE_TABLE</a:t>
            </a:r>
            <a:r>
              <a:rPr lang="ru-RU" dirty="0" smtClean="0"/>
              <a:t>)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	- </a:t>
            </a:r>
            <a:r>
              <a:rPr lang="en-US" dirty="0" smtClean="0"/>
              <a:t>Table per concrete class </a:t>
            </a:r>
            <a:r>
              <a:rPr lang="ru-RU" dirty="0" smtClean="0"/>
              <a:t>(</a:t>
            </a:r>
            <a:r>
              <a:rPr lang="en-US" b="1" dirty="0" err="1" smtClean="0"/>
              <a:t>InheritanceType</a:t>
            </a:r>
            <a:r>
              <a:rPr lang="ru-RU" b="1" dirty="0" smtClean="0"/>
              <a:t>.</a:t>
            </a:r>
            <a:r>
              <a:rPr lang="en-US" b="1" dirty="0" smtClean="0"/>
              <a:t> TABLE_PER_CLASS</a:t>
            </a:r>
            <a:r>
              <a:rPr lang="ru-RU" dirty="0" smtClean="0"/>
              <a:t>) 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	- </a:t>
            </a:r>
            <a:r>
              <a:rPr lang="en-US" dirty="0" smtClean="0"/>
              <a:t>Table per subclass</a:t>
            </a:r>
            <a:r>
              <a:rPr lang="ru-RU" dirty="0" smtClean="0"/>
              <a:t> (</a:t>
            </a:r>
            <a:r>
              <a:rPr lang="en-US" b="1" dirty="0" err="1" smtClean="0"/>
              <a:t>InheritanceType</a:t>
            </a:r>
            <a:r>
              <a:rPr lang="ru-RU" b="1" dirty="0" smtClean="0"/>
              <a:t>.</a:t>
            </a:r>
            <a:r>
              <a:rPr lang="en-US" b="1" dirty="0" smtClean="0"/>
              <a:t> JOINED</a:t>
            </a:r>
            <a:r>
              <a:rPr lang="ru-RU" dirty="0" smtClean="0"/>
              <a:t>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Entity Inheritance: </a:t>
            </a:r>
            <a:r>
              <a:rPr lang="en-US" dirty="0" err="1" smtClean="0"/>
              <a:t>InheritanceType.</a:t>
            </a:r>
            <a:r>
              <a:rPr lang="en-US" i="1" dirty="0" err="1" smtClean="0"/>
              <a:t>SINGLE_TABLE</a:t>
            </a:r>
            <a:r>
              <a:rPr lang="en-US" i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64704"/>
            <a:ext cx="8532813" cy="525658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@Entity</a:t>
            </a:r>
          </a:p>
          <a:p>
            <a:pPr>
              <a:buNone/>
            </a:pPr>
            <a:r>
              <a:rPr lang="en-US" dirty="0" smtClean="0"/>
              <a:t>@Inheritance(strategy = </a:t>
            </a:r>
            <a:r>
              <a:rPr lang="en-US" dirty="0" err="1" smtClean="0"/>
              <a:t>InheritanceType.</a:t>
            </a:r>
            <a:r>
              <a:rPr lang="en-US" i="1" dirty="0" err="1" smtClean="0"/>
              <a:t>SINGLE_TABLE</a:t>
            </a:r>
            <a:r>
              <a:rPr lang="en-US" i="1" dirty="0" smtClean="0"/>
              <a:t>)</a:t>
            </a:r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err="1" smtClean="0"/>
              <a:t>DiscriminatorColumn</a:t>
            </a:r>
            <a:r>
              <a:rPr lang="en-US" dirty="0" smtClean="0"/>
              <a:t>(name="PROJ_TYPE")</a:t>
            </a:r>
          </a:p>
          <a:p>
            <a:pPr>
              <a:buNone/>
            </a:pPr>
            <a:r>
              <a:rPr lang="en-US" b="1" dirty="0" smtClean="0"/>
              <a:t>public abstract class </a:t>
            </a:r>
            <a:r>
              <a:rPr lang="en-US" b="1" dirty="0" err="1" smtClean="0"/>
              <a:t>ItProject</a:t>
            </a:r>
            <a:r>
              <a:rPr lang="en-US" b="1" dirty="0" smtClean="0"/>
              <a:t> {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@Id</a:t>
            </a:r>
          </a:p>
          <a:p>
            <a:pPr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private long id;</a:t>
            </a:r>
            <a:endParaRPr lang="ru-RU" b="1" dirty="0" smtClean="0"/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r>
              <a:rPr lang="en-US" dirty="0" smtClean="0"/>
              <a:t>@Entity</a:t>
            </a:r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err="1" smtClean="0"/>
              <a:t>DiscriminatorValue</a:t>
            </a:r>
            <a:r>
              <a:rPr lang="en-US" dirty="0" smtClean="0"/>
              <a:t>("L")</a:t>
            </a:r>
          </a:p>
          <a:p>
            <a:pPr>
              <a:buNone/>
            </a:pPr>
            <a:r>
              <a:rPr lang="en-US" b="1" dirty="0" smtClean="0"/>
              <a:t>public class </a:t>
            </a:r>
            <a:r>
              <a:rPr lang="en-US" b="1" dirty="0" err="1" smtClean="0"/>
              <a:t>LargeProject</a:t>
            </a:r>
            <a:r>
              <a:rPr lang="en-US" b="1" dirty="0" smtClean="0"/>
              <a:t> extends </a:t>
            </a:r>
            <a:r>
              <a:rPr lang="en-US" b="1" dirty="0" err="1" smtClean="0"/>
              <a:t>ItProject</a:t>
            </a:r>
            <a:r>
              <a:rPr lang="en-US" b="1" dirty="0" smtClean="0"/>
              <a:t>{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b="1" dirty="0" smtClean="0"/>
              <a:t>private String </a:t>
            </a:r>
            <a:r>
              <a:rPr lang="en-US" b="1" u="sng" dirty="0" err="1" smtClean="0"/>
              <a:t>largeFeature</a:t>
            </a:r>
            <a:r>
              <a:rPr lang="en-US" b="1" u="sng" dirty="0" smtClean="0"/>
              <a:t>;</a:t>
            </a:r>
            <a:endParaRPr lang="ru-RU" b="1" u="sng" dirty="0" smtClean="0"/>
          </a:p>
          <a:p>
            <a:pPr>
              <a:buNone/>
            </a:pPr>
            <a:r>
              <a:rPr lang="en-US" dirty="0" smtClean="0"/>
              <a:t>@Entity</a:t>
            </a:r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err="1" smtClean="0"/>
              <a:t>DiscriminatorValue</a:t>
            </a:r>
            <a:r>
              <a:rPr lang="en-US" dirty="0" smtClean="0"/>
              <a:t>("S")</a:t>
            </a:r>
          </a:p>
          <a:p>
            <a:pPr>
              <a:buNone/>
            </a:pPr>
            <a:r>
              <a:rPr lang="en-US" b="1" dirty="0" smtClean="0"/>
              <a:t>public class </a:t>
            </a:r>
            <a:r>
              <a:rPr lang="en-US" b="1" dirty="0" err="1" smtClean="0"/>
              <a:t>SmallProject</a:t>
            </a:r>
            <a:r>
              <a:rPr lang="en-US" b="1" dirty="0" smtClean="0"/>
              <a:t> extends </a:t>
            </a:r>
            <a:r>
              <a:rPr lang="en-US" b="1" dirty="0" err="1" smtClean="0"/>
              <a:t>ItProject</a:t>
            </a:r>
            <a:r>
              <a:rPr lang="en-US" b="1" dirty="0" smtClean="0"/>
              <a:t>{</a:t>
            </a:r>
            <a:endParaRPr lang="en-US" dirty="0" smtClean="0"/>
          </a:p>
          <a:p>
            <a:pPr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private String </a:t>
            </a:r>
            <a:r>
              <a:rPr lang="en-US" b="1" u="sng" dirty="0" err="1" smtClean="0"/>
              <a:t>smallFeature</a:t>
            </a:r>
            <a:r>
              <a:rPr lang="en-US" b="1" u="sng" dirty="0" smtClean="0"/>
              <a:t>;</a:t>
            </a:r>
            <a:endParaRPr lang="ru-RU" b="1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4128" y="1988840"/>
            <a:ext cx="2494765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Entity Inheritance: </a:t>
            </a:r>
            <a:r>
              <a:rPr lang="en-US" dirty="0" err="1" smtClean="0"/>
              <a:t>InheritanceType.</a:t>
            </a:r>
            <a:r>
              <a:rPr lang="en-US" i="1" dirty="0" err="1" smtClean="0"/>
              <a:t>JOINED</a:t>
            </a:r>
            <a:r>
              <a:rPr lang="en-US" i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64704"/>
            <a:ext cx="8532813" cy="525658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@Entity</a:t>
            </a:r>
          </a:p>
          <a:p>
            <a:pPr>
              <a:buNone/>
            </a:pPr>
            <a:r>
              <a:rPr lang="en-US" dirty="0" smtClean="0"/>
              <a:t>@Inheritance(strategy = </a:t>
            </a:r>
            <a:r>
              <a:rPr lang="en-US" dirty="0" err="1" smtClean="0"/>
              <a:t>InheritanceType.</a:t>
            </a:r>
            <a:r>
              <a:rPr lang="en-US" i="1" dirty="0" err="1" smtClean="0"/>
              <a:t>JOINED</a:t>
            </a:r>
            <a:r>
              <a:rPr lang="en-US" i="1" dirty="0" smtClean="0"/>
              <a:t>)</a:t>
            </a:r>
          </a:p>
          <a:p>
            <a:pPr>
              <a:buNone/>
            </a:pPr>
            <a:r>
              <a:rPr lang="en-US" b="1" dirty="0" smtClean="0"/>
              <a:t>public abstract class Vehicle {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@Id</a:t>
            </a:r>
          </a:p>
          <a:p>
            <a:pPr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private long id;</a:t>
            </a:r>
          </a:p>
          <a:p>
            <a:pPr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private String </a:t>
            </a:r>
            <a:r>
              <a:rPr lang="en-US" b="1" u="sng" dirty="0" smtClean="0"/>
              <a:t>common;</a:t>
            </a:r>
            <a:endParaRPr lang="ru-RU" b="1" u="sng" dirty="0" smtClean="0"/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r>
              <a:rPr lang="en-US" dirty="0" smtClean="0"/>
              <a:t>@Entity</a:t>
            </a:r>
          </a:p>
          <a:p>
            <a:pPr>
              <a:buNone/>
            </a:pPr>
            <a:r>
              <a:rPr lang="en-US" b="1" dirty="0" smtClean="0"/>
              <a:t>public class Car extends Vehicle {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b="1" dirty="0" smtClean="0"/>
              <a:t>private String </a:t>
            </a:r>
            <a:r>
              <a:rPr lang="en-US" b="1" u="sng" dirty="0" err="1" smtClean="0"/>
              <a:t>carFeature</a:t>
            </a:r>
            <a:r>
              <a:rPr lang="en-US" b="1" u="sng" dirty="0" smtClean="0"/>
              <a:t>;</a:t>
            </a:r>
            <a:endParaRPr lang="ru-RU" b="1" u="sng" dirty="0" smtClean="0"/>
          </a:p>
          <a:p>
            <a:pPr>
              <a:buNone/>
            </a:pPr>
            <a:endParaRPr lang="ru-RU" b="1" u="sng" dirty="0" smtClean="0"/>
          </a:p>
          <a:p>
            <a:pPr>
              <a:buNone/>
            </a:pPr>
            <a:r>
              <a:rPr lang="en-US" dirty="0" smtClean="0"/>
              <a:t>@Entity</a:t>
            </a:r>
          </a:p>
          <a:p>
            <a:pPr>
              <a:buNone/>
            </a:pPr>
            <a:r>
              <a:rPr lang="en-US" b="1" dirty="0" smtClean="0"/>
              <a:t>public class Plane extends Vehicle {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b="1" dirty="0" smtClean="0"/>
              <a:t>private String </a:t>
            </a:r>
            <a:r>
              <a:rPr lang="en-US" b="1" u="sng" dirty="0" err="1" smtClean="0"/>
              <a:t>planeFeature</a:t>
            </a:r>
            <a:r>
              <a:rPr lang="en-US" b="1" u="sng" dirty="0" smtClean="0"/>
              <a:t>;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4048" y="2132856"/>
            <a:ext cx="319798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3779912" y="5733256"/>
            <a:ext cx="510912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 smtClean="0"/>
              <a:t>*http</a:t>
            </a:r>
            <a:r>
              <a:rPr lang="de-DE" sz="1000" dirty="0"/>
              <a:t>://alextretyakov.blogspot.ru/2013/11/jpa-mapping-ierarhii-klassov-s-pomoshju.html</a:t>
            </a:r>
            <a:endParaRPr lang="ru-RU" sz="1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Entity Inheritance: </a:t>
            </a:r>
            <a:r>
              <a:rPr lang="en-US" dirty="0" err="1" smtClean="0"/>
              <a:t>InheritanceType.</a:t>
            </a:r>
            <a:r>
              <a:rPr lang="en-US" i="1" dirty="0" err="1" smtClean="0"/>
              <a:t>TABLE_PER_CLASS</a:t>
            </a:r>
            <a:r>
              <a:rPr lang="en-US" i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64704"/>
            <a:ext cx="8532813" cy="525658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@Entity</a:t>
            </a:r>
          </a:p>
          <a:p>
            <a:pPr>
              <a:buNone/>
            </a:pPr>
            <a:r>
              <a:rPr lang="en-US" dirty="0" smtClean="0"/>
              <a:t>@Inheritance(strategy=</a:t>
            </a:r>
            <a:r>
              <a:rPr lang="en-US" dirty="0" err="1" smtClean="0"/>
              <a:t>InheritanceType.</a:t>
            </a:r>
            <a:r>
              <a:rPr lang="en-US" i="1" dirty="0" err="1" smtClean="0"/>
              <a:t>TABLE_PER_CLASS</a:t>
            </a:r>
            <a:r>
              <a:rPr lang="en-US" i="1" dirty="0" smtClean="0"/>
              <a:t>)</a:t>
            </a:r>
          </a:p>
          <a:p>
            <a:pPr>
              <a:buNone/>
            </a:pPr>
            <a:r>
              <a:rPr lang="en-US" b="1" dirty="0" smtClean="0"/>
              <a:t>public abstract class Animal {</a:t>
            </a:r>
          </a:p>
          <a:p>
            <a:pPr>
              <a:buNone/>
            </a:pPr>
            <a:r>
              <a:rPr lang="en-US" dirty="0" smtClean="0"/>
              <a:t>	@Id</a:t>
            </a:r>
          </a:p>
          <a:p>
            <a:pPr>
              <a:buNone/>
            </a:pPr>
            <a:r>
              <a:rPr lang="en-US" b="1" dirty="0" smtClean="0"/>
              <a:t>	private String id;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private String </a:t>
            </a:r>
            <a:r>
              <a:rPr lang="en-US" b="1" dirty="0" err="1" smtClean="0"/>
              <a:t>woolColor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dirty="0" smtClean="0"/>
              <a:t>@</a:t>
            </a:r>
            <a:r>
              <a:rPr lang="en-US" dirty="0" err="1" smtClean="0"/>
              <a:t>ManyToOne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private Forest </a:t>
            </a:r>
            <a:r>
              <a:rPr lang="en-US" b="1" dirty="0" err="1" smtClean="0"/>
              <a:t>forest</a:t>
            </a:r>
            <a:r>
              <a:rPr lang="en-US" b="1" dirty="0" smtClean="0"/>
              <a:t>;</a:t>
            </a:r>
            <a:endParaRPr lang="ru-RU" b="1" dirty="0" smtClean="0"/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r>
              <a:rPr lang="en-US" dirty="0" smtClean="0"/>
              <a:t>@Entity</a:t>
            </a:r>
          </a:p>
          <a:p>
            <a:pPr>
              <a:buNone/>
            </a:pPr>
            <a:r>
              <a:rPr lang="en-US" b="1" dirty="0" smtClean="0"/>
              <a:t>public class Bear extends Animal {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b="1" dirty="0" smtClean="0"/>
              <a:t>private String </a:t>
            </a:r>
            <a:r>
              <a:rPr lang="en-US" b="1" dirty="0" err="1" smtClean="0"/>
              <a:t>bearFeature</a:t>
            </a:r>
            <a:r>
              <a:rPr lang="en-US" b="1" dirty="0" smtClean="0"/>
              <a:t>;</a:t>
            </a:r>
            <a:endParaRPr lang="ru-RU" b="1" dirty="0" smtClean="0"/>
          </a:p>
          <a:p>
            <a:pPr>
              <a:buNone/>
            </a:pPr>
            <a:r>
              <a:rPr lang="en-US" dirty="0" smtClean="0"/>
              <a:t>@Entity</a:t>
            </a:r>
          </a:p>
          <a:p>
            <a:pPr>
              <a:buNone/>
            </a:pPr>
            <a:r>
              <a:rPr lang="en-US" b="1" dirty="0" smtClean="0"/>
              <a:t>public class Fox extends Animal {</a:t>
            </a:r>
            <a:endParaRPr lang="en-US" dirty="0" smtClean="0"/>
          </a:p>
          <a:p>
            <a:pPr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private String </a:t>
            </a:r>
            <a:r>
              <a:rPr lang="en-US" b="1" dirty="0" err="1" smtClean="0"/>
              <a:t>foxFeature</a:t>
            </a:r>
            <a:r>
              <a:rPr lang="en-US" b="1" dirty="0" smtClean="0"/>
              <a:t>;</a:t>
            </a:r>
            <a:endParaRPr lang="ru-RU" b="1" dirty="0" smtClean="0"/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1959" y="1844824"/>
            <a:ext cx="4440165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Embeddable Classes</a:t>
            </a:r>
            <a:br>
              <a:rPr lang="en-US" b="1" dirty="0" smtClean="0"/>
            </a:b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764704"/>
            <a:ext cx="8388797" cy="525658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@Entity</a:t>
            </a:r>
          </a:p>
          <a:p>
            <a:pPr>
              <a:buNone/>
            </a:pPr>
            <a:r>
              <a:rPr lang="en-US" b="1" dirty="0" smtClean="0"/>
              <a:t>public class Employee { 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@Embedded</a:t>
            </a:r>
          </a:p>
          <a:p>
            <a:pPr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private Skill </a:t>
            </a:r>
            <a:r>
              <a:rPr lang="en-US" b="1" dirty="0" err="1" smtClean="0"/>
              <a:t>skill</a:t>
            </a:r>
            <a:r>
              <a:rPr lang="en-US" b="1" dirty="0" smtClean="0"/>
              <a:t>; </a:t>
            </a:r>
            <a:endParaRPr lang="ru-RU" b="1" dirty="0" smtClean="0"/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r>
              <a:rPr lang="en-US" dirty="0" smtClean="0"/>
              <a:t>@Embeddable</a:t>
            </a:r>
          </a:p>
          <a:p>
            <a:pPr>
              <a:buNone/>
            </a:pPr>
            <a:r>
              <a:rPr lang="en-US" b="1" dirty="0" smtClean="0"/>
              <a:t>public class Skill {</a:t>
            </a:r>
            <a:endParaRPr lang="en-US" dirty="0" smtClean="0"/>
          </a:p>
          <a:p>
            <a:pPr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private String </a:t>
            </a:r>
            <a:r>
              <a:rPr lang="en-US" b="1" dirty="0" err="1" smtClean="0"/>
              <a:t>skillName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private String </a:t>
            </a:r>
            <a:r>
              <a:rPr lang="en-US" b="1" dirty="0" err="1" smtClean="0"/>
              <a:t>skillLevel</a:t>
            </a:r>
            <a:r>
              <a:rPr lang="en-US" b="1" dirty="0" smtClean="0"/>
              <a:t>; </a:t>
            </a:r>
            <a:r>
              <a:rPr lang="en-US" dirty="0" smtClean="0"/>
              <a:t>	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sz="1600" b="1" dirty="0" smtClean="0"/>
              <a:t>CREATE TABLE APP.EMPLOYEE (</a:t>
            </a:r>
            <a:r>
              <a:rPr lang="ru-RU" sz="1600" b="1" dirty="0" smtClean="0"/>
              <a:t> </a:t>
            </a:r>
            <a:r>
              <a:rPr lang="en-US" sz="1600" dirty="0" smtClean="0"/>
              <a:t>ID BIGINT NOT NULL,</a:t>
            </a:r>
            <a:r>
              <a:rPr lang="ru-RU" sz="1600" dirty="0" smtClean="0"/>
              <a:t> </a:t>
            </a:r>
            <a:r>
              <a:rPr lang="en-US" sz="1600" dirty="0" smtClean="0"/>
              <a:t>NAME VARCHAR(20) NOT NULL,</a:t>
            </a:r>
          </a:p>
          <a:p>
            <a:pPr lvl="7"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SKILLLEVEL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VARCHAR(255),</a:t>
            </a:r>
          </a:p>
          <a:p>
            <a:pPr lvl="7"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SKILLNAME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VARCHAR(255),</a:t>
            </a:r>
          </a:p>
          <a:p>
            <a:pPr lvl="7"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SURNAME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VARCHAR(20) </a:t>
            </a:r>
            <a:r>
              <a:rPr lang="ru-RU" sz="16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NOT NULL</a:t>
            </a:r>
            <a:r>
              <a:rPr lang="ru-RU" sz="1600" b="1" dirty="0" smtClean="0"/>
              <a:t>)</a:t>
            </a:r>
            <a:endParaRPr lang="ru-RU" sz="1600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0031" y="1052736"/>
            <a:ext cx="2288687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Entity Locking and Concurrency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64704"/>
            <a:ext cx="8532813" cy="5256584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r>
              <a:rPr lang="en-US" b="1" dirty="0" smtClean="0"/>
              <a:t>optimistic locking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dirty="0" smtClean="0"/>
              <a:t>@Version </a:t>
            </a:r>
          </a:p>
          <a:p>
            <a:pPr>
              <a:buNone/>
            </a:pPr>
            <a:r>
              <a:rPr lang="en-US" dirty="0" smtClean="0"/>
              <a:t>		protected </a:t>
            </a:r>
            <a:r>
              <a:rPr lang="en-US" dirty="0" err="1" smtClean="0"/>
              <a:t>int</a:t>
            </a:r>
            <a:r>
              <a:rPr lang="en-US" dirty="0" smtClean="0"/>
              <a:t> version;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dirty="0" err="1" smtClean="0"/>
              <a:t>javax.persistence.OptimisticLockException</a:t>
            </a:r>
            <a:endParaRPr lang="ru-RU" b="1" dirty="0" smtClean="0"/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pessimistic locking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dirty="0" err="1" smtClean="0"/>
              <a:t>EntityManager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= ...; </a:t>
            </a:r>
          </a:p>
          <a:p>
            <a:pPr>
              <a:buNone/>
            </a:pPr>
            <a:r>
              <a:rPr lang="en-US" dirty="0" smtClean="0"/>
              <a:t>		Person </a:t>
            </a:r>
            <a:r>
              <a:rPr lang="en-US" dirty="0" err="1" smtClean="0"/>
              <a:t>person</a:t>
            </a:r>
            <a:r>
              <a:rPr lang="en-US" dirty="0" smtClean="0"/>
              <a:t> = ...;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em.lock</a:t>
            </a:r>
            <a:r>
              <a:rPr lang="en-US" dirty="0" smtClean="0"/>
              <a:t>(person, </a:t>
            </a:r>
            <a:r>
              <a:rPr lang="en-US" dirty="0" err="1" smtClean="0"/>
              <a:t>LockModeType</a:t>
            </a:r>
            <a:r>
              <a:rPr lang="en-US" dirty="0" smtClean="0"/>
              <a:t>. </a:t>
            </a:r>
            <a:r>
              <a:rPr lang="en-US" smtClean="0"/>
              <a:t>PESSIMISTIC_WRITE);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37</a:t>
            </a:fld>
            <a:endParaRPr lang="de-DE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908720"/>
            <a:ext cx="8532813" cy="1152128"/>
          </a:xfrm>
        </p:spPr>
        <p:txBody>
          <a:bodyPr/>
          <a:lstStyle/>
          <a:p>
            <a:pPr algn="ctr">
              <a:buNone/>
            </a:pPr>
            <a:r>
              <a:rPr lang="ru-RU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Спасибо за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внимание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!</a:t>
            </a:r>
            <a:endParaRPr lang="ru-RU" sz="28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38</a:t>
            </a:fld>
            <a:endParaRPr lang="de-DE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 bwMode="gray">
          <a:xfrm>
            <a:off x="323528" y="2924944"/>
            <a:ext cx="8532813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indent="-2222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582613" indent="-2222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941388" indent="-22066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209675" indent="-13811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16621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1193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765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337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909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Андрей </a:t>
            </a:r>
            <a:r>
              <a:rPr lang="ru-RU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Булов</a:t>
            </a:r>
            <a:endParaRPr lang="ru-RU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Arial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E-Mail: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  <a:hlinkClick r:id="rId2"/>
              </a:rPr>
              <a:t>andrey.bulov@t-systems.ru</a:t>
            </a:r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Arial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Skype: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andrew.bulov</a:t>
            </a:r>
            <a:endParaRPr lang="ru-RU" sz="28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действительно, зачем?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1728192"/>
          </a:xfrm>
        </p:spPr>
        <p:txBody>
          <a:bodyPr/>
          <a:lstStyle/>
          <a:p>
            <a:pPr marL="457200" indent="-457200">
              <a:buNone/>
            </a:pPr>
            <a:r>
              <a:rPr lang="en-US" b="1" dirty="0" smtClean="0"/>
              <a:t>JDBC</a:t>
            </a:r>
            <a:r>
              <a:rPr lang="ru-RU" b="1" dirty="0" smtClean="0"/>
              <a:t> </a:t>
            </a:r>
            <a:r>
              <a:rPr lang="en-US" b="1" dirty="0" smtClean="0"/>
              <a:t>Pro</a:t>
            </a:r>
            <a:r>
              <a:rPr lang="ru-RU" dirty="0" smtClean="0"/>
              <a:t>	</a:t>
            </a:r>
            <a:endParaRPr lang="ru-RU" dirty="0"/>
          </a:p>
          <a:p>
            <a:r>
              <a:rPr lang="ru-RU" b="1" dirty="0" smtClean="0"/>
              <a:t>Быстро</a:t>
            </a:r>
            <a:r>
              <a:rPr lang="ru-RU" dirty="0" smtClean="0"/>
              <a:t> – промышленные базы данных пишут весьма умные люди.</a:t>
            </a:r>
            <a:endParaRPr lang="ru-RU" dirty="0" smtClean="0"/>
          </a:p>
          <a:p>
            <a:r>
              <a:rPr lang="ru-RU" b="1" dirty="0" smtClean="0"/>
              <a:t>Просто</a:t>
            </a:r>
            <a:r>
              <a:rPr lang="ru-RU" dirty="0" smtClean="0"/>
              <a:t> – можно всегда проверить запрос на </a:t>
            </a:r>
            <a:r>
              <a:rPr lang="ru-RU" dirty="0" err="1" smtClean="0"/>
              <a:t>валидность</a:t>
            </a:r>
            <a:r>
              <a:rPr lang="ru-RU" dirty="0" smtClean="0"/>
              <a:t> в базе. </a:t>
            </a:r>
          </a:p>
          <a:p>
            <a:r>
              <a:rPr lang="ru-RU" b="1" dirty="0" smtClean="0"/>
              <a:t>Универсально</a:t>
            </a:r>
            <a:r>
              <a:rPr lang="ru-RU" dirty="0" smtClean="0"/>
              <a:t> – можно делать много интересных вещей</a:t>
            </a:r>
          </a:p>
          <a:p>
            <a:endParaRPr lang="ru-RU" dirty="0" smtClean="0"/>
          </a:p>
          <a:p>
            <a:endParaRPr lang="ru-RU" dirty="0" smtClean="0"/>
          </a:p>
          <a:p>
            <a:pPr marL="457200" indent="-457200">
              <a:buNone/>
            </a:pPr>
            <a:endParaRPr lang="ru-RU" dirty="0" smtClean="0"/>
          </a:p>
          <a:p>
            <a:pPr marL="457200" indent="-45720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 bwMode="gray">
          <a:xfrm>
            <a:off x="304800" y="2708920"/>
            <a:ext cx="8532813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indent="-2222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582613" indent="-2222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941388" indent="-22066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209675" indent="-13811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16621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1193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765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337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909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Wingdings" pitchFamily="2" charset="2"/>
              <a:buNone/>
            </a:pPr>
            <a:r>
              <a:rPr lang="en-US" b="1" dirty="0" smtClean="0"/>
              <a:t>JDBC</a:t>
            </a:r>
            <a:r>
              <a:rPr lang="ru-RU" b="1" dirty="0" smtClean="0"/>
              <a:t> </a:t>
            </a:r>
            <a:r>
              <a:rPr lang="en-US" b="1" dirty="0" smtClean="0"/>
              <a:t>Contra</a:t>
            </a:r>
            <a:r>
              <a:rPr lang="ru-RU" dirty="0" smtClean="0"/>
              <a:t>	</a:t>
            </a:r>
          </a:p>
          <a:p>
            <a:r>
              <a:rPr lang="en-US" b="1" dirty="0" smtClean="0"/>
              <a:t>Data Driven Design</a:t>
            </a:r>
            <a:r>
              <a:rPr lang="ru-RU" dirty="0" smtClean="0"/>
              <a:t>*</a:t>
            </a:r>
            <a:r>
              <a:rPr lang="en-US" dirty="0" smtClean="0"/>
              <a:t> </a:t>
            </a:r>
            <a:r>
              <a:rPr lang="ru-RU" dirty="0" smtClean="0"/>
              <a:t>– зачастую это не очень удобно.</a:t>
            </a:r>
          </a:p>
          <a:p>
            <a:r>
              <a:rPr lang="ru-RU" b="1" dirty="0" smtClean="0"/>
              <a:t>М</a:t>
            </a:r>
            <a:r>
              <a:rPr lang="en-US" b="1" dirty="0" err="1" smtClean="0"/>
              <a:t>onkey</a:t>
            </a:r>
            <a:r>
              <a:rPr lang="en-US" b="1" dirty="0" smtClean="0"/>
              <a:t> Job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если приложение не тривиальный </a:t>
            </a:r>
            <a:r>
              <a:rPr lang="en-US" dirty="0" smtClean="0"/>
              <a:t>CRUD</a:t>
            </a:r>
            <a:r>
              <a:rPr lang="ru-RU" dirty="0" smtClean="0"/>
              <a:t> или есть сложные запросы, придется писать очень много кода. </a:t>
            </a:r>
          </a:p>
          <a:p>
            <a:r>
              <a:rPr lang="ru-RU" b="1" dirty="0" smtClean="0"/>
              <a:t>Дорогой </a:t>
            </a:r>
            <a:r>
              <a:rPr lang="ru-RU" b="1" dirty="0" err="1" smtClean="0"/>
              <a:t>саппорт</a:t>
            </a:r>
            <a:r>
              <a:rPr lang="ru-RU" b="1" dirty="0" smtClean="0"/>
              <a:t> </a:t>
            </a:r>
            <a:r>
              <a:rPr lang="ru-RU" dirty="0" smtClean="0"/>
              <a:t>– при изменении домена придется перетряхивать все слои приложения.</a:t>
            </a:r>
          </a:p>
          <a:p>
            <a:endParaRPr lang="ru-RU" dirty="0" smtClean="0"/>
          </a:p>
          <a:p>
            <a:endParaRPr lang="ru-RU" dirty="0" smtClean="0"/>
          </a:p>
          <a:p>
            <a:pPr marL="457200" indent="-457200">
              <a:buFont typeface="Wingdings" pitchFamily="2" charset="2"/>
              <a:buNone/>
            </a:pPr>
            <a:endParaRPr lang="ru-RU" dirty="0" smtClean="0"/>
          </a:p>
          <a:p>
            <a:pPr marL="457200" indent="-457200">
              <a:buFont typeface="Wingdings" pitchFamily="2" charset="2"/>
              <a:buNone/>
            </a:pPr>
            <a:endParaRPr lang="ru-RU" dirty="0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gray">
          <a:xfrm>
            <a:off x="304800" y="4869160"/>
            <a:ext cx="8532813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indent="-2222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582613" indent="-2222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941388" indent="-22066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209675" indent="-13811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16621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1193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765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337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909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None/>
            </a:pPr>
            <a:endParaRPr lang="ru-RU" dirty="0" smtClean="0"/>
          </a:p>
          <a:p>
            <a:pPr marL="457200" indent="-457200">
              <a:buNone/>
            </a:pPr>
            <a:endParaRPr lang="ru-RU" dirty="0"/>
          </a:p>
          <a:p>
            <a:pPr marL="457200" indent="-457200">
              <a:buNone/>
            </a:pPr>
            <a:r>
              <a:rPr lang="ru-RU" dirty="0" smtClean="0"/>
              <a:t>*Чтиво по теме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http://habrahabr.ru/post/158277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268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1728192"/>
          </a:xfrm>
        </p:spPr>
        <p:txBody>
          <a:bodyPr/>
          <a:lstStyle/>
          <a:p>
            <a:pPr marL="457200" indent="-457200">
              <a:buNone/>
            </a:pPr>
            <a:r>
              <a:rPr lang="en-US" b="1" dirty="0" smtClean="0"/>
              <a:t>ORM Pro</a:t>
            </a:r>
            <a:r>
              <a:rPr lang="ru-RU" dirty="0" smtClean="0"/>
              <a:t>	</a:t>
            </a:r>
            <a:endParaRPr lang="ru-RU" dirty="0"/>
          </a:p>
          <a:p>
            <a:r>
              <a:rPr lang="ru-RU" b="1" dirty="0" smtClean="0"/>
              <a:t>Продуктивно</a:t>
            </a:r>
            <a:r>
              <a:rPr lang="ru-RU" dirty="0" smtClean="0"/>
              <a:t> – кодирование рутинных операций отнимает минимум времени.</a:t>
            </a:r>
            <a:endParaRPr lang="ru-RU" dirty="0" smtClean="0"/>
          </a:p>
          <a:p>
            <a:r>
              <a:rPr lang="ru-RU" b="1" dirty="0" smtClean="0"/>
              <a:t>Удобно</a:t>
            </a:r>
            <a:r>
              <a:rPr lang="ru-RU" dirty="0" smtClean="0"/>
              <a:t> – из коробки идет </a:t>
            </a:r>
            <a:r>
              <a:rPr lang="ru-RU" dirty="0" err="1" smtClean="0"/>
              <a:t>Маппинг</a:t>
            </a:r>
            <a:r>
              <a:rPr lang="ru-RU" dirty="0" smtClean="0"/>
              <a:t>, </a:t>
            </a:r>
            <a:r>
              <a:rPr lang="ru-RU" dirty="0" err="1" smtClean="0"/>
              <a:t>Валидация</a:t>
            </a:r>
            <a:r>
              <a:rPr lang="ru-RU" dirty="0" smtClean="0"/>
              <a:t>, Запросы, Переносимость базы. </a:t>
            </a:r>
          </a:p>
          <a:p>
            <a:r>
              <a:rPr lang="ru-RU" b="1" dirty="0" smtClean="0"/>
              <a:t>Стандартно</a:t>
            </a:r>
            <a:r>
              <a:rPr lang="ru-RU" dirty="0" smtClean="0"/>
              <a:t> – поддерживается почти всеми </a:t>
            </a:r>
            <a:r>
              <a:rPr lang="ru-RU" dirty="0" err="1" smtClean="0"/>
              <a:t>коммунити</a:t>
            </a:r>
            <a:r>
              <a:rPr lang="ru-RU" dirty="0" smtClean="0"/>
              <a:t> и </a:t>
            </a:r>
            <a:r>
              <a:rPr lang="ru-RU" dirty="0" err="1" smtClean="0"/>
              <a:t>фреймворками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 smtClean="0"/>
          </a:p>
          <a:p>
            <a:pPr marL="457200" indent="-457200">
              <a:buNone/>
            </a:pPr>
            <a:endParaRPr lang="ru-RU" dirty="0" smtClean="0"/>
          </a:p>
          <a:p>
            <a:pPr marL="457200" indent="-45720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931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1728192"/>
          </a:xfrm>
        </p:spPr>
        <p:txBody>
          <a:bodyPr/>
          <a:lstStyle/>
          <a:p>
            <a:pPr marL="457200" indent="-457200">
              <a:buNone/>
            </a:pPr>
            <a:r>
              <a:rPr lang="en-US" b="1" dirty="0" smtClean="0"/>
              <a:t>ORM Pro</a:t>
            </a:r>
            <a:r>
              <a:rPr lang="ru-RU" dirty="0" smtClean="0"/>
              <a:t>	</a:t>
            </a:r>
            <a:endParaRPr lang="ru-RU" dirty="0"/>
          </a:p>
          <a:p>
            <a:r>
              <a:rPr lang="ru-RU" b="1" dirty="0" smtClean="0"/>
              <a:t>Продуктивно</a:t>
            </a:r>
            <a:r>
              <a:rPr lang="ru-RU" dirty="0" smtClean="0"/>
              <a:t> – кодирование рутинных операций отнимает минимум времени.</a:t>
            </a:r>
            <a:endParaRPr lang="ru-RU" dirty="0" smtClean="0"/>
          </a:p>
          <a:p>
            <a:r>
              <a:rPr lang="ru-RU" b="1" dirty="0" smtClean="0"/>
              <a:t>Удобно</a:t>
            </a:r>
            <a:r>
              <a:rPr lang="ru-RU" dirty="0" smtClean="0"/>
              <a:t> – из коробки идет </a:t>
            </a:r>
            <a:r>
              <a:rPr lang="ru-RU" dirty="0" err="1" smtClean="0"/>
              <a:t>Маппинг</a:t>
            </a:r>
            <a:r>
              <a:rPr lang="ru-RU" dirty="0" smtClean="0"/>
              <a:t>, </a:t>
            </a:r>
            <a:r>
              <a:rPr lang="ru-RU" dirty="0" err="1" smtClean="0"/>
              <a:t>Валидация</a:t>
            </a:r>
            <a:r>
              <a:rPr lang="ru-RU" dirty="0" smtClean="0"/>
              <a:t>, Запросы, Переносимость базы. </a:t>
            </a:r>
          </a:p>
          <a:p>
            <a:r>
              <a:rPr lang="ru-RU" b="1" dirty="0" smtClean="0"/>
              <a:t>Стандартно</a:t>
            </a:r>
            <a:r>
              <a:rPr lang="ru-RU" dirty="0" smtClean="0"/>
              <a:t> – поддерживается почти всеми </a:t>
            </a:r>
            <a:r>
              <a:rPr lang="ru-RU" dirty="0" err="1" smtClean="0"/>
              <a:t>коммунити</a:t>
            </a:r>
            <a:r>
              <a:rPr lang="ru-RU" dirty="0" smtClean="0"/>
              <a:t> и </a:t>
            </a:r>
            <a:r>
              <a:rPr lang="ru-RU" dirty="0" err="1" smtClean="0"/>
              <a:t>фреймворками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 smtClean="0"/>
          </a:p>
          <a:p>
            <a:pPr marL="457200" indent="-457200">
              <a:buNone/>
            </a:pPr>
            <a:endParaRPr lang="ru-RU" dirty="0" smtClean="0"/>
          </a:p>
          <a:p>
            <a:pPr marL="457200" indent="-45720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 bwMode="gray">
          <a:xfrm>
            <a:off x="304800" y="2708920"/>
            <a:ext cx="853281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indent="-2222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582613" indent="-2222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941388" indent="-22066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209675" indent="-13811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16621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1193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765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337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909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Wingdings" pitchFamily="2" charset="2"/>
              <a:buNone/>
            </a:pPr>
            <a:r>
              <a:rPr lang="en-US" b="1" dirty="0" smtClean="0"/>
              <a:t>ORM Contra</a:t>
            </a:r>
            <a:r>
              <a:rPr lang="ru-RU" dirty="0" smtClean="0"/>
              <a:t>	</a:t>
            </a:r>
          </a:p>
          <a:p>
            <a:r>
              <a:rPr lang="ru-RU" b="1" dirty="0" smtClean="0"/>
              <a:t>Тяжело</a:t>
            </a:r>
            <a:r>
              <a:rPr lang="ru-RU" dirty="0" smtClean="0"/>
              <a:t> – </a:t>
            </a:r>
            <a:r>
              <a:rPr lang="ru-RU" dirty="0" err="1" smtClean="0"/>
              <a:t>генеренные</a:t>
            </a:r>
            <a:r>
              <a:rPr lang="ru-RU" dirty="0" smtClean="0"/>
              <a:t> запросы не оптимальны.</a:t>
            </a:r>
          </a:p>
          <a:p>
            <a:r>
              <a:rPr lang="ru-RU" b="1" dirty="0" smtClean="0"/>
              <a:t>Криво</a:t>
            </a:r>
            <a:r>
              <a:rPr lang="ru-RU" dirty="0" smtClean="0"/>
              <a:t> –</a:t>
            </a:r>
            <a:r>
              <a:rPr lang="en-US" dirty="0" smtClean="0"/>
              <a:t> SQL </a:t>
            </a:r>
            <a:r>
              <a:rPr lang="ru-RU" dirty="0" smtClean="0"/>
              <a:t>и ООП не совместимы на 100%. Некоторые вещи делаются весьма нетривиально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pPr marL="457200" indent="-457200">
              <a:buFont typeface="Wingdings" pitchFamily="2" charset="2"/>
              <a:buNone/>
            </a:pPr>
            <a:endParaRPr lang="ru-RU" dirty="0" smtClean="0"/>
          </a:p>
          <a:p>
            <a:pPr marL="457200" indent="-457200">
              <a:buFont typeface="Wingdings" pitchFamily="2" charset="2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045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2592288"/>
          </a:xfrm>
        </p:spPr>
        <p:txBody>
          <a:bodyPr/>
          <a:lstStyle/>
          <a:p>
            <a:pPr marL="457200" indent="-457200">
              <a:buNone/>
            </a:pPr>
            <a:r>
              <a:rPr lang="ru-RU" dirty="0" smtClean="0"/>
              <a:t>	</a:t>
            </a: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	 </a:t>
            </a:r>
            <a:r>
              <a:rPr lang="en-US" sz="3200" b="1" dirty="0" smtClean="0"/>
              <a:t>ORM - Object-relational mapping </a:t>
            </a:r>
            <a:endParaRPr lang="ru-RU" sz="3200" b="1" dirty="0" smtClean="0"/>
          </a:p>
          <a:p>
            <a:pPr marL="457200" indent="-457200">
              <a:buNone/>
            </a:pPr>
            <a:endParaRPr lang="en-US" dirty="0" smtClean="0"/>
          </a:p>
          <a:p>
            <a:pPr marL="1176338" lvl="2" indent="-457200"/>
            <a:r>
              <a:rPr lang="ru-RU" dirty="0" smtClean="0"/>
              <a:t>Связь между концепцией базы данных и ООП</a:t>
            </a:r>
          </a:p>
          <a:p>
            <a:pPr marL="1176338" lvl="2" indent="-457200"/>
            <a:r>
              <a:rPr lang="ru-RU" dirty="0" smtClean="0"/>
              <a:t>Преобразование объектов языка в форму, в которой они могут быть сохранены в БД с сохранением свойств и отношений</a:t>
            </a:r>
            <a:r>
              <a:rPr lang="en-US" dirty="0" smtClean="0"/>
              <a:t>	</a:t>
            </a:r>
          </a:p>
          <a:p>
            <a:pPr marL="457200" indent="-457200">
              <a:buNone/>
            </a:pPr>
            <a:r>
              <a:rPr lang="en-US" dirty="0" smtClean="0"/>
              <a:t>	</a:t>
            </a:r>
            <a:endParaRPr lang="ru-RU" dirty="0" smtClean="0"/>
          </a:p>
          <a:p>
            <a:pPr marL="457200" indent="-457200">
              <a:buNone/>
            </a:pPr>
            <a:endParaRPr lang="ru-RU" dirty="0" smtClean="0"/>
          </a:p>
          <a:p>
            <a:pPr marL="457200" indent="-45720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pic>
        <p:nvPicPr>
          <p:cNvPr id="33794" name="Picture 2" descr="http://internetka.in.ua/wp-content/uploads/2012/09/or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3573016"/>
            <a:ext cx="5895975" cy="1724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617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64704"/>
            <a:ext cx="8532813" cy="5256584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 smtClean="0"/>
              <a:t>	</a:t>
            </a:r>
            <a:endParaRPr lang="ru-RU" dirty="0" smtClean="0"/>
          </a:p>
          <a:p>
            <a:pPr marL="457200" indent="-457200">
              <a:buNone/>
            </a:pPr>
            <a:r>
              <a:rPr lang="ru-RU" dirty="0" smtClean="0"/>
              <a:t>	</a:t>
            </a:r>
            <a:r>
              <a:rPr lang="en-US" sz="2400" b="1" dirty="0" smtClean="0"/>
              <a:t>Java Persistence Architecture API</a:t>
            </a:r>
            <a:r>
              <a:rPr lang="en-US" sz="2400" dirty="0" smtClean="0"/>
              <a:t> (</a:t>
            </a:r>
            <a:r>
              <a:rPr lang="en-US" sz="2400" dirty="0" smtClean="0">
                <a:hlinkClick r:id="rId2" tooltip="wikipedia:Java Persistence API"/>
              </a:rPr>
              <a:t>JPA</a:t>
            </a:r>
            <a:r>
              <a:rPr lang="en-US" sz="2400" dirty="0" smtClean="0"/>
              <a:t>) </a:t>
            </a:r>
            <a:r>
              <a:rPr lang="ru-RU" sz="2400" dirty="0" smtClean="0"/>
              <a:t>это </a:t>
            </a:r>
            <a:r>
              <a:rPr lang="en-US" sz="2400" dirty="0" smtClean="0"/>
              <a:t>Java</a:t>
            </a:r>
            <a:r>
              <a:rPr lang="ru-RU" sz="2400" dirty="0" smtClean="0"/>
              <a:t> спецификация для доступа, сохранения и манипулирования  данными между </a:t>
            </a:r>
            <a:r>
              <a:rPr lang="en-US" sz="2400" dirty="0" smtClean="0"/>
              <a:t>Java </a:t>
            </a:r>
            <a:r>
              <a:rPr lang="ru-RU" sz="2400" dirty="0" smtClean="0"/>
              <a:t>обьектами и релиационной базой данных.</a:t>
            </a:r>
            <a:r>
              <a:rPr lang="en-US" sz="2400" dirty="0" smtClean="0"/>
              <a:t>	</a:t>
            </a:r>
          </a:p>
          <a:p>
            <a:pPr marL="457200" indent="-457200">
              <a:buNone/>
            </a:pPr>
            <a:r>
              <a:rPr lang="en-US" sz="2400" dirty="0" smtClean="0"/>
              <a:t>	</a:t>
            </a:r>
            <a:endParaRPr lang="ru-RU" sz="1400" dirty="0" smtClean="0"/>
          </a:p>
          <a:p>
            <a:pPr marL="457200" indent="-457200">
              <a:buNone/>
            </a:pPr>
            <a:endParaRPr lang="ru-RU" sz="1400" dirty="0" smtClean="0"/>
          </a:p>
          <a:p>
            <a:pPr marL="457200" indent="-457200">
              <a:buNone/>
            </a:pPr>
            <a:r>
              <a:rPr lang="en-US" dirty="0" smtClean="0"/>
              <a:t> 	JPA </a:t>
            </a:r>
            <a:r>
              <a:rPr lang="ru-RU" dirty="0" smtClean="0"/>
              <a:t>состоит из следующих основных разделов:</a:t>
            </a:r>
          </a:p>
          <a:p>
            <a:pPr marL="457200" indent="-457200">
              <a:buNone/>
            </a:pPr>
            <a:endParaRPr lang="en-US" dirty="0" smtClean="0"/>
          </a:p>
          <a:p>
            <a:pPr lvl="2"/>
            <a:r>
              <a:rPr lang="en-US" b="1" dirty="0" smtClean="0"/>
              <a:t>The Java Persistence API</a:t>
            </a:r>
            <a:r>
              <a:rPr lang="ru-RU" b="1" dirty="0" smtClean="0"/>
              <a:t> – </a:t>
            </a:r>
            <a:r>
              <a:rPr lang="ru-RU" dirty="0" smtClean="0"/>
              <a:t>пакет </a:t>
            </a:r>
            <a:r>
              <a:rPr lang="en-US" dirty="0" smtClean="0"/>
              <a:t> </a:t>
            </a:r>
            <a:r>
              <a:rPr lang="en-US" dirty="0" err="1" smtClean="0"/>
              <a:t>javax.persistence</a:t>
            </a:r>
            <a:endParaRPr lang="en-US" b="1" dirty="0" smtClean="0"/>
          </a:p>
          <a:p>
            <a:pPr lvl="2"/>
            <a:r>
              <a:rPr lang="en-US" b="1" dirty="0" smtClean="0"/>
              <a:t>Java Persistence Query Language </a:t>
            </a:r>
            <a:r>
              <a:rPr lang="ru-RU" dirty="0" smtClean="0"/>
              <a:t>– на основе </a:t>
            </a:r>
            <a:r>
              <a:rPr lang="en-US" dirty="0" smtClean="0"/>
              <a:t>HQL</a:t>
            </a:r>
            <a:endParaRPr lang="ru-RU" dirty="0" smtClean="0"/>
          </a:p>
          <a:p>
            <a:pPr lvl="2"/>
            <a:r>
              <a:rPr lang="en-US" b="1" dirty="0" smtClean="0"/>
              <a:t>The Java Persistence Criteria API</a:t>
            </a:r>
          </a:p>
          <a:p>
            <a:pPr lvl="2"/>
            <a:r>
              <a:rPr lang="en-US" b="1" dirty="0" smtClean="0"/>
              <a:t>Object/relational mapping metadata</a:t>
            </a:r>
          </a:p>
          <a:p>
            <a:pPr marL="457200" indent="-457200">
              <a:buNone/>
            </a:pPr>
            <a:endParaRPr lang="ru-RU" dirty="0" smtClean="0"/>
          </a:p>
          <a:p>
            <a:pPr marL="457200" indent="-45720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Агенда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2592288"/>
          </a:xfrm>
        </p:spPr>
        <p:txBody>
          <a:bodyPr/>
          <a:lstStyle/>
          <a:p>
            <a:pPr marL="457200" indent="-457200">
              <a:buNone/>
            </a:pPr>
            <a:r>
              <a:rPr lang="ru-RU" dirty="0" smtClean="0"/>
              <a:t>	</a:t>
            </a:r>
            <a:endParaRPr lang="ru-RU" dirty="0"/>
          </a:p>
          <a:p>
            <a:r>
              <a:rPr lang="ru-RU" dirty="0" smtClean="0"/>
              <a:t>Зачем?</a:t>
            </a:r>
          </a:p>
          <a:p>
            <a:r>
              <a:rPr lang="en-US" b="1" dirty="0" smtClean="0"/>
              <a:t>Easy</a:t>
            </a:r>
          </a:p>
          <a:p>
            <a:r>
              <a:rPr lang="en-US" dirty="0" smtClean="0"/>
              <a:t>Medium</a:t>
            </a:r>
            <a:endParaRPr lang="ru-RU" dirty="0" smtClean="0"/>
          </a:p>
          <a:p>
            <a:r>
              <a:rPr lang="en-US" dirty="0" smtClean="0"/>
              <a:t>Hardcore</a:t>
            </a:r>
            <a:r>
              <a:rPr lang="en-US" dirty="0" smtClean="0"/>
              <a:t>	</a:t>
            </a:r>
            <a:endParaRPr lang="ru-RU" dirty="0" smtClean="0"/>
          </a:p>
          <a:p>
            <a:pPr marL="457200" indent="-457200">
              <a:buNone/>
            </a:pPr>
            <a:endParaRPr lang="ru-RU" dirty="0" smtClean="0"/>
          </a:p>
          <a:p>
            <a:pPr marL="457200" indent="-45720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3633473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11564</TotalTime>
  <Words>654</Words>
  <Application>Microsoft Office PowerPoint</Application>
  <PresentationFormat>Экран (4:3)</PresentationFormat>
  <Paragraphs>491</Paragraphs>
  <Slides>38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39" baseType="lpstr">
      <vt:lpstr>lecture template</vt:lpstr>
      <vt:lpstr>Java Lecture #8  Database Usage in Java: Object-Relational Mapping</vt:lpstr>
      <vt:lpstr>Агенда</vt:lpstr>
      <vt:lpstr>И действительно, зачем?</vt:lpstr>
      <vt:lpstr>И действительно, зачем?</vt:lpstr>
      <vt:lpstr>ORM</vt:lpstr>
      <vt:lpstr>ORM</vt:lpstr>
      <vt:lpstr>ORM</vt:lpstr>
      <vt:lpstr>JPA</vt:lpstr>
      <vt:lpstr>Агенда</vt:lpstr>
      <vt:lpstr>Entity </vt:lpstr>
      <vt:lpstr>@Entity @Table @Column   </vt:lpstr>
      <vt:lpstr>Primary Keys in Entities    </vt:lpstr>
      <vt:lpstr>Entities </vt:lpstr>
      <vt:lpstr>Application-Managed Entity Managers   </vt:lpstr>
      <vt:lpstr>Java Persistence Query Language           </vt:lpstr>
      <vt:lpstr>@NamedQuery and @NamedQueries            </vt:lpstr>
      <vt:lpstr>JPA Criteria Query            </vt:lpstr>
      <vt:lpstr> Entity Relationships     </vt:lpstr>
      <vt:lpstr>  @OneToOne      </vt:lpstr>
      <vt:lpstr>  @ManyToMany      </vt:lpstr>
      <vt:lpstr>  One-to-many и Many-to-one:      </vt:lpstr>
      <vt:lpstr>Агенда</vt:lpstr>
      <vt:lpstr>Validating Persistent Fields and Properties   </vt:lpstr>
      <vt:lpstr>Persistence Units   </vt:lpstr>
      <vt:lpstr>EntityManager  </vt:lpstr>
      <vt:lpstr>Типы EntityManager  </vt:lpstr>
      <vt:lpstr>EntityManager lifecycle   </vt:lpstr>
      <vt:lpstr>EntityManager lifecycle annatation   </vt:lpstr>
      <vt:lpstr> Отношения и каскадные операции     </vt:lpstr>
      <vt:lpstr>Агенда</vt:lpstr>
      <vt:lpstr>Mapped Superclasses          </vt:lpstr>
      <vt:lpstr>Entity Inheritance: Abstract Entities           </vt:lpstr>
      <vt:lpstr>Entity Inheritance: InheritanceType.SINGLE_TABLE           </vt:lpstr>
      <vt:lpstr>Entity Inheritance: InheritanceType.JOINED          </vt:lpstr>
      <vt:lpstr>Entity Inheritance: InheritanceType.TABLE_PER_CLASS            </vt:lpstr>
      <vt:lpstr>Embeddable Classes         </vt:lpstr>
      <vt:lpstr>Entity Locking and Concurrency             </vt:lpstr>
      <vt:lpstr>             </vt:lpstr>
    </vt:vector>
  </TitlesOfParts>
  <Company>T-SYSTEMS CIS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#0N  Database Usage in Java Part I</dc:title>
  <dc:creator>asaenko</dc:creator>
  <cp:lastModifiedBy>Bulov, Andrey</cp:lastModifiedBy>
  <cp:revision>371</cp:revision>
  <cp:lastPrinted>2008-10-06T12:12:35Z</cp:lastPrinted>
  <dcterms:created xsi:type="dcterms:W3CDTF">2012-01-31T10:20:33Z</dcterms:created>
  <dcterms:modified xsi:type="dcterms:W3CDTF">2014-03-20T10:04:23Z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