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1"/>
  </p:notesMasterIdLst>
  <p:handoutMasterIdLst>
    <p:handoutMasterId r:id="rId32"/>
  </p:handoutMasterIdLst>
  <p:sldIdLst>
    <p:sldId id="256" r:id="rId2"/>
    <p:sldId id="363" r:id="rId3"/>
    <p:sldId id="381" r:id="rId4"/>
    <p:sldId id="292" r:id="rId5"/>
    <p:sldId id="293" r:id="rId6"/>
    <p:sldId id="294" r:id="rId7"/>
    <p:sldId id="296" r:id="rId8"/>
    <p:sldId id="380" r:id="rId9"/>
    <p:sldId id="382" r:id="rId10"/>
    <p:sldId id="303" r:id="rId11"/>
    <p:sldId id="364" r:id="rId12"/>
    <p:sldId id="298" r:id="rId13"/>
    <p:sldId id="299" r:id="rId14"/>
    <p:sldId id="300" r:id="rId15"/>
    <p:sldId id="383" r:id="rId16"/>
    <p:sldId id="365" r:id="rId17"/>
    <p:sldId id="308" r:id="rId18"/>
    <p:sldId id="309" r:id="rId19"/>
    <p:sldId id="310" r:id="rId20"/>
    <p:sldId id="315" r:id="rId21"/>
    <p:sldId id="376" r:id="rId22"/>
    <p:sldId id="314" r:id="rId23"/>
    <p:sldId id="320" r:id="rId24"/>
    <p:sldId id="321" r:id="rId25"/>
    <p:sldId id="322" r:id="rId26"/>
    <p:sldId id="378" r:id="rId27"/>
    <p:sldId id="324" r:id="rId28"/>
    <p:sldId id="367" r:id="rId29"/>
    <p:sldId id="379" r:id="rId30"/>
  </p:sldIdLst>
  <p:sldSz cx="9144000" cy="6858000" type="screen4x3"/>
  <p:notesSz cx="6799263" cy="99314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Tele-GroteskNor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Tele-GroteskNor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Tele-GroteskNor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Tele-GroteskNor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Tele-GroteskNor"/>
        <a:ea typeface="+mn-ea"/>
        <a:cs typeface="Arial" charset="0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Tele-GroteskNor"/>
        <a:ea typeface="+mn-ea"/>
        <a:cs typeface="Arial" charset="0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Tele-GroteskNor"/>
        <a:ea typeface="+mn-ea"/>
        <a:cs typeface="Arial" charset="0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Tele-GroteskNor"/>
        <a:ea typeface="+mn-ea"/>
        <a:cs typeface="Arial" charset="0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Tele-GroteskNor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A95A"/>
    <a:srgbClr val="DDD674"/>
    <a:srgbClr val="BABD5A"/>
    <a:srgbClr val="64B9E4"/>
    <a:srgbClr val="427BAB"/>
    <a:srgbClr val="CCCCCC"/>
    <a:srgbClr val="262626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817" autoAdjust="0"/>
    <p:restoredTop sz="90655" autoAdjust="0"/>
  </p:normalViewPr>
  <p:slideViewPr>
    <p:cSldViewPr>
      <p:cViewPr varScale="1">
        <p:scale>
          <a:sx n="126" d="100"/>
          <a:sy n="126" d="100"/>
        </p:scale>
        <p:origin x="-1194" y="-84"/>
      </p:cViewPr>
      <p:guideLst>
        <p:guide orient="horz" pos="379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959100" y="9525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latin typeface="Tele-GroteskNor" pitchFamily="2" charset="0"/>
                <a:cs typeface="Arial" charset="0"/>
              </a:defRPr>
            </a:lvl1pPr>
          </a:lstStyle>
          <a:p>
            <a:pPr>
              <a:defRPr/>
            </a:pPr>
            <a:fld id="{BEF1425F-BB44-4E03-9935-C2AE9CDB4773}" type="datetime1">
              <a:rPr lang="ru-RU"/>
              <a:pPr>
                <a:defRPr/>
              </a:pPr>
              <a:t>12.09.2016</a:t>
            </a:fld>
            <a:endParaRPr lang="de-DE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959100" y="203200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latin typeface="Tele-GroteskNor" pitchFamily="2" charset="0"/>
                <a:cs typeface="Arial" charset="0"/>
              </a:defRPr>
            </a:lvl1pPr>
          </a:lstStyle>
          <a:p>
            <a:pPr>
              <a:defRPr/>
            </a:pPr>
            <a:fld id="{4BE8482F-1305-4E29-8D5D-CB0BB436E45C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959100" y="106363"/>
            <a:ext cx="3302000" cy="1285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latin typeface="Tele-GroteskNor" pitchFamily="2" charset="0"/>
                <a:cs typeface="Arial" charset="0"/>
              </a:defRPr>
            </a:lvl1pPr>
          </a:lstStyle>
          <a:p>
            <a:pPr>
              <a:defRPr/>
            </a:pPr>
            <a:r>
              <a:rPr lang="de-DE"/>
              <a:t>–streng vertraulich, vertraulich, intern, öffentlich–                         Autor / Thema der Präsentation</a:t>
            </a:r>
          </a:p>
        </p:txBody>
      </p:sp>
      <p:pic>
        <p:nvPicPr>
          <p:cNvPr id="14341" name="Picture 11" descr="T_Kurzform_1K"/>
          <p:cNvPicPr>
            <a:picLocks noChangeAspect="1" noChangeArrowheads="1"/>
          </p:cNvPicPr>
          <p:nvPr/>
        </p:nvPicPr>
        <p:blipFill>
          <a:blip r:embed="rId2" cstate="print"/>
          <a:srcRect l="2551" t="23399" r="2734" b="23399"/>
          <a:stretch>
            <a:fillRect/>
          </a:stretch>
        </p:blipFill>
        <p:spPr bwMode="auto">
          <a:xfrm>
            <a:off x="585788" y="1588"/>
            <a:ext cx="1630362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5949788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42950" y="820738"/>
            <a:ext cx="5316538" cy="3987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2925" y="5043488"/>
            <a:ext cx="5718175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68" tIns="46084" rIns="92168" bIns="460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959100" y="9525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latin typeface="Tele-GroteskNor" pitchFamily="2" charset="0"/>
                <a:cs typeface="Arial" charset="0"/>
              </a:defRPr>
            </a:lvl1pPr>
          </a:lstStyle>
          <a:p>
            <a:pPr>
              <a:defRPr/>
            </a:pPr>
            <a:fld id="{E5762D73-C317-4282-9E4D-8FE229D2D689}" type="datetime1">
              <a:rPr lang="ru-RU"/>
              <a:pPr>
                <a:defRPr/>
              </a:pPr>
              <a:t>12.09.2016</a:t>
            </a:fld>
            <a:endParaRPr lang="de-DE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959100" y="203200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latin typeface="Tele-GroteskNor" pitchFamily="2" charset="0"/>
                <a:cs typeface="Arial" charset="0"/>
              </a:defRPr>
            </a:lvl1pPr>
          </a:lstStyle>
          <a:p>
            <a:pPr>
              <a:defRPr/>
            </a:pPr>
            <a:fld id="{D33DDE70-88CA-48AA-93FA-D28864FB185F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8208" name="Rectangle 1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959100" y="106363"/>
            <a:ext cx="3302000" cy="1285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latin typeface="Tele-GroteskNor" pitchFamily="2" charset="0"/>
                <a:cs typeface="Arial" charset="0"/>
              </a:defRPr>
            </a:lvl1pPr>
          </a:lstStyle>
          <a:p>
            <a:pPr>
              <a:defRPr/>
            </a:pPr>
            <a:r>
              <a:rPr lang="de-DE"/>
              <a:t>–streng vertraulich, vertraulich, intern, öffentlich–                         Autor / Thema der Präsentation</a:t>
            </a:r>
          </a:p>
        </p:txBody>
      </p:sp>
      <p:pic>
        <p:nvPicPr>
          <p:cNvPr id="13319" name="Picture 17" descr="T_Kurzform_1K"/>
          <p:cNvPicPr>
            <a:picLocks noChangeAspect="1" noChangeArrowheads="1"/>
          </p:cNvPicPr>
          <p:nvPr/>
        </p:nvPicPr>
        <p:blipFill>
          <a:blip r:embed="rId2"/>
          <a:srcRect l="2551" t="23399" r="2734" b="23399"/>
          <a:stretch>
            <a:fillRect/>
          </a:stretch>
        </p:blipFill>
        <p:spPr bwMode="auto">
          <a:xfrm>
            <a:off x="585788" y="1588"/>
            <a:ext cx="1630362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57445753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180975" indent="-180975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1pPr>
    <a:lvl2pPr marL="541338" indent="-203200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2pPr>
    <a:lvl3pPr marL="903288" indent="-192088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3pPr>
    <a:lvl4pPr marL="1263650" indent="-190500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4pPr>
    <a:lvl5pPr marL="1625600" indent="-192088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5762D73-C317-4282-9E4D-8FE229D2D689}" type="datetime1">
              <a:rPr lang="ru-RU" smtClean="0"/>
              <a:pPr>
                <a:defRPr/>
              </a:pPr>
              <a:t>12.09.2016</a:t>
            </a:fld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None/>
            </a:pPr>
            <a:endParaRPr lang="ru-RU" dirty="0" smtClean="0">
              <a:latin typeface="Tele-GroteskNor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None/>
            </a:pPr>
            <a:endParaRPr lang="en-US" dirty="0" smtClean="0">
              <a:latin typeface="Tele-GroteskNor"/>
            </a:endParaRPr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3"/>
          </p:nvPr>
        </p:nvSpPr>
        <p:spPr>
          <a:noFill/>
        </p:spPr>
        <p:txBody>
          <a:bodyPr/>
          <a:lstStyle/>
          <a:p>
            <a:pPr>
              <a:buFont typeface="Tele-GroteskFet"/>
              <a:buNone/>
            </a:pPr>
            <a:fld id="{6C1B7E75-96B4-4735-82D6-415403E5C3F7}" type="slidenum">
              <a:rPr lang="ru-RU" smtClean="0">
                <a:latin typeface="Tele-GroteskNor"/>
              </a:rPr>
              <a:pPr>
                <a:buFont typeface="Tele-GroteskFet"/>
                <a:buNone/>
              </a:pPr>
              <a:t>25</a:t>
            </a:fld>
            <a:endParaRPr lang="ru-RU" smtClean="0">
              <a:latin typeface="Tele-GroteskNor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None/>
            </a:pPr>
            <a:endParaRPr lang="en-US" dirty="0" smtClean="0">
              <a:latin typeface="Tele-GroteskNor"/>
            </a:endParaRPr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3"/>
          </p:nvPr>
        </p:nvSpPr>
        <p:spPr>
          <a:noFill/>
        </p:spPr>
        <p:txBody>
          <a:bodyPr/>
          <a:lstStyle/>
          <a:p>
            <a:pPr>
              <a:buFont typeface="Tele-GroteskFet"/>
              <a:buNone/>
            </a:pPr>
            <a:fld id="{6FBB3514-7B3C-4165-8D11-9CC3A896BBB1}" type="slidenum">
              <a:rPr lang="ru-RU" smtClean="0">
                <a:latin typeface="Tele-GroteskNor"/>
              </a:rPr>
              <a:pPr>
                <a:buFont typeface="Tele-GroteskFet"/>
                <a:buNone/>
              </a:pPr>
              <a:t>27</a:t>
            </a:fld>
            <a:endParaRPr lang="ru-RU" smtClean="0">
              <a:latin typeface="Tele-GroteskNor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5762D73-C317-4282-9E4D-8FE229D2D689}" type="datetime1">
              <a:rPr lang="ru-RU" smtClean="0"/>
              <a:pPr>
                <a:defRPr/>
              </a:pPr>
              <a:t>12.09.2016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5762D73-C317-4282-9E4D-8FE229D2D689}" type="datetime1">
              <a:rPr lang="ru-RU" smtClean="0"/>
              <a:pPr>
                <a:defRPr/>
              </a:pPr>
              <a:t>12.09.2016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5762D73-C317-4282-9E4D-8FE229D2D689}" type="datetime1">
              <a:rPr lang="ru-RU" smtClean="0"/>
              <a:pPr>
                <a:defRPr/>
              </a:pPr>
              <a:t>12.09.2016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endParaRPr lang="en-US" dirty="0" smtClean="0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3"/>
          </p:nvPr>
        </p:nvSpPr>
        <p:spPr>
          <a:noFill/>
        </p:spPr>
        <p:txBody>
          <a:bodyPr/>
          <a:lstStyle/>
          <a:p>
            <a:pPr>
              <a:buFont typeface="Tele-GroteskFet"/>
              <a:buNone/>
            </a:pPr>
            <a:fld id="{7771ED5D-ECC0-4C5F-8A98-6C07E609BF5D}" type="slidenum">
              <a:rPr lang="ru-RU" smtClean="0">
                <a:latin typeface="Tele-GroteskNor"/>
              </a:rPr>
              <a:pPr>
                <a:buFont typeface="Tele-GroteskFet"/>
                <a:buNone/>
              </a:pPr>
              <a:t>5</a:t>
            </a:fld>
            <a:endParaRPr lang="ru-RU" smtClean="0">
              <a:latin typeface="Tele-GroteskNor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5762D73-C317-4282-9E4D-8FE229D2D689}" type="datetime1">
              <a:rPr lang="ru-RU" smtClean="0"/>
              <a:pPr>
                <a:defRPr/>
              </a:pPr>
              <a:t>12.09.2016</a:t>
            </a:fld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5762D73-C317-4282-9E4D-8FE229D2D689}" type="datetime1">
              <a:rPr lang="ru-RU" smtClean="0"/>
              <a:pPr>
                <a:defRPr/>
              </a:pPr>
              <a:t>12.09.2016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46952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 smtClean="0">
              <a:latin typeface="Tele-GroteskNor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T_Menschen_Blanko"/>
          <p:cNvPicPr>
            <a:picLocks noChangeAspect="1" noChangeArrowheads="1"/>
          </p:cNvPicPr>
          <p:nvPr/>
        </p:nvPicPr>
        <p:blipFill>
          <a:blip r:embed="rId2" cstate="print"/>
          <a:srcRect t="14970"/>
          <a:stretch>
            <a:fillRect/>
          </a:stretch>
        </p:blipFill>
        <p:spPr bwMode="auto">
          <a:xfrm>
            <a:off x="2771775" y="0"/>
            <a:ext cx="5821363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TSY_PPT_Label_neu"/>
          <p:cNvPicPr preferRelativeResize="0">
            <a:picLocks noChangeAspect="1" noChangeArrowheads="1"/>
          </p:cNvPicPr>
          <p:nvPr userDrawn="1"/>
        </p:nvPicPr>
        <p:blipFill>
          <a:blip r:embed="rId3" cstate="print"/>
          <a:srcRect r="84" b="1210"/>
          <a:stretch>
            <a:fillRect/>
          </a:stretch>
        </p:blipFill>
        <p:spPr bwMode="auto">
          <a:xfrm>
            <a:off x="304800" y="5929313"/>
            <a:ext cx="8524875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58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04801" y="3603029"/>
            <a:ext cx="4123184" cy="1554163"/>
          </a:xfrm>
        </p:spPr>
        <p:txBody>
          <a:bodyPr lIns="216000" tIns="126000"/>
          <a:lstStyle>
            <a:lvl1pPr>
              <a:defRPr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04800" y="5949280"/>
            <a:ext cx="8532813" cy="281434"/>
          </a:xfrm>
        </p:spPr>
        <p:txBody>
          <a:bodyPr lIns="234000"/>
          <a:lstStyle>
            <a:lvl1pPr marL="0" indent="0" algn="r">
              <a:buFont typeface="Wingdings" pitchFamily="2" charset="2"/>
              <a:buNone/>
              <a:defRPr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634589-8080-402A-81DA-490225EB6E88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47257C-A62D-4E81-AF01-21960D6791A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304800"/>
            <a:ext cx="2132013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2484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48F00E-F0C1-4092-BFDA-09091BD8D80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6DB477-D42F-4478-9FD1-597858B1971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D6A7F6-8D14-443C-992B-CE0ACBCB09A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485900"/>
            <a:ext cx="4189413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485900"/>
            <a:ext cx="4191000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13B26C-6F9F-45C3-B1B8-3B5EC376D6B5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0F947F-448B-45C2-B033-D090C53DD475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7269163" y="6602413"/>
            <a:ext cx="809625" cy="144462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Tele-GroteskNor" pitchFamily="2" charset="0"/>
              </a:defRPr>
            </a:lvl1pPr>
          </a:lstStyle>
          <a:p>
            <a:pPr>
              <a:defRPr/>
            </a:pPr>
            <a:fld id="{1309D3BC-DE53-46AD-B8CA-310E939F8B54}" type="datetime1">
              <a:rPr lang="ru-RU"/>
              <a:pPr>
                <a:defRPr/>
              </a:pPr>
              <a:t>12.09.2016</a:t>
            </a:fld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989013" y="6602413"/>
            <a:ext cx="6607175" cy="193675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Tele-GroteskNor" pitchFamily="2" charset="0"/>
              </a:defRPr>
            </a:lvl1pPr>
          </a:lstStyle>
          <a:p>
            <a:pPr>
              <a:defRPr/>
            </a:pPr>
            <a:r>
              <a:rPr lang="en-US"/>
              <a:t>–strictly confidentia -lAlexey Toskin / SI Head Introduction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3C7666-AB6C-47DF-B96C-A06E4375740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51DA79-A00D-4000-8F21-7AA20A0B589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AC810D-54A9-4A6F-BD86-2DED674C341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u-R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93CFFC-8A6D-496E-A14F-8C8285E088D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04800" y="88900"/>
            <a:ext cx="8532813" cy="46037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301038" y="6602413"/>
            <a:ext cx="539750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900">
                <a:latin typeface="Tele-GroteskNor" pitchFamily="2" charset="0"/>
                <a:cs typeface="+mn-cs"/>
              </a:defRPr>
            </a:lvl1pPr>
          </a:lstStyle>
          <a:p>
            <a:pPr>
              <a:defRPr/>
            </a:pPr>
            <a:fld id="{F1C06C1D-34D9-4ABE-AE00-6FF5EFC34E6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765175"/>
            <a:ext cx="8532813" cy="525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cxnSp>
        <p:nvCxnSpPr>
          <p:cNvPr id="1029" name="Straight Connector 2"/>
          <p:cNvCxnSpPr>
            <a:cxnSpLocks noChangeShapeType="1"/>
          </p:cNvCxnSpPr>
          <p:nvPr/>
        </p:nvCxnSpPr>
        <p:spPr bwMode="auto">
          <a:xfrm>
            <a:off x="304800" y="476250"/>
            <a:ext cx="8532813" cy="0"/>
          </a:xfrm>
          <a:prstGeom prst="line">
            <a:avLst/>
          </a:prstGeom>
          <a:noFill/>
          <a:ln w="12700" algn="ctr">
            <a:solidFill>
              <a:schemeClr val="tx2"/>
            </a:solidFill>
            <a:round/>
            <a:headEnd/>
            <a:tailEnd/>
          </a:ln>
        </p:spPr>
      </p:cxnSp>
      <p:pic>
        <p:nvPicPr>
          <p:cNvPr id="1030" name="Picture 8" descr="TSY_PPT_Label_neu"/>
          <p:cNvPicPr preferRelativeResize="0">
            <a:picLocks noChangeAspect="1" noChangeArrowheads="1"/>
          </p:cNvPicPr>
          <p:nvPr/>
        </p:nvPicPr>
        <p:blipFill>
          <a:blip r:embed="rId13" cstate="print"/>
          <a:srcRect r="84" b="1210"/>
          <a:stretch>
            <a:fillRect/>
          </a:stretch>
        </p:blipFill>
        <p:spPr bwMode="auto">
          <a:xfrm>
            <a:off x="304800" y="5929313"/>
            <a:ext cx="8524875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3" r:id="rId2"/>
    <p:sldLayoutId id="2147483664" r:id="rId3"/>
    <p:sldLayoutId id="2147483665" r:id="rId4"/>
    <p:sldLayoutId id="2147483666" r:id="rId5"/>
    <p:sldLayoutId id="2147483673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Narrow" pitchFamily="34" charset="0"/>
          <a:ea typeface="+mj-ea"/>
          <a:cs typeface="Arial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Narrow" pitchFamily="34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Narrow" pitchFamily="34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Narrow" pitchFamily="34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Narrow" pitchFamily="34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9pPr>
    </p:titleStyle>
    <p:bodyStyle>
      <a:lvl1pPr marL="222250" indent="-22225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  <a:ea typeface="+mn-ea"/>
          <a:cs typeface="+mn-cs"/>
        </a:defRPr>
      </a:lvl1pPr>
      <a:lvl2pPr marL="582613" indent="-22225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2pPr>
      <a:lvl3pPr marL="941388" indent="-22066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3pPr>
      <a:lvl4pPr marL="1209675" indent="-13811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4pPr>
      <a:lvl5pPr marL="1662113" indent="-230188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5pPr>
      <a:lvl6pPr marL="21193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765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337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909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bm.com/developerworks" TargetMode="External"/><Relationship Id="rId2" Type="http://schemas.openxmlformats.org/officeDocument/2006/relationships/hyperlink" Target="http://docs.oracle.com/javase/specs/jls/se7/html/jls-17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hyperlink" Target="http://www.ibm.com/developerworks/ru/library/j-jtp10185/index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6388" y="5903913"/>
            <a:ext cx="8532812" cy="333375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>
                <a:effectLst/>
              </a:rPr>
              <a:t>Санкт-Петербург</a:t>
            </a:r>
            <a:r>
              <a:rPr lang="en-US" dirty="0" smtClean="0">
                <a:effectLst/>
              </a:rPr>
              <a:t>, 201</a:t>
            </a:r>
            <a:r>
              <a:rPr lang="ru-RU" dirty="0" smtClean="0">
                <a:effectLst/>
              </a:rPr>
              <a:t>6</a:t>
            </a:r>
            <a:endParaRPr lang="en-US" dirty="0" smtClean="0">
              <a:effectLst/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3068638"/>
            <a:ext cx="8532813" cy="187253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effectLst/>
              </a:rPr>
              <a:t>Java Lecture 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ru-RU" dirty="0" smtClean="0">
                <a:effectLst/>
              </a:rPr>
              <a:t>Многопоточность:</a:t>
            </a:r>
            <a:br>
              <a:rPr lang="ru-RU" dirty="0" smtClean="0">
                <a:effectLst/>
              </a:rPr>
            </a:br>
            <a:r>
              <a:rPr lang="ru-RU" dirty="0" smtClean="0">
                <a:effectLst/>
              </a:rPr>
              <a:t>Основы</a:t>
            </a:r>
            <a:endParaRPr lang="en-US" dirty="0" smtClean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dirty="0" smtClean="0">
                <a:effectLst/>
              </a:rPr>
              <a:t>Жизненный цикл потока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692150"/>
            <a:ext cx="8586788" cy="5329238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ru-RU" sz="2200" dirty="0" smtClean="0"/>
              <a:t>Создание потока: </a:t>
            </a:r>
          </a:p>
          <a:p>
            <a:pPr lvl="1" eaLnBrk="1" hangingPunct="1">
              <a:lnSpc>
                <a:spcPct val="100000"/>
              </a:lnSpc>
              <a:buNone/>
            </a:pPr>
            <a:r>
              <a:rPr lang="ru-RU" sz="2200" i="1" dirty="0" err="1" smtClean="0">
                <a:cs typeface="Courier New" pitchFamily="49" charset="0"/>
              </a:rPr>
              <a:t>Thread</a:t>
            </a:r>
            <a:r>
              <a:rPr lang="ru-RU" sz="2200" i="1" dirty="0" smtClean="0">
                <a:cs typeface="Courier New" pitchFamily="49" charset="0"/>
              </a:rPr>
              <a:t> </a:t>
            </a:r>
            <a:r>
              <a:rPr lang="ru-RU" sz="2200" i="1" dirty="0" err="1" smtClean="0">
                <a:cs typeface="Courier New" pitchFamily="49" charset="0"/>
              </a:rPr>
              <a:t>thread</a:t>
            </a:r>
            <a:r>
              <a:rPr lang="ru-RU" sz="2200" i="1" dirty="0" smtClean="0">
                <a:cs typeface="Courier New" pitchFamily="49" charset="0"/>
              </a:rPr>
              <a:t> = </a:t>
            </a:r>
            <a:r>
              <a:rPr lang="ru-RU" sz="2200" i="1" dirty="0" err="1" smtClean="0">
                <a:cs typeface="Courier New" pitchFamily="49" charset="0"/>
              </a:rPr>
              <a:t>new</a:t>
            </a:r>
            <a:r>
              <a:rPr lang="ru-RU" sz="2200" i="1" dirty="0" smtClean="0">
                <a:cs typeface="Courier New" pitchFamily="49" charset="0"/>
              </a:rPr>
              <a:t> </a:t>
            </a:r>
            <a:r>
              <a:rPr lang="ru-RU" sz="2200" i="1" dirty="0" err="1" smtClean="0">
                <a:cs typeface="Courier New" pitchFamily="49" charset="0"/>
              </a:rPr>
              <a:t>Thread</a:t>
            </a:r>
            <a:r>
              <a:rPr lang="ru-RU" sz="2200" i="1" dirty="0" smtClean="0">
                <a:cs typeface="Courier New" pitchFamily="49" charset="0"/>
              </a:rPr>
              <a:t>(…) </a:t>
            </a:r>
          </a:p>
          <a:p>
            <a:pPr eaLnBrk="1" hangingPunct="1">
              <a:lnSpc>
                <a:spcPct val="100000"/>
              </a:lnSpc>
            </a:pPr>
            <a:r>
              <a:rPr lang="ru-RU" sz="2200" dirty="0" smtClean="0"/>
              <a:t>Запуск: </a:t>
            </a:r>
          </a:p>
          <a:p>
            <a:pPr lvl="1" eaLnBrk="1" hangingPunct="1">
              <a:lnSpc>
                <a:spcPct val="100000"/>
              </a:lnSpc>
              <a:buNone/>
            </a:pPr>
            <a:r>
              <a:rPr lang="ru-RU" sz="2200" i="1" dirty="0" err="1" smtClean="0">
                <a:cs typeface="Courier New" pitchFamily="49" charset="0"/>
              </a:rPr>
              <a:t>thread.start</a:t>
            </a:r>
            <a:r>
              <a:rPr lang="ru-RU" sz="2200" i="1" dirty="0" smtClean="0">
                <a:cs typeface="Courier New" pitchFamily="49" charset="0"/>
              </a:rPr>
              <a:t>() </a:t>
            </a:r>
          </a:p>
          <a:p>
            <a:pPr eaLnBrk="1" hangingPunct="1">
              <a:lnSpc>
                <a:spcPct val="100000"/>
              </a:lnSpc>
            </a:pPr>
            <a:r>
              <a:rPr lang="ru-RU" sz="2200" dirty="0" smtClean="0"/>
              <a:t>Работа: </a:t>
            </a:r>
          </a:p>
          <a:p>
            <a:pPr lvl="1" eaLnBrk="1" hangingPunct="1">
              <a:lnSpc>
                <a:spcPct val="100000"/>
              </a:lnSpc>
              <a:buNone/>
            </a:pPr>
            <a:r>
              <a:rPr lang="en-US" sz="2200" dirty="0" smtClean="0"/>
              <a:t>-</a:t>
            </a:r>
            <a:r>
              <a:rPr lang="ru-RU" sz="2200" dirty="0" smtClean="0"/>
              <a:t> выполняется метод </a:t>
            </a:r>
            <a:r>
              <a:rPr lang="ru-RU" sz="2200" i="1" dirty="0" err="1" smtClean="0"/>
              <a:t>run</a:t>
            </a:r>
            <a:r>
              <a:rPr lang="ru-RU" sz="2200" i="1" dirty="0" smtClean="0"/>
              <a:t>()</a:t>
            </a:r>
          </a:p>
          <a:p>
            <a:pPr lvl="1" eaLnBrk="1" hangingPunct="1">
              <a:lnSpc>
                <a:spcPct val="100000"/>
              </a:lnSpc>
              <a:buNone/>
            </a:pPr>
            <a:r>
              <a:rPr lang="en-US" sz="2200" dirty="0" smtClean="0"/>
              <a:t>- </a:t>
            </a:r>
            <a:r>
              <a:rPr lang="ru-RU" sz="2200" i="1" dirty="0" err="1" smtClean="0">
                <a:cs typeface="Courier New" pitchFamily="49" charset="0"/>
              </a:rPr>
              <a:t>thread.isAlive</a:t>
            </a:r>
            <a:r>
              <a:rPr lang="ru-RU" sz="2200" i="1" dirty="0" smtClean="0">
                <a:cs typeface="Courier New" pitchFamily="49" charset="0"/>
              </a:rPr>
              <a:t>() == </a:t>
            </a:r>
            <a:r>
              <a:rPr lang="ru-RU" sz="2200" i="1" dirty="0" err="1" smtClean="0">
                <a:cs typeface="Courier New" pitchFamily="49" charset="0"/>
              </a:rPr>
              <a:t>true</a:t>
            </a:r>
            <a:r>
              <a:rPr lang="ru-RU" sz="2200" i="1" dirty="0" smtClean="0">
                <a:cs typeface="Courier New" pitchFamily="49" charset="0"/>
              </a:rPr>
              <a:t> </a:t>
            </a:r>
          </a:p>
          <a:p>
            <a:pPr eaLnBrk="1" hangingPunct="1">
              <a:lnSpc>
                <a:spcPct val="100000"/>
              </a:lnSpc>
            </a:pPr>
            <a:r>
              <a:rPr lang="ru-RU" sz="2200" dirty="0" smtClean="0"/>
              <a:t>Завершение: </a:t>
            </a:r>
          </a:p>
          <a:p>
            <a:pPr marL="360000"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200" dirty="0" smtClean="0"/>
              <a:t>	</a:t>
            </a:r>
            <a:r>
              <a:rPr lang="en-US" sz="2200" dirty="0" smtClean="0"/>
              <a:t>- </a:t>
            </a:r>
            <a:r>
              <a:rPr lang="ru-RU" sz="2200" dirty="0" smtClean="0"/>
              <a:t>метод </a:t>
            </a:r>
            <a:r>
              <a:rPr lang="ru-RU" sz="2200" i="1" dirty="0" err="1" smtClean="0"/>
              <a:t>run</a:t>
            </a:r>
            <a:r>
              <a:rPr lang="ru-RU" sz="2200" i="1" dirty="0" smtClean="0"/>
              <a:t>() </a:t>
            </a:r>
            <a:r>
              <a:rPr lang="ru-RU" sz="2200" dirty="0" smtClean="0"/>
              <a:t>закончился или бросил исключение</a:t>
            </a:r>
          </a:p>
          <a:p>
            <a:pPr marL="360000"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200" dirty="0" smtClean="0"/>
              <a:t>	</a:t>
            </a:r>
            <a:r>
              <a:rPr lang="en-US" sz="2200" dirty="0" smtClean="0"/>
              <a:t>- </a:t>
            </a:r>
            <a:r>
              <a:rPr lang="ru-RU" sz="2200" dirty="0" smtClean="0"/>
              <a:t>завершенный поток нельзя перезапустить</a:t>
            </a:r>
          </a:p>
          <a:p>
            <a:pPr eaLnBrk="1" hangingPunct="1">
              <a:lnSpc>
                <a:spcPct val="80000"/>
              </a:lnSpc>
              <a:buNone/>
            </a:pPr>
            <a:endParaRPr lang="ru-RU" sz="2400" dirty="0" smtClean="0"/>
          </a:p>
          <a:p>
            <a:pPr eaLnBrk="1" hangingPunct="1">
              <a:lnSpc>
                <a:spcPct val="80000"/>
              </a:lnSpc>
              <a:buNone/>
            </a:pPr>
            <a:endParaRPr lang="ru-RU" sz="2400" dirty="0" smtClean="0"/>
          </a:p>
        </p:txBody>
      </p:sp>
      <p:pic>
        <p:nvPicPr>
          <p:cNvPr id="27650" name="Picture 2" descr="https://www.safaribooksonline.com/library/view/javatm-se-8/9780133891522/graphics/20fig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1920" y="836712"/>
            <a:ext cx="4801839" cy="31920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>
                <a:effectLst/>
              </a:rPr>
              <a:t>Прерывание работы потока</a:t>
            </a:r>
            <a:endParaRPr lang="ru-RU" dirty="0" smtClean="0">
              <a:effectLst/>
              <a:cs typeface="Arial" charset="0"/>
            </a:endParaRPr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sz="2400" dirty="0" smtClean="0"/>
              <a:t>Поток </a:t>
            </a:r>
            <a:r>
              <a:rPr lang="ru-RU" sz="2400" b="1" dirty="0" smtClean="0"/>
              <a:t>t1</a:t>
            </a:r>
            <a:r>
              <a:rPr lang="ru-RU" sz="2400" dirty="0" smtClean="0"/>
              <a:t> не может остановить поток </a:t>
            </a:r>
            <a:r>
              <a:rPr lang="ru-RU" sz="2400" b="1" dirty="0" smtClean="0"/>
              <a:t>t2</a:t>
            </a:r>
            <a:r>
              <a:rPr lang="ru-RU" sz="2400" dirty="0" smtClean="0"/>
              <a:t> в принудительном порядке </a:t>
            </a:r>
          </a:p>
          <a:p>
            <a:pPr eaLnBrk="1" hangingPunct="1"/>
            <a:r>
              <a:rPr lang="ru-RU" sz="2400" dirty="0" smtClean="0"/>
              <a:t>Поток </a:t>
            </a:r>
            <a:r>
              <a:rPr lang="ru-RU" sz="2400" b="1" dirty="0" smtClean="0"/>
              <a:t>t1</a:t>
            </a:r>
            <a:r>
              <a:rPr lang="ru-RU" sz="2400" dirty="0" smtClean="0"/>
              <a:t> может только порекомендовать потоку </a:t>
            </a:r>
            <a:r>
              <a:rPr lang="ru-RU" sz="2400" b="1" dirty="0" smtClean="0"/>
              <a:t>t2</a:t>
            </a:r>
            <a:r>
              <a:rPr lang="ru-RU" sz="2400" dirty="0" smtClean="0"/>
              <a:t> остановиться вызвав </a:t>
            </a:r>
            <a:r>
              <a:rPr lang="ru-RU" sz="2400" i="1" dirty="0" smtClean="0"/>
              <a:t>t2.interrupt() </a:t>
            </a:r>
          </a:p>
          <a:p>
            <a:pPr eaLnBrk="1" hangingPunct="1"/>
            <a:r>
              <a:rPr lang="ru-RU" sz="2400" dirty="0" smtClean="0"/>
              <a:t>Поток может проверить "попросил" ли его другой поток остановиться вызвав </a:t>
            </a:r>
            <a:r>
              <a:rPr lang="ru-RU" sz="2400" i="1" dirty="0" err="1" smtClean="0"/>
              <a:t>Thread.currentThread</a:t>
            </a:r>
            <a:r>
              <a:rPr lang="ru-RU" sz="2400" i="1" dirty="0" smtClean="0"/>
              <a:t>().</a:t>
            </a:r>
            <a:r>
              <a:rPr lang="ru-RU" sz="2400" i="1" dirty="0" err="1" smtClean="0"/>
              <a:t>isInterrupted</a:t>
            </a:r>
            <a:r>
              <a:rPr lang="ru-RU" sz="2400" i="1" dirty="0" smtClean="0"/>
              <a:t>() </a:t>
            </a:r>
          </a:p>
          <a:p>
            <a:pPr eaLnBrk="1" hangingPunct="1"/>
            <a:r>
              <a:rPr lang="ru-RU" sz="2400" dirty="0" smtClean="0"/>
              <a:t>Поток </a:t>
            </a:r>
            <a:r>
              <a:rPr lang="ru-RU" sz="2400" b="1" dirty="0" smtClean="0"/>
              <a:t>t2</a:t>
            </a:r>
            <a:r>
              <a:rPr lang="ru-RU" sz="2400" dirty="0" smtClean="0"/>
              <a:t> выкинет </a:t>
            </a:r>
            <a:r>
              <a:rPr lang="ru-RU" sz="2400" i="1" dirty="0" err="1" smtClean="0"/>
              <a:t>InterruptedException</a:t>
            </a:r>
            <a:r>
              <a:rPr lang="ru-RU" sz="2400" dirty="0" smtClean="0"/>
              <a:t> если: </a:t>
            </a:r>
            <a:endParaRPr lang="ru-RU" sz="2400" b="1" dirty="0" smtClean="0"/>
          </a:p>
          <a:p>
            <a:pPr eaLnBrk="1" hangingPunct="1">
              <a:spcAft>
                <a:spcPts val="600"/>
              </a:spcAft>
              <a:buNone/>
            </a:pPr>
            <a:r>
              <a:rPr lang="ru-RU" sz="2400" dirty="0" smtClean="0"/>
              <a:t>		- поток </a:t>
            </a:r>
            <a:r>
              <a:rPr lang="ru-RU" sz="2400" b="1" dirty="0" smtClean="0"/>
              <a:t>t2</a:t>
            </a:r>
            <a:r>
              <a:rPr lang="ru-RU" sz="2400" dirty="0" smtClean="0"/>
              <a:t> находится в ожидании </a:t>
            </a:r>
            <a:r>
              <a:rPr lang="ru-RU" sz="2400" i="1" dirty="0" smtClean="0"/>
              <a:t>(</a:t>
            </a:r>
            <a:r>
              <a:rPr lang="ru-RU" sz="2400" i="1" dirty="0" err="1" smtClean="0"/>
              <a:t>sleep</a:t>
            </a:r>
            <a:r>
              <a:rPr lang="ru-RU" sz="2400" i="1" dirty="0" smtClean="0"/>
              <a:t>, </a:t>
            </a:r>
            <a:r>
              <a:rPr lang="ru-RU" sz="2400" i="1" dirty="0" err="1" smtClean="0"/>
              <a:t>wait</a:t>
            </a:r>
            <a:r>
              <a:rPr lang="ru-RU" sz="2400" i="1" dirty="0" smtClean="0"/>
              <a:t>, </a:t>
            </a:r>
            <a:r>
              <a:rPr lang="ru-RU" sz="2400" i="1" dirty="0" err="1" smtClean="0"/>
              <a:t>join</a:t>
            </a:r>
            <a:r>
              <a:rPr lang="ru-RU" sz="2400" i="1" dirty="0" smtClean="0"/>
              <a:t>) </a:t>
            </a:r>
          </a:p>
          <a:p>
            <a:pPr eaLnBrk="1" hangingPunct="1">
              <a:spcAft>
                <a:spcPts val="600"/>
              </a:spcAft>
              <a:buNone/>
            </a:pPr>
            <a:r>
              <a:rPr lang="ru-RU" sz="2400" dirty="0" smtClean="0"/>
              <a:t>		- поток </a:t>
            </a:r>
            <a:r>
              <a:rPr lang="ru-RU" sz="2400" b="1" dirty="0" smtClean="0"/>
              <a:t>t1</a:t>
            </a:r>
            <a:r>
              <a:rPr lang="ru-RU" sz="2400" dirty="0" smtClean="0"/>
              <a:t> вызвал </a:t>
            </a:r>
            <a:r>
              <a:rPr lang="ru-RU" sz="2400" i="1" dirty="0" smtClean="0"/>
              <a:t>t2.interrupt() </a:t>
            </a:r>
          </a:p>
          <a:p>
            <a:pPr eaLnBrk="1" hangingPunct="1"/>
            <a:r>
              <a:rPr lang="ru-RU" sz="2400" dirty="0" smtClean="0"/>
              <a:t>У класса Thread есть четыре </a:t>
            </a:r>
            <a:r>
              <a:rPr lang="ru-RU" sz="2400" b="1" dirty="0" smtClean="0"/>
              <a:t>@Deprecated </a:t>
            </a:r>
            <a:r>
              <a:rPr lang="ru-RU" sz="2400" dirty="0" smtClean="0"/>
              <a:t>метода: </a:t>
            </a:r>
            <a:endParaRPr lang="en-US" sz="2400" dirty="0" smtClean="0"/>
          </a:p>
          <a:p>
            <a:pPr marL="360363" lvl="1" indent="0" eaLnBrk="1" hangingPunct="1">
              <a:buNone/>
            </a:pPr>
            <a:r>
              <a:rPr lang="en-US" sz="2400" i="1" dirty="0"/>
              <a:t>	</a:t>
            </a:r>
            <a:r>
              <a:rPr lang="ru-RU" sz="2400" i="1" dirty="0" smtClean="0"/>
              <a:t>stop(), destroy(), suspend() и resume()</a:t>
            </a:r>
            <a:r>
              <a:rPr lang="ru-RU" sz="2400" b="1" dirty="0" smtClean="0"/>
              <a:t> </a:t>
            </a:r>
          </a:p>
          <a:p>
            <a:pPr eaLnBrk="1" hangingPunct="1"/>
            <a:r>
              <a:rPr lang="ru-RU" sz="2400" dirty="0" smtClean="0"/>
              <a:t>Вызов этих методов может привести систему в </a:t>
            </a:r>
            <a:r>
              <a:rPr lang="ru-RU" sz="2400" dirty="0" err="1" smtClean="0"/>
              <a:t>неконсистентное</a:t>
            </a:r>
            <a:r>
              <a:rPr lang="ru-RU" sz="2400" dirty="0" smtClean="0"/>
              <a:t> состояние (</a:t>
            </a:r>
            <a:r>
              <a:rPr lang="ru-RU" sz="2400" i="1" dirty="0" err="1" smtClean="0"/>
              <a:t>deadlock</a:t>
            </a:r>
            <a:r>
              <a:rPr lang="ru-RU" sz="2400" dirty="0" smtClean="0"/>
              <a:t>) </a:t>
            </a:r>
          </a:p>
          <a:p>
            <a:pPr eaLnBrk="1" hangingPunct="1"/>
            <a:endParaRPr lang="ru-RU" sz="2300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5143504" y="6357958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600" dirty="0" smtClean="0"/>
              <a:t>[демонстрация] </a:t>
            </a:r>
            <a:r>
              <a:rPr lang="en-US" sz="1600" dirty="0" err="1" smtClean="0"/>
              <a:t>ThreadInterruptionTest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dirty="0" smtClean="0">
                <a:effectLst/>
              </a:rPr>
              <a:t>Оглавление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692150"/>
            <a:ext cx="8447088" cy="5473700"/>
          </a:xfrm>
        </p:spPr>
        <p:txBody>
          <a:bodyPr/>
          <a:lstStyle/>
          <a:p>
            <a:pPr eaLnBrk="1" hangingPunct="1"/>
            <a:r>
              <a:rPr lang="ru-RU" sz="2800" dirty="0"/>
              <a:t>Введение</a:t>
            </a:r>
          </a:p>
          <a:p>
            <a:pPr eaLnBrk="1" hangingPunct="1"/>
            <a:r>
              <a:rPr lang="ru-RU" sz="2800" dirty="0" smtClean="0"/>
              <a:t>Потоки</a:t>
            </a:r>
            <a:endParaRPr lang="en-US" sz="2800" dirty="0" smtClean="0"/>
          </a:p>
          <a:p>
            <a:pPr eaLnBrk="1" hangingPunct="1"/>
            <a:r>
              <a:rPr lang="ru-RU" sz="2800" dirty="0" smtClean="0">
                <a:solidFill>
                  <a:schemeClr val="tx2"/>
                </a:solidFill>
              </a:rPr>
              <a:t>Синхронизация</a:t>
            </a:r>
            <a:endParaRPr lang="ru-RU" sz="2800" dirty="0" smtClean="0">
              <a:solidFill>
                <a:schemeClr val="tx2"/>
              </a:solidFill>
            </a:endParaRPr>
          </a:p>
          <a:p>
            <a:pPr eaLnBrk="1" hangingPunct="1"/>
            <a:r>
              <a:rPr lang="ru-RU" sz="2800" dirty="0" smtClean="0"/>
              <a:t>Модель памяти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dirty="0" smtClean="0">
                <a:effectLst/>
              </a:rPr>
              <a:t>Гонки (</a:t>
            </a:r>
            <a:r>
              <a:rPr lang="ru-RU" dirty="0" err="1" smtClean="0">
                <a:effectLst/>
              </a:rPr>
              <a:t>Race</a:t>
            </a:r>
            <a:r>
              <a:rPr lang="ru-RU" dirty="0" smtClean="0">
                <a:effectLst/>
              </a:rPr>
              <a:t> </a:t>
            </a:r>
            <a:r>
              <a:rPr lang="ru-RU" dirty="0" err="1" smtClean="0">
                <a:effectLst/>
              </a:rPr>
              <a:t>Condition</a:t>
            </a:r>
            <a:r>
              <a:rPr lang="ru-RU" dirty="0" smtClean="0">
                <a:effectLst/>
              </a:rPr>
              <a:t>)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620713"/>
            <a:ext cx="8229600" cy="5094304"/>
          </a:xfrm>
        </p:spPr>
        <p:txBody>
          <a:bodyPr/>
          <a:lstStyle/>
          <a:p>
            <a:pPr eaLnBrk="1" hangingPunct="1"/>
            <a:r>
              <a:rPr lang="ru-RU" sz="2600" dirty="0" smtClean="0"/>
              <a:t>В общем случае </a:t>
            </a:r>
            <a:r>
              <a:rPr lang="ru-RU" sz="2600" b="1" dirty="0" smtClean="0"/>
              <a:t>порядок</a:t>
            </a:r>
            <a:r>
              <a:rPr lang="ru-RU" sz="2600" dirty="0" smtClean="0"/>
              <a:t> выполнения потоков в многопоточной программе </a:t>
            </a:r>
            <a:r>
              <a:rPr lang="ru-RU" sz="2600" b="1" dirty="0" smtClean="0"/>
              <a:t>не определен</a:t>
            </a:r>
          </a:p>
          <a:p>
            <a:pPr eaLnBrk="1" hangingPunct="1"/>
            <a:r>
              <a:rPr lang="ru-RU" sz="2600" b="1" dirty="0" smtClean="0"/>
              <a:t>Планировщик потоков </a:t>
            </a:r>
            <a:r>
              <a:rPr lang="ru-RU" sz="2600" dirty="0" smtClean="0"/>
              <a:t>может остановить выполнение потока в любом месте и передать управление другому потоку </a:t>
            </a:r>
          </a:p>
          <a:p>
            <a:pPr eaLnBrk="1" hangingPunct="1"/>
            <a:r>
              <a:rPr lang="ru-RU" sz="2600" b="1" dirty="0" smtClean="0"/>
              <a:t>Гонка</a:t>
            </a:r>
            <a:r>
              <a:rPr lang="ru-RU" sz="2600" dirty="0" smtClean="0"/>
              <a:t> - ошибка при которой корректность выполнения зависит от определенной последовательности выполнения потоков </a:t>
            </a:r>
          </a:p>
          <a:p>
            <a:pPr eaLnBrk="1" hangingPunct="1"/>
            <a:r>
              <a:rPr lang="ru-RU" sz="2600" dirty="0" smtClean="0"/>
              <a:t>Условия воспроизведения:</a:t>
            </a:r>
          </a:p>
          <a:p>
            <a:pPr marL="360000" eaLnBrk="1" hangingPunct="1">
              <a:buNone/>
            </a:pPr>
            <a:r>
              <a:rPr lang="ru-RU" sz="2600" dirty="0" smtClean="0"/>
              <a:t>	- два или более потока обращаются к одной и той же области   памяти одновременно </a:t>
            </a:r>
          </a:p>
          <a:p>
            <a:pPr marL="360000" eaLnBrk="1" hangingPunct="1">
              <a:buNone/>
            </a:pPr>
            <a:r>
              <a:rPr lang="ru-RU" sz="2600" dirty="0" smtClean="0"/>
              <a:t>	- как минимум один поток пишет в эту память </a:t>
            </a:r>
          </a:p>
          <a:p>
            <a:pPr marL="360000" eaLnBrk="1" hangingPunct="1">
              <a:buNone/>
            </a:pPr>
            <a:r>
              <a:rPr lang="ru-RU" sz="2600" dirty="0" smtClean="0"/>
              <a:t>	- доступ к памяти не синхронизирован</a:t>
            </a:r>
          </a:p>
          <a:p>
            <a:pPr eaLnBrk="1" hangingPunct="1"/>
            <a:r>
              <a:rPr lang="ru-RU" sz="2600" dirty="0" smtClean="0"/>
              <a:t>Решение: </a:t>
            </a:r>
            <a:r>
              <a:rPr lang="ru-RU" sz="2600" b="1" dirty="0" smtClean="0"/>
              <a:t>синхронизация потоков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724128" y="6357958"/>
            <a:ext cx="43485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[демонстрация] </a:t>
            </a:r>
            <a:r>
              <a:rPr lang="en-US" sz="1600" dirty="0" smtClean="0"/>
              <a:t>RacesProblem2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dirty="0" smtClean="0">
                <a:effectLst/>
              </a:rPr>
              <a:t>Синхронизация потоков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692150"/>
            <a:ext cx="8518525" cy="4321026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ru-RU" sz="2800" dirty="0" smtClean="0"/>
              <a:t>Примитивы синхронизации </a:t>
            </a:r>
            <a:endParaRPr lang="en-US" sz="2800" dirty="0"/>
          </a:p>
          <a:p>
            <a:pPr marL="358775" lvl="2" indent="0" eaLnBrk="1" hangingPunct="1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2800" dirty="0" smtClean="0"/>
              <a:t>- </a:t>
            </a:r>
            <a:r>
              <a:rPr lang="ru-RU" sz="2800" dirty="0" smtClean="0"/>
              <a:t>Мьютекс, Взаимное ислючение </a:t>
            </a:r>
            <a:r>
              <a:rPr lang="ru-RU" sz="2800" dirty="0"/>
              <a:t>(</a:t>
            </a:r>
            <a:r>
              <a:rPr lang="en-US" sz="2800" dirty="0" err="1"/>
              <a:t>Mutex</a:t>
            </a:r>
            <a:r>
              <a:rPr lang="en-US" sz="2800" dirty="0"/>
              <a:t>, Mutual </a:t>
            </a:r>
            <a:r>
              <a:rPr lang="en-US" sz="2800" dirty="0" smtClean="0"/>
              <a:t>exclusion)</a:t>
            </a:r>
          </a:p>
          <a:p>
            <a:pPr marL="358775" lvl="2" indent="0" eaLnBrk="1" hangingPunct="1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2800" dirty="0" smtClean="0"/>
              <a:t>- C</a:t>
            </a:r>
            <a:r>
              <a:rPr lang="ru-RU" sz="2800" dirty="0" err="1" smtClean="0"/>
              <a:t>емафор</a:t>
            </a:r>
            <a:r>
              <a:rPr lang="ru-RU" sz="2800" dirty="0" smtClean="0"/>
              <a:t> (</a:t>
            </a:r>
            <a:r>
              <a:rPr lang="en-US" sz="2800" dirty="0" smtClean="0"/>
              <a:t>Semaphore)</a:t>
            </a:r>
            <a:endParaRPr lang="ru-RU" sz="2800" dirty="0" smtClean="0"/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None/>
            </a:pPr>
            <a:r>
              <a:rPr lang="ru-RU" sz="2800" dirty="0" smtClean="0"/>
              <a:t>	</a:t>
            </a:r>
            <a:endParaRPr lang="ru-RU" sz="2800" dirty="0"/>
          </a:p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ru-RU" sz="2800" dirty="0" smtClean="0"/>
              <a:t>Пример: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None/>
            </a:pPr>
            <a:r>
              <a:rPr lang="ru-RU" sz="1800" dirty="0" smtClean="0">
                <a:latin typeface="Lucida Console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... </a:t>
            </a:r>
            <a:endParaRPr lang="ru-RU" sz="1800" dirty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None/>
            </a:pPr>
            <a:r>
              <a:rPr lang="ru-RU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Mutex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m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 ... </a:t>
            </a:r>
            <a:endParaRPr lang="ru-RU" sz="1800" dirty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None/>
            </a:pPr>
            <a:r>
              <a:rPr lang="ru-RU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m.lock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//acquire lock</a:t>
            </a:r>
            <a:endParaRPr lang="ru-RU" sz="1800" dirty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None/>
            </a:pPr>
            <a:r>
              <a:rPr lang="ru-RU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//run only in one thread</a:t>
            </a:r>
            <a:endParaRPr lang="ru-RU" sz="1800" dirty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m.unlock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//acquire lock	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...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ru-RU" sz="1800" b="1" dirty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None/>
            </a:pPr>
            <a:endParaRPr lang="ru-RU" sz="2800" dirty="0"/>
          </a:p>
        </p:txBody>
      </p:sp>
      <p:sp>
        <p:nvSpPr>
          <p:cNvPr id="30723" name="Rectangle 4"/>
          <p:cNvSpPr>
            <a:spLocks noChangeArrowheads="1"/>
          </p:cNvSpPr>
          <p:nvPr/>
        </p:nvSpPr>
        <p:spPr bwMode="auto">
          <a:xfrm>
            <a:off x="611188" y="5084763"/>
            <a:ext cx="8229600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ru-RU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675" y="692696"/>
            <a:ext cx="8678892" cy="2593973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ru-RU" sz="2200" dirty="0" smtClean="0"/>
              <a:t>Ключевое слово </a:t>
            </a:r>
            <a:r>
              <a:rPr lang="en-US" sz="2200" b="1" dirty="0" smtClean="0"/>
              <a:t>synchronized</a:t>
            </a:r>
            <a:r>
              <a:rPr lang="en-US" sz="2200" dirty="0" smtClean="0"/>
              <a:t> </a:t>
            </a:r>
            <a:r>
              <a:rPr lang="ru-RU" sz="2200" dirty="0" smtClean="0"/>
              <a:t>реализует взаимное исключение</a:t>
            </a:r>
            <a:r>
              <a:rPr lang="en-US" sz="2200" dirty="0" smtClean="0"/>
              <a:t>:</a:t>
            </a: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spcBef>
                <a:spcPts val="60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Object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... 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spcBef>
                <a:spcPts val="600"/>
              </a:spcBef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synchronized(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 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spcBef>
                <a:spcPts val="0"/>
              </a:spcBef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//run only in one thread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spcBef>
                <a:spcPts val="0"/>
              </a:spcBef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		</a:t>
            </a:r>
          </a:p>
          <a:p>
            <a:pPr eaLnBrk="1" hangingPunct="1">
              <a:spcBef>
                <a:spcPts val="600"/>
              </a:spcBef>
            </a:pPr>
            <a:r>
              <a:rPr lang="ru-RU" sz="2200" dirty="0" smtClean="0"/>
              <a:t>В качестве </a:t>
            </a:r>
            <a:r>
              <a:rPr lang="ru-RU" sz="2200" b="1" dirty="0" smtClean="0"/>
              <a:t>мьютекса</a:t>
            </a:r>
            <a:r>
              <a:rPr lang="ru-RU" sz="2200" dirty="0" smtClean="0"/>
              <a:t> выступает </a:t>
            </a:r>
            <a:r>
              <a:rPr lang="ru-RU" sz="2200" b="1" dirty="0" smtClean="0"/>
              <a:t>монитор (</a:t>
            </a:r>
            <a:r>
              <a:rPr lang="en-US" sz="2200" b="1" dirty="0" smtClean="0"/>
              <a:t>monitor)</a:t>
            </a:r>
            <a:r>
              <a:rPr lang="en-US" sz="2200" dirty="0" smtClean="0"/>
              <a:t> </a:t>
            </a:r>
            <a:r>
              <a:rPr lang="ru-RU" sz="2200" dirty="0" smtClean="0"/>
              <a:t>- специальная структура ассоциированная с каждым </a:t>
            </a:r>
            <a:r>
              <a:rPr lang="en-US" sz="2200" dirty="0" smtClean="0"/>
              <a:t>java</a:t>
            </a:r>
            <a:r>
              <a:rPr lang="ru-RU" sz="2200" dirty="0" smtClean="0"/>
              <a:t> </a:t>
            </a:r>
            <a:r>
              <a:rPr lang="ru-RU" sz="2200" b="1" dirty="0" smtClean="0"/>
              <a:t>объектом</a:t>
            </a:r>
            <a:endParaRPr lang="en-US" sz="2200" dirty="0" smtClean="0"/>
          </a:p>
          <a:p>
            <a:pPr eaLnBrk="1" hangingPunct="1">
              <a:spcBef>
                <a:spcPts val="600"/>
              </a:spcBef>
            </a:pPr>
            <a:r>
              <a:rPr lang="ru-RU" sz="2200" dirty="0" smtClean="0"/>
              <a:t>Два вида: </a:t>
            </a:r>
            <a:r>
              <a:rPr lang="en-US" sz="2200" i="1" dirty="0" smtClean="0"/>
              <a:t>synchronized-</a:t>
            </a:r>
            <a:r>
              <a:rPr lang="ru-RU" sz="2200" i="1" dirty="0" smtClean="0"/>
              <a:t>блок</a:t>
            </a:r>
            <a:r>
              <a:rPr lang="en-US" sz="2200" i="1" dirty="0" smtClean="0"/>
              <a:t> </a:t>
            </a:r>
            <a:r>
              <a:rPr lang="ru-RU" sz="2200" i="1" dirty="0" smtClean="0"/>
              <a:t>и модификатор метода</a:t>
            </a:r>
            <a:r>
              <a:rPr lang="ru-RU" sz="2200" dirty="0" smtClean="0"/>
              <a:t> </a:t>
            </a:r>
            <a:r>
              <a:rPr lang="ru-RU" i="1" dirty="0" smtClean="0"/>
              <a:t>	</a:t>
            </a:r>
          </a:p>
          <a:p>
            <a:pPr eaLnBrk="1" hangingPunct="1">
              <a:spcBef>
                <a:spcPts val="600"/>
              </a:spcBef>
              <a:buNone/>
            </a:pPr>
            <a:r>
              <a:rPr lang="ru-RU" dirty="0" smtClean="0"/>
              <a:t>		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88305"/>
            <a:ext cx="8532813" cy="460375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>
                <a:effectLst/>
              </a:rPr>
              <a:t>Синхронизация потоков: </a:t>
            </a:r>
            <a:r>
              <a:rPr lang="en-US" dirty="0" smtClean="0">
                <a:effectLst/>
              </a:rPr>
              <a:t>synchronized</a:t>
            </a:r>
            <a:endParaRPr lang="ru-RU" dirty="0">
              <a:effectLst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4139952" y="6357958"/>
            <a:ext cx="48611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[демонстрация] </a:t>
            </a:r>
            <a:r>
              <a:rPr lang="en-US" sz="1600" dirty="0" err="1" smtClean="0"/>
              <a:t>jca</a:t>
            </a:r>
            <a:r>
              <a:rPr lang="en-US" sz="1600" dirty="0" smtClean="0"/>
              <a:t>,  RacesProblem2Synchronized</a:t>
            </a:r>
            <a:endParaRPr lang="ru-RU" sz="1600" dirty="0"/>
          </a:p>
        </p:txBody>
      </p:sp>
      <p:graphicFrame>
        <p:nvGraphicFramePr>
          <p:cNvPr id="14" name="Таблица 13"/>
          <p:cNvGraphicFramePr>
            <a:graphicFrameLocks noGrp="1"/>
          </p:cNvGraphicFramePr>
          <p:nvPr/>
        </p:nvGraphicFramePr>
        <p:xfrm>
          <a:off x="467544" y="3284984"/>
          <a:ext cx="8352928" cy="2751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4065957"/>
                <a:gridCol w="3638899"/>
              </a:tblGrid>
              <a:tr h="503228">
                <a:tc>
                  <a:txBody>
                    <a:bodyPr/>
                    <a:lstStyle/>
                    <a:p>
                      <a:endParaRPr lang="ru-RU" sz="13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Arial Narrow" pitchFamily="34" charset="0"/>
                          <a:cs typeface="Courier New" pitchFamily="49" charset="0"/>
                        </a:rPr>
                        <a:t>Модификатор метода</a:t>
                      </a:r>
                      <a:endParaRPr lang="ru-RU" sz="1400" dirty="0">
                        <a:solidFill>
                          <a:schemeClr val="tx1"/>
                        </a:solidFill>
                        <a:latin typeface="Arial Narrow" pitchFamily="34" charset="0"/>
                        <a:cs typeface="Courier New" pitchFamily="49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 Narrow" pitchFamily="34" charset="0"/>
                          <a:cs typeface="Courier New" pitchFamily="49" charset="0"/>
                        </a:rPr>
                        <a:t>Synchronized-</a:t>
                      </a:r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Arial Narrow" pitchFamily="34" charset="0"/>
                          <a:cs typeface="Courier New" pitchFamily="49" charset="0"/>
                        </a:rPr>
                        <a:t>блок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 Narrow" pitchFamily="34" charset="0"/>
                          <a:cs typeface="Courier New" pitchFamily="49" charset="0"/>
                        </a:rPr>
                        <a:t> </a:t>
                      </a:r>
                      <a:endParaRPr lang="ru-RU" sz="1400" b="1" dirty="0" smtClean="0">
                        <a:solidFill>
                          <a:schemeClr val="tx1"/>
                        </a:solidFill>
                        <a:latin typeface="Arial Narrow" pitchFamily="34" charset="0"/>
                        <a:cs typeface="Courier New" pitchFamily="49" charset="0"/>
                      </a:endParaRPr>
                    </a:p>
                    <a:p>
                      <a:pPr algn="l"/>
                      <a:endParaRPr lang="ru-RU" sz="1400" dirty="0">
                        <a:solidFill>
                          <a:schemeClr val="tx1"/>
                        </a:solidFill>
                        <a:latin typeface="Arial Narrow" pitchFamily="34" charset="0"/>
                        <a:cs typeface="Courier New" pitchFamily="49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116538">
                <a:tc>
                  <a:txBody>
                    <a:bodyPr/>
                    <a:lstStyle/>
                    <a:p>
                      <a:endParaRPr lang="ru-RU" sz="1400" b="1" dirty="0" smtClean="0">
                        <a:solidFill>
                          <a:schemeClr val="tx1"/>
                        </a:solidFill>
                        <a:latin typeface="Arial Narrow" pitchFamily="34" charset="0"/>
                        <a:cs typeface="Courier New" pitchFamily="49" charset="0"/>
                      </a:endParaRPr>
                    </a:p>
                    <a:p>
                      <a:pPr algn="ctr"/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Arial Narrow" pitchFamily="34" charset="0"/>
                          <a:cs typeface="Courier New" pitchFamily="49" charset="0"/>
                        </a:rPr>
                        <a:t>Не</a:t>
                      </a:r>
                      <a:r>
                        <a:rPr lang="ru-RU" sz="1400" b="1" baseline="0" dirty="0" smtClean="0">
                          <a:solidFill>
                            <a:schemeClr val="tx1"/>
                          </a:solidFill>
                          <a:latin typeface="Arial Narrow" pitchFamily="34" charset="0"/>
                          <a:cs typeface="Courier New" pitchFamily="49" charset="0"/>
                        </a:rPr>
                        <a:t> 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latin typeface="Arial Narrow" pitchFamily="34" charset="0"/>
                          <a:cs typeface="Courier New" pitchFamily="49" charset="0"/>
                        </a:rPr>
                        <a:t>static</a:t>
                      </a:r>
                      <a:endParaRPr lang="ru-RU" sz="1400" b="1" dirty="0">
                        <a:latin typeface="Arial Narrow" pitchFamily="34" charset="0"/>
                        <a:cs typeface="Courier New" pitchFamily="49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latin typeface="Courier New" pitchFamily="49" charset="0"/>
                          <a:cs typeface="Courier New" pitchFamily="49" charset="0"/>
                        </a:rPr>
                        <a:t>synchronized void </a:t>
                      </a:r>
                      <a:r>
                        <a:rPr lang="en-US" sz="1300" dirty="0" err="1" smtClean="0">
                          <a:latin typeface="Courier New" pitchFamily="49" charset="0"/>
                          <a:cs typeface="Courier New" pitchFamily="49" charset="0"/>
                        </a:rPr>
                        <a:t>foo</a:t>
                      </a:r>
                      <a:r>
                        <a:rPr lang="en-US" sz="1300" dirty="0" smtClean="0">
                          <a:latin typeface="Courier New" pitchFamily="49" charset="0"/>
                          <a:cs typeface="Courier New" pitchFamily="49" charset="0"/>
                        </a:rPr>
                        <a:t>(){</a:t>
                      </a:r>
                    </a:p>
                    <a:p>
                      <a:r>
                        <a:rPr lang="en-US" sz="1300" dirty="0" smtClean="0">
                          <a:latin typeface="Courier New" pitchFamily="49" charset="0"/>
                          <a:cs typeface="Courier New" pitchFamily="49" charset="0"/>
                        </a:rPr>
                        <a:t>   //run only in one thread</a:t>
                      </a:r>
                    </a:p>
                    <a:p>
                      <a:r>
                        <a:rPr lang="en-US" sz="1300" dirty="0" smtClean="0"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  <a:endParaRPr lang="ru-RU" sz="13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endParaRPr lang="ru-RU" sz="13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latin typeface="Courier New" pitchFamily="49" charset="0"/>
                          <a:cs typeface="Courier New" pitchFamily="49" charset="0"/>
                        </a:rPr>
                        <a:t>void </a:t>
                      </a:r>
                      <a:r>
                        <a:rPr lang="en-US" sz="1300" dirty="0" err="1" smtClean="0">
                          <a:latin typeface="Courier New" pitchFamily="49" charset="0"/>
                          <a:cs typeface="Courier New" pitchFamily="49" charset="0"/>
                        </a:rPr>
                        <a:t>foo</a:t>
                      </a:r>
                      <a:r>
                        <a:rPr lang="en-US" sz="1300" dirty="0" smtClean="0">
                          <a:latin typeface="Courier New" pitchFamily="49" charset="0"/>
                          <a:cs typeface="Courier New" pitchFamily="49" charset="0"/>
                        </a:rPr>
                        <a:t>() {</a:t>
                      </a:r>
                    </a:p>
                    <a:p>
                      <a:r>
                        <a:rPr lang="en-US" sz="1300" dirty="0" smtClean="0">
                          <a:latin typeface="Courier New" pitchFamily="49" charset="0"/>
                          <a:cs typeface="Courier New" pitchFamily="49" charset="0"/>
                        </a:rPr>
                        <a:t>   synchronized(</a:t>
                      </a:r>
                      <a:r>
                        <a:rPr lang="en-US" sz="1300" b="1" dirty="0" smtClean="0">
                          <a:latin typeface="Courier New" pitchFamily="49" charset="0"/>
                          <a:cs typeface="Courier New" pitchFamily="49" charset="0"/>
                        </a:rPr>
                        <a:t>this</a:t>
                      </a:r>
                      <a:r>
                        <a:rPr lang="en-US" sz="1300" dirty="0" smtClean="0">
                          <a:latin typeface="Courier New" pitchFamily="49" charset="0"/>
                          <a:cs typeface="Courier New" pitchFamily="49" charset="0"/>
                        </a:rPr>
                        <a:t>) {</a:t>
                      </a:r>
                    </a:p>
                    <a:p>
                      <a:r>
                        <a:rPr lang="en-US" sz="1300" dirty="0" smtClean="0">
                          <a:latin typeface="Courier New" pitchFamily="49" charset="0"/>
                          <a:cs typeface="Courier New" pitchFamily="49" charset="0"/>
                        </a:rPr>
                        <a:t>      //run only in one thread</a:t>
                      </a:r>
                    </a:p>
                    <a:p>
                      <a:r>
                        <a:rPr lang="en-US" sz="1300" dirty="0" smtClean="0">
                          <a:latin typeface="Courier New" pitchFamily="49" charset="0"/>
                          <a:cs typeface="Courier New" pitchFamily="49" charset="0"/>
                        </a:rPr>
                        <a:t>   }</a:t>
                      </a:r>
                    </a:p>
                    <a:p>
                      <a:r>
                        <a:rPr lang="en-US" sz="1300" dirty="0" smtClean="0"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  <a:endParaRPr lang="ru-RU" sz="13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116538">
                <a:tc>
                  <a:txBody>
                    <a:bodyPr/>
                    <a:lstStyle/>
                    <a:p>
                      <a:endParaRPr lang="ru-RU" sz="1400" b="1" dirty="0" smtClean="0">
                        <a:solidFill>
                          <a:schemeClr val="tx1"/>
                        </a:solidFill>
                        <a:latin typeface="Arial Narrow" pitchFamily="34" charset="0"/>
                        <a:cs typeface="Courier New" pitchFamily="49" charset="0"/>
                      </a:endParaRPr>
                    </a:p>
                    <a:p>
                      <a:endParaRPr lang="ru-RU" sz="1400" b="1" dirty="0" smtClean="0">
                        <a:solidFill>
                          <a:schemeClr val="tx1"/>
                        </a:solidFill>
                        <a:latin typeface="Arial Narrow" pitchFamily="34" charset="0"/>
                        <a:cs typeface="Courier New" pitchFamily="49" charset="0"/>
                      </a:endParaRPr>
                    </a:p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 Narrow" pitchFamily="34" charset="0"/>
                          <a:cs typeface="Courier New" pitchFamily="49" charset="0"/>
                        </a:rPr>
                        <a:t>static</a:t>
                      </a:r>
                      <a:endParaRPr lang="ru-RU" sz="1400" b="1" dirty="0">
                        <a:latin typeface="Arial Narrow" pitchFamily="34" charset="0"/>
                        <a:cs typeface="Courier New" pitchFamily="49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latin typeface="Courier New" pitchFamily="49" charset="0"/>
                          <a:cs typeface="Courier New" pitchFamily="49" charset="0"/>
                        </a:rPr>
                        <a:t>static synchronized void </a:t>
                      </a:r>
                      <a:r>
                        <a:rPr lang="en-US" sz="1300" dirty="0" err="1" smtClean="0">
                          <a:latin typeface="Courier New" pitchFamily="49" charset="0"/>
                          <a:cs typeface="Courier New" pitchFamily="49" charset="0"/>
                        </a:rPr>
                        <a:t>staticFoo</a:t>
                      </a:r>
                      <a:r>
                        <a:rPr lang="en-US" sz="1300" dirty="0" smtClean="0">
                          <a:latin typeface="Courier New" pitchFamily="49" charset="0"/>
                          <a:cs typeface="Courier New" pitchFamily="49" charset="0"/>
                        </a:rPr>
                        <a:t>() {</a:t>
                      </a:r>
                    </a:p>
                    <a:p>
                      <a:r>
                        <a:rPr lang="en-US" sz="1300" dirty="0" smtClean="0">
                          <a:latin typeface="Courier New" pitchFamily="49" charset="0"/>
                          <a:cs typeface="Courier New" pitchFamily="49" charset="0"/>
                        </a:rPr>
                        <a:t>   //run only in one thread</a:t>
                      </a:r>
                    </a:p>
                    <a:p>
                      <a:r>
                        <a:rPr lang="en-US" sz="1300" dirty="0" smtClean="0"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  <a:endParaRPr lang="ru-RU" sz="13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latin typeface="Courier New" pitchFamily="49" charset="0"/>
                          <a:cs typeface="Courier New" pitchFamily="49" charset="0"/>
                        </a:rPr>
                        <a:t>static void </a:t>
                      </a:r>
                      <a:r>
                        <a:rPr lang="en-US" sz="1300" dirty="0" err="1" smtClean="0">
                          <a:latin typeface="Courier New" pitchFamily="49" charset="0"/>
                          <a:cs typeface="Courier New" pitchFamily="49" charset="0"/>
                        </a:rPr>
                        <a:t>staticFoo</a:t>
                      </a:r>
                      <a:r>
                        <a:rPr lang="en-US" sz="1300" dirty="0" smtClean="0">
                          <a:latin typeface="Courier New" pitchFamily="49" charset="0"/>
                          <a:cs typeface="Courier New" pitchFamily="49" charset="0"/>
                        </a:rPr>
                        <a:t>() {</a:t>
                      </a:r>
                    </a:p>
                    <a:p>
                      <a:r>
                        <a:rPr lang="en-US" sz="1300" dirty="0" smtClean="0">
                          <a:latin typeface="Courier New" pitchFamily="49" charset="0"/>
                          <a:cs typeface="Courier New" pitchFamily="49" charset="0"/>
                        </a:rPr>
                        <a:t>   synchronized(</a:t>
                      </a:r>
                      <a:r>
                        <a:rPr lang="en-US" sz="1300" b="1" dirty="0" err="1" smtClean="0">
                          <a:latin typeface="Courier New" pitchFamily="49" charset="0"/>
                          <a:cs typeface="Courier New" pitchFamily="49" charset="0"/>
                        </a:rPr>
                        <a:t>MyClass.class</a:t>
                      </a:r>
                      <a:r>
                        <a:rPr lang="en-US" sz="1300" dirty="0" smtClean="0">
                          <a:latin typeface="Courier New" pitchFamily="49" charset="0"/>
                          <a:cs typeface="Courier New" pitchFamily="49" charset="0"/>
                        </a:rPr>
                        <a:t>) {</a:t>
                      </a:r>
                    </a:p>
                    <a:p>
                      <a:r>
                        <a:rPr lang="en-US" sz="1300" dirty="0" smtClean="0">
                          <a:latin typeface="Courier New" pitchFamily="49" charset="0"/>
                          <a:cs typeface="Courier New" pitchFamily="49" charset="0"/>
                        </a:rPr>
                        <a:t>      //run only in one thread</a:t>
                      </a:r>
                    </a:p>
                    <a:p>
                      <a:r>
                        <a:rPr lang="en-US" sz="1300" dirty="0" smtClean="0">
                          <a:latin typeface="Courier New" pitchFamily="49" charset="0"/>
                          <a:cs typeface="Courier New" pitchFamily="49" charset="0"/>
                        </a:rPr>
                        <a:t>   }</a:t>
                      </a:r>
                    </a:p>
                    <a:p>
                      <a:r>
                        <a:rPr lang="en-US" sz="1300" dirty="0" smtClean="0">
                          <a:latin typeface="Courier New" pitchFamily="49" charset="0"/>
                          <a:cs typeface="Courier New" pitchFamily="49" charset="0"/>
                        </a:rPr>
                        <a:t>} 	</a:t>
                      </a:r>
                      <a:endParaRPr lang="ru-RU" sz="13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356" y="1785926"/>
            <a:ext cx="5143536" cy="305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304800" y="88305"/>
            <a:ext cx="8532813" cy="460375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>
                <a:effectLst/>
              </a:rPr>
              <a:t>Синхронизация потоков: </a:t>
            </a:r>
            <a:r>
              <a:rPr lang="en-US" dirty="0">
                <a:effectLst/>
              </a:rPr>
              <a:t>synchronized</a:t>
            </a:r>
            <a:endParaRPr lang="ru-RU" dirty="0"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87824" y="1268760"/>
            <a:ext cx="1192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Narrow" pitchFamily="34" charset="0"/>
              </a:rPr>
              <a:t>BLOCKED</a:t>
            </a:r>
            <a:endParaRPr lang="ru-RU" sz="2000" dirty="0">
              <a:latin typeface="Arial Narrow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32040" y="1268760"/>
            <a:ext cx="1334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Narrow" pitchFamily="34" charset="0"/>
              </a:rPr>
              <a:t>RUNNABLE</a:t>
            </a:r>
            <a:endParaRPr lang="ru-RU" sz="2000" dirty="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dirty="0" smtClean="0">
                <a:effectLst/>
              </a:rPr>
              <a:t>Взаимная блокировка (</a:t>
            </a:r>
            <a:r>
              <a:rPr lang="en-US" dirty="0" smtClean="0">
                <a:effectLst/>
              </a:rPr>
              <a:t>Deadlock)</a:t>
            </a:r>
            <a:endParaRPr lang="ru-RU" dirty="0" smtClean="0">
              <a:effectLst/>
            </a:endParaRPr>
          </a:p>
        </p:txBody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92696"/>
            <a:ext cx="5124456" cy="5328567"/>
          </a:xfrm>
        </p:spPr>
        <p:txBody>
          <a:bodyPr/>
          <a:lstStyle/>
          <a:p>
            <a:pPr eaLnBrk="1" hangingPunct="1"/>
            <a:r>
              <a:rPr lang="en-US" sz="2400" dirty="0" smtClean="0"/>
              <a:t>Deadlock - </a:t>
            </a:r>
            <a:r>
              <a:rPr lang="ru-RU" sz="2400" dirty="0" smtClean="0"/>
              <a:t>ошибка при которой несколько потоков находятся в состоянии бесконечного ожидания ресурсов, занятых самими этими потоками </a:t>
            </a:r>
          </a:p>
          <a:p>
            <a:pPr eaLnBrk="1" hangingPunct="1">
              <a:lnSpc>
                <a:spcPct val="100000"/>
              </a:lnSpc>
            </a:pPr>
            <a:r>
              <a:rPr lang="ru-RU" sz="2400" b="1" dirty="0" smtClean="0"/>
              <a:t>Причина</a:t>
            </a:r>
            <a:r>
              <a:rPr lang="ru-RU" sz="2400" dirty="0" smtClean="0"/>
              <a:t>: захват 2 и более блокировок разными потоками в разном порядке </a:t>
            </a:r>
          </a:p>
          <a:p>
            <a:pPr eaLnBrk="1" hangingPunct="1"/>
            <a:r>
              <a:rPr lang="ru-RU" sz="2400" b="1" dirty="0" smtClean="0"/>
              <a:t>Пути решения</a:t>
            </a:r>
            <a:r>
              <a:rPr lang="ru-RU" sz="2400" dirty="0" smtClean="0"/>
              <a:t>: </a:t>
            </a:r>
          </a:p>
          <a:p>
            <a:pPr lvl="1" eaLnBrk="1" hangingPunct="1">
              <a:buNone/>
            </a:pPr>
            <a:r>
              <a:rPr lang="ru-RU" sz="2400" dirty="0" smtClean="0"/>
              <a:t>	- упорядочить захват </a:t>
            </a:r>
            <a:r>
              <a:rPr lang="ru-RU" sz="2400" dirty="0" err="1" smtClean="0"/>
              <a:t>Мьютекса</a:t>
            </a:r>
            <a:r>
              <a:rPr lang="ru-RU" sz="2400" dirty="0" smtClean="0"/>
              <a:t> </a:t>
            </a:r>
          </a:p>
          <a:p>
            <a:pPr lvl="1" eaLnBrk="1" hangingPunct="1">
              <a:buNone/>
            </a:pPr>
            <a:r>
              <a:rPr lang="ru-RU" sz="2400" dirty="0" smtClean="0"/>
              <a:t>	- ассоциировать один </a:t>
            </a:r>
            <a:r>
              <a:rPr lang="ru-RU" sz="2400" dirty="0" err="1" smtClean="0"/>
              <a:t>Мьютекс</a:t>
            </a:r>
            <a:r>
              <a:rPr lang="ru-RU" sz="2400" dirty="0" smtClean="0"/>
              <a:t> с двумя ресурсами </a:t>
            </a:r>
          </a:p>
          <a:p>
            <a:pPr eaLnBrk="1" hangingPunct="1">
              <a:buNone/>
            </a:pPr>
            <a:endParaRPr lang="ru-RU" sz="2400" dirty="0" smtClean="0"/>
          </a:p>
        </p:txBody>
      </p:sp>
      <p:pic>
        <p:nvPicPr>
          <p:cNvPr id="65538" name="Picture 2" descr="https://photos-6.dropbox.com/t/2/AABajIP_vdlbh9T8j7VJ6QlY1tAZpmcv4QmvKso-va78qA/12/374282690/png/32x32/3/1456452000/0/2/deadlock.png/ELGw__oCGLTYByABIAcoBw/IyGIVdWPBhE7zMKm5_bHQWa10uXqwsjfk-6pDkM4SfI?size_mode=5&amp;size=32x3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4208" y="620688"/>
            <a:ext cx="3674296" cy="3594130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4211960" y="6357958"/>
            <a:ext cx="601189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[демонстрация] </a:t>
            </a:r>
            <a:r>
              <a:rPr lang="en-US" sz="1600" dirty="0" err="1" smtClean="0"/>
              <a:t>DeadlockProblem</a:t>
            </a:r>
            <a:r>
              <a:rPr lang="en-US" sz="1600" dirty="0" smtClean="0"/>
              <a:t>, </a:t>
            </a:r>
            <a:r>
              <a:rPr lang="en-US" sz="1600" dirty="0" err="1" smtClean="0"/>
              <a:t>ThreadDump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2400" dirty="0" smtClean="0">
                <a:effectLst/>
              </a:rPr>
              <a:t>Синхронизация потоков: Ожидание и уведомление (Condition waiting)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44" y="714356"/>
            <a:ext cx="8784530" cy="5378470"/>
          </a:xfrm>
        </p:spPr>
        <p:txBody>
          <a:bodyPr/>
          <a:lstStyle/>
          <a:p>
            <a:pPr eaLnBrk="1" hangingPunct="1"/>
            <a:r>
              <a:rPr lang="ru-RU" sz="1900" dirty="0" smtClean="0"/>
              <a:t>Механизм позволяющий потоку ждать до тех пор, пока другой поток не выполнит условие </a:t>
            </a:r>
          </a:p>
          <a:p>
            <a:pPr eaLnBrk="1" hangingPunct="1"/>
            <a:r>
              <a:rPr lang="ru-RU" sz="1900" dirty="0" smtClean="0"/>
              <a:t>Данный подход хорошо ложится на задачу </a:t>
            </a:r>
            <a:r>
              <a:rPr lang="ru-RU" sz="1900" b="1" dirty="0" smtClean="0"/>
              <a:t>Производитель-потребитель (</a:t>
            </a:r>
            <a:r>
              <a:rPr lang="ru-RU" sz="1900" b="1" dirty="0" err="1" smtClean="0"/>
              <a:t>producer-consumer</a:t>
            </a:r>
            <a:r>
              <a:rPr lang="ru-RU" sz="1900" b="1" dirty="0" smtClean="0"/>
              <a:t>) </a:t>
            </a:r>
          </a:p>
          <a:p>
            <a:pPr eaLnBrk="1" hangingPunct="1"/>
            <a:r>
              <a:rPr lang="ru-RU" sz="1900" dirty="0" smtClean="0"/>
              <a:t>Реализуется при помощи методов класса </a:t>
            </a:r>
            <a:r>
              <a:rPr lang="ru-RU" sz="1900" b="1" dirty="0" err="1" smtClean="0"/>
              <a:t>Object</a:t>
            </a:r>
            <a:r>
              <a:rPr lang="ru-RU" sz="1900" b="1" dirty="0" smtClean="0"/>
              <a:t>: </a:t>
            </a:r>
            <a:r>
              <a:rPr lang="en-US" sz="1900" b="1" dirty="0" smtClean="0"/>
              <a:t> </a:t>
            </a:r>
            <a:r>
              <a:rPr lang="ru-RU" sz="1900" i="1" dirty="0" err="1" smtClean="0"/>
              <a:t>wait</a:t>
            </a:r>
            <a:r>
              <a:rPr lang="ru-RU" sz="1900" i="1" dirty="0" smtClean="0"/>
              <a:t>(), </a:t>
            </a:r>
            <a:r>
              <a:rPr lang="ru-RU" sz="1900" i="1" dirty="0" err="1" smtClean="0"/>
              <a:t>notify</a:t>
            </a:r>
            <a:r>
              <a:rPr lang="ru-RU" sz="1900" i="1" dirty="0" smtClean="0"/>
              <a:t>(), </a:t>
            </a:r>
            <a:r>
              <a:rPr lang="ru-RU" sz="1900" i="1" dirty="0" err="1" smtClean="0"/>
              <a:t>notifyAll</a:t>
            </a:r>
            <a:r>
              <a:rPr lang="ru-RU" sz="1900" i="1" dirty="0" smtClean="0"/>
              <a:t>() </a:t>
            </a:r>
          </a:p>
          <a:p>
            <a:pPr eaLnBrk="1" hangingPunct="1">
              <a:buNone/>
            </a:pPr>
            <a:r>
              <a:rPr lang="ru-RU" sz="2400" dirty="0" smtClean="0"/>
              <a:t>	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4514" name="Picture 2" descr="http://www.artima.com/javaseminars/modules/Threads/images/BWMonitor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0430" y="2857496"/>
            <a:ext cx="5318644" cy="2357454"/>
          </a:xfrm>
          <a:prstGeom prst="rect">
            <a:avLst/>
          </a:prstGeom>
          <a:noFill/>
        </p:spPr>
      </p:pic>
      <p:pic>
        <p:nvPicPr>
          <p:cNvPr id="20481" name="Picture 1" descr="D:\YandexDisk\Скриншоты\2016-02-28 02-45-11 D  Dropbox knowledges t-systems java_school_teacher lecture_plan.txt - Notepad++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7158" y="2214554"/>
            <a:ext cx="3000396" cy="3695225"/>
          </a:xfrm>
          <a:prstGeom prst="rect">
            <a:avLst/>
          </a:prstGeom>
          <a:noFill/>
        </p:spPr>
      </p:pic>
      <p:sp>
        <p:nvSpPr>
          <p:cNvPr id="7" name="Прямоугольник 6"/>
          <p:cNvSpPr/>
          <p:nvPr/>
        </p:nvSpPr>
        <p:spPr>
          <a:xfrm>
            <a:off x="5076056" y="6395798"/>
            <a:ext cx="47150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[демонстрация] </a:t>
            </a:r>
            <a:r>
              <a:rPr lang="en-US" sz="1600" dirty="0" err="1" smtClean="0"/>
              <a:t>jca</a:t>
            </a:r>
            <a:r>
              <a:rPr lang="en-US" sz="1600" dirty="0" smtClean="0"/>
              <a:t>, </a:t>
            </a:r>
            <a:r>
              <a:rPr lang="en-US" sz="1600" dirty="0" err="1" smtClean="0"/>
              <a:t>WaitNotifyExample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dirty="0" smtClean="0">
                <a:effectLst/>
              </a:rPr>
              <a:t>Оглавление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549275"/>
            <a:ext cx="9036050" cy="6119813"/>
          </a:xfrm>
        </p:spPr>
        <p:txBody>
          <a:bodyPr/>
          <a:lstStyle/>
          <a:p>
            <a:pPr eaLnBrk="1" hangingPunct="1"/>
            <a:r>
              <a:rPr lang="ru-RU" sz="2800" dirty="0"/>
              <a:t>Введение</a:t>
            </a:r>
          </a:p>
          <a:p>
            <a:pPr eaLnBrk="1" hangingPunct="1"/>
            <a:r>
              <a:rPr lang="ru-RU" sz="2800" dirty="0" smtClean="0"/>
              <a:t>Потоки</a:t>
            </a:r>
            <a:endParaRPr lang="en-US" sz="2800" dirty="0" smtClean="0"/>
          </a:p>
          <a:p>
            <a:pPr eaLnBrk="1" hangingPunct="1"/>
            <a:r>
              <a:rPr lang="ru-RU" sz="2800" dirty="0" smtClean="0"/>
              <a:t>Синхронизация</a:t>
            </a:r>
            <a:endParaRPr lang="ru-RU" sz="2800" dirty="0" smtClean="0"/>
          </a:p>
          <a:p>
            <a:pPr eaLnBrk="1" hangingPunct="1"/>
            <a:r>
              <a:rPr lang="ru-RU" sz="2800" dirty="0" smtClean="0">
                <a:solidFill>
                  <a:schemeClr val="tx2"/>
                </a:solidFill>
              </a:rPr>
              <a:t>Модель памяти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>
                <a:effectLst/>
                <a:cs typeface="Arial" charset="0"/>
              </a:rPr>
              <a:t>Оглавление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sz="2800" dirty="0" smtClean="0">
                <a:solidFill>
                  <a:schemeClr val="tx2"/>
                </a:solidFill>
              </a:rPr>
              <a:t>Введение</a:t>
            </a:r>
            <a:endParaRPr lang="ru-RU" sz="2800" dirty="0" smtClean="0">
              <a:solidFill>
                <a:schemeClr val="tx2"/>
              </a:solidFill>
            </a:endParaRPr>
          </a:p>
          <a:p>
            <a:pPr eaLnBrk="1" hangingPunct="1"/>
            <a:r>
              <a:rPr lang="ru-RU" sz="2800" dirty="0" smtClean="0"/>
              <a:t>Потоки</a:t>
            </a:r>
          </a:p>
          <a:p>
            <a:pPr eaLnBrk="1" hangingPunct="1"/>
            <a:r>
              <a:rPr lang="ru-RU" sz="2800" dirty="0" smtClean="0"/>
              <a:t>Синхронизация</a:t>
            </a:r>
            <a:r>
              <a:rPr lang="en-US" sz="2800" dirty="0" smtClean="0"/>
              <a:t> </a:t>
            </a:r>
            <a:endParaRPr lang="ru-RU" sz="2800" dirty="0" smtClean="0"/>
          </a:p>
          <a:p>
            <a:pPr eaLnBrk="1" hangingPunct="1"/>
            <a:r>
              <a:rPr lang="ru-RU" sz="2800" dirty="0" smtClean="0"/>
              <a:t>Модель памяти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ffectLst/>
              </a:rPr>
              <a:t>Thread-safe</a:t>
            </a:r>
            <a:endParaRPr lang="ru-RU" dirty="0" smtClean="0">
              <a:effectLst/>
            </a:endParaRPr>
          </a:p>
        </p:txBody>
      </p:sp>
      <p:sp>
        <p:nvSpPr>
          <p:cNvPr id="38914" name="Rectangle 3"/>
          <p:cNvSpPr>
            <a:spLocks noGrp="1"/>
          </p:cNvSpPr>
          <p:nvPr>
            <p:ph type="body" idx="4294967295"/>
          </p:nvPr>
        </p:nvSpPr>
        <p:spPr>
          <a:xfrm>
            <a:off x="285720" y="714356"/>
            <a:ext cx="8716963" cy="58324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ru-RU" sz="2800" dirty="0" smtClean="0"/>
              <a:t>Класс является </a:t>
            </a:r>
            <a:r>
              <a:rPr lang="ru-RU" sz="2800" b="1" dirty="0" err="1" smtClean="0"/>
              <a:t>Thread-Safe</a:t>
            </a:r>
            <a:r>
              <a:rPr lang="ru-RU" sz="2800" dirty="0" smtClean="0"/>
              <a:t> если верны следующие утверждения: </a:t>
            </a:r>
          </a:p>
          <a:p>
            <a:pPr lvl="2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- он выполняет свой контракт в многопоточном окружении </a:t>
            </a:r>
          </a:p>
          <a:p>
            <a:pPr lvl="2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- нет необходимости в дополнительной синхронизации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ru-RU" sz="2800" dirty="0" smtClean="0"/>
              <a:t>В общем случае верно утверждение: </a:t>
            </a:r>
          </a:p>
          <a:p>
            <a:pPr lvl="1" eaLnBrk="1" hangingPunct="1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2800" b="1" dirty="0" smtClean="0"/>
              <a:t>		</a:t>
            </a:r>
            <a:r>
              <a:rPr lang="en-US" sz="2800" b="1" dirty="0" smtClean="0"/>
              <a:t>T</a:t>
            </a:r>
            <a:r>
              <a:rPr lang="ru-RU" sz="2800" b="1" dirty="0" smtClean="0"/>
              <a:t>hread safety = </a:t>
            </a:r>
            <a:r>
              <a:rPr lang="en-US" sz="2800" b="1" dirty="0" smtClean="0"/>
              <a:t>A</a:t>
            </a:r>
            <a:r>
              <a:rPr lang="ru-RU" sz="2800" b="1" dirty="0" err="1" smtClean="0"/>
              <a:t>tomicity</a:t>
            </a:r>
            <a:r>
              <a:rPr lang="ru-RU" sz="2800" b="1" dirty="0" smtClean="0"/>
              <a:t> + </a:t>
            </a:r>
            <a:r>
              <a:rPr lang="en-US" sz="2800" b="1" dirty="0" smtClean="0"/>
              <a:t>V</a:t>
            </a:r>
            <a:r>
              <a:rPr lang="ru-RU" sz="2800" b="1" dirty="0" err="1" smtClean="0"/>
              <a:t>isibility</a:t>
            </a:r>
            <a:endParaRPr lang="en-US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dirty="0" smtClean="0">
                <a:effectLst/>
              </a:rPr>
              <a:t>Атомарность (</a:t>
            </a:r>
            <a:r>
              <a:rPr lang="en-US" dirty="0" smtClean="0">
                <a:effectLst/>
              </a:rPr>
              <a:t>Atomicity)</a:t>
            </a:r>
            <a:endParaRPr lang="ru-RU" dirty="0" smtClean="0">
              <a:effectLst/>
              <a:cs typeface="Arial" charset="0"/>
            </a:endParaRPr>
          </a:p>
        </p:txBody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549275"/>
            <a:ext cx="8532813" cy="2308222"/>
          </a:xfrm>
        </p:spPr>
        <p:txBody>
          <a:bodyPr/>
          <a:lstStyle/>
          <a:p>
            <a:pPr eaLnBrk="1" hangingPunct="1"/>
            <a:r>
              <a:rPr lang="ru-RU" sz="2400" dirty="0" smtClean="0"/>
              <a:t>Операция </a:t>
            </a:r>
            <a:r>
              <a:rPr lang="ru-RU" sz="2400" b="1" dirty="0" err="1" smtClean="0"/>
              <a:t>атомарна</a:t>
            </a:r>
            <a:r>
              <a:rPr lang="ru-RU" sz="2400" dirty="0" smtClean="0"/>
              <a:t>, если в процессе её выполнения не может произойти передача управления другому потоку </a:t>
            </a:r>
          </a:p>
          <a:p>
            <a:pPr eaLnBrk="1" hangingPunct="1"/>
            <a:r>
              <a:rPr lang="ru-RU" sz="2400" dirty="0" smtClean="0"/>
              <a:t>Чтение и запись полей и переменных происходит атомарно </a:t>
            </a:r>
            <a:endParaRPr lang="en-US" sz="2400" dirty="0" smtClean="0"/>
          </a:p>
          <a:p>
            <a:pPr eaLnBrk="1" hangingPunct="1">
              <a:buNone/>
            </a:pPr>
            <a:r>
              <a:rPr lang="en-US" sz="2400" dirty="0" smtClean="0"/>
              <a:t>		</a:t>
            </a:r>
            <a:r>
              <a:rPr lang="ru-RU" sz="2400" dirty="0" smtClean="0"/>
              <a:t>(кроме не </a:t>
            </a:r>
            <a:r>
              <a:rPr lang="ru-RU" sz="2400" b="1" dirty="0" err="1" smtClean="0"/>
              <a:t>volatile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long</a:t>
            </a:r>
            <a:r>
              <a:rPr lang="ru-RU" sz="2400" b="1" dirty="0" smtClean="0"/>
              <a:t> </a:t>
            </a:r>
            <a:r>
              <a:rPr lang="ru-RU" sz="2400" dirty="0" smtClean="0"/>
              <a:t>и </a:t>
            </a:r>
            <a:r>
              <a:rPr lang="ru-RU" sz="2400" b="1" dirty="0" err="1" smtClean="0"/>
              <a:t>double</a:t>
            </a:r>
            <a:r>
              <a:rPr lang="ru-RU" sz="2400" dirty="0" smtClean="0"/>
              <a:t>) </a:t>
            </a:r>
          </a:p>
          <a:p>
            <a:pPr eaLnBrk="1" hangingPunct="1"/>
            <a:r>
              <a:rPr lang="ru-RU" sz="2400" dirty="0" smtClean="0"/>
              <a:t>Синхронизация является одним из средств достижения атомарности </a:t>
            </a:r>
          </a:p>
          <a:p>
            <a:pPr eaLnBrk="1" hangingPunct="1"/>
            <a:endParaRPr lang="ru-RU" sz="2800" dirty="0" smtClean="0"/>
          </a:p>
        </p:txBody>
      </p:sp>
      <p:sp>
        <p:nvSpPr>
          <p:cNvPr id="5" name="Прямоугольник 4"/>
          <p:cNvSpPr/>
          <p:nvPr/>
        </p:nvSpPr>
        <p:spPr>
          <a:xfrm>
            <a:off x="3286116" y="6357958"/>
            <a:ext cx="6858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ru-RU" sz="1600" dirty="0" smtClean="0"/>
              <a:t>[демонстрация]  </a:t>
            </a:r>
            <a:r>
              <a:rPr lang="ru-RU" sz="1600" dirty="0" err="1" smtClean="0"/>
              <a:t>SequenceGeneratorUnsafe</a:t>
            </a:r>
            <a:r>
              <a:rPr lang="en-US" sz="1600" dirty="0" smtClean="0"/>
              <a:t>,</a:t>
            </a:r>
            <a:r>
              <a:rPr lang="ru-RU" sz="1600" dirty="0" smtClean="0"/>
              <a:t> </a:t>
            </a:r>
            <a:r>
              <a:rPr lang="ru-RU" sz="1600" dirty="0" err="1" smtClean="0"/>
              <a:t>LazyInitUnsafe</a:t>
            </a:r>
            <a:endParaRPr lang="ru-RU" sz="1600" dirty="0" smtClean="0">
              <a:solidFill>
                <a:srgbClr val="46464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dirty="0" smtClean="0">
                <a:effectLst/>
              </a:rPr>
              <a:t>Видимость (</a:t>
            </a:r>
            <a:r>
              <a:rPr lang="en-US" dirty="0" smtClean="0">
                <a:effectLst/>
              </a:rPr>
              <a:t>Visibility)</a:t>
            </a: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42844" y="642918"/>
            <a:ext cx="9715568" cy="3384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ru-RU" sz="2400" dirty="0" smtClean="0">
                <a:latin typeface="Arial Narrow" pitchFamily="34" charset="0"/>
              </a:rPr>
              <a:t>Изменения, сделанные одним потоком: </a:t>
            </a:r>
            <a:endParaRPr lang="en-US" sz="2400" dirty="0" smtClean="0">
              <a:latin typeface="Arial Narrow" pitchFamily="34" charset="0"/>
            </a:endParaRPr>
          </a:p>
          <a:p>
            <a:pPr marL="265113" indent="-265113" eaLnBrk="0" hangingPunct="0">
              <a:spcBef>
                <a:spcPct val="20000"/>
              </a:spcBef>
              <a:buClr>
                <a:schemeClr val="tx2"/>
              </a:buClr>
            </a:pPr>
            <a:r>
              <a:rPr lang="en-US" sz="2400" dirty="0" smtClean="0">
                <a:latin typeface="Arial Narrow" pitchFamily="34" charset="0"/>
              </a:rPr>
              <a:t>		- </a:t>
            </a:r>
            <a:r>
              <a:rPr lang="ru-RU" sz="2400" dirty="0" smtClean="0">
                <a:latin typeface="Arial Narrow" pitchFamily="34" charset="0"/>
              </a:rPr>
              <a:t>могут быть </a:t>
            </a:r>
            <a:r>
              <a:rPr lang="ru-RU" sz="2400" b="1" dirty="0" smtClean="0">
                <a:latin typeface="Arial Narrow" pitchFamily="34" charset="0"/>
              </a:rPr>
              <a:t>не видны</a:t>
            </a:r>
            <a:r>
              <a:rPr lang="ru-RU" sz="2400" dirty="0" smtClean="0">
                <a:latin typeface="Arial Narrow" pitchFamily="34" charset="0"/>
              </a:rPr>
              <a:t> в другом потоке </a:t>
            </a:r>
            <a:endParaRPr lang="en-US" sz="2400" dirty="0" smtClean="0">
              <a:latin typeface="Arial Narrow" pitchFamily="34" charset="0"/>
            </a:endParaRPr>
          </a:p>
          <a:p>
            <a:pPr marL="265113" indent="-265113" eaLnBrk="0" hangingPunct="0">
              <a:spcBef>
                <a:spcPct val="20000"/>
              </a:spcBef>
              <a:buClr>
                <a:schemeClr val="tx2"/>
              </a:buClr>
            </a:pPr>
            <a:r>
              <a:rPr lang="en-US" sz="2400" dirty="0" smtClean="0">
                <a:latin typeface="Arial Narrow" pitchFamily="34" charset="0"/>
              </a:rPr>
              <a:t>		- </a:t>
            </a:r>
            <a:r>
              <a:rPr lang="ru-RU" sz="2400" dirty="0" smtClean="0">
                <a:latin typeface="Arial Narrow" pitchFamily="34" charset="0"/>
              </a:rPr>
              <a:t>могут быть </a:t>
            </a:r>
            <a:r>
              <a:rPr lang="ru-RU" sz="2400" b="1" dirty="0" smtClean="0">
                <a:latin typeface="Arial Narrow" pitchFamily="34" charset="0"/>
              </a:rPr>
              <a:t>видны</a:t>
            </a:r>
            <a:r>
              <a:rPr lang="ru-RU" sz="2400" dirty="0" smtClean="0">
                <a:latin typeface="Arial Narrow" pitchFamily="34" charset="0"/>
              </a:rPr>
              <a:t> в другом потоке </a:t>
            </a:r>
            <a:r>
              <a:rPr lang="ru-RU" sz="2400" b="1" dirty="0" smtClean="0">
                <a:latin typeface="Arial Narrow" pitchFamily="34" charset="0"/>
              </a:rPr>
              <a:t>в ином порядке </a:t>
            </a:r>
            <a:r>
              <a:rPr lang="en-US" sz="2400" dirty="0" smtClean="0">
                <a:latin typeface="Arial Narrow" pitchFamily="34" charset="0"/>
              </a:rPr>
              <a:t>(</a:t>
            </a:r>
            <a:r>
              <a:rPr lang="en-US" sz="2400" b="1" dirty="0" smtClean="0">
                <a:latin typeface="Arial Narrow" pitchFamily="34" charset="0"/>
              </a:rPr>
              <a:t>reordering</a:t>
            </a:r>
            <a:r>
              <a:rPr lang="en-US" sz="2400" dirty="0" smtClean="0">
                <a:latin typeface="Arial Narrow" pitchFamily="34" charset="0"/>
              </a:rPr>
              <a:t>)</a:t>
            </a:r>
            <a:endParaRPr lang="en-US" sz="2400" dirty="0">
              <a:solidFill>
                <a:srgbClr val="464646"/>
              </a:solidFill>
              <a:latin typeface="Arial Narrow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643570" y="6286520"/>
            <a:ext cx="4712596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eaLnBrk="0" hangingPunct="0">
              <a:spcBef>
                <a:spcPct val="20000"/>
              </a:spcBef>
              <a:buClr>
                <a:schemeClr val="tx2"/>
              </a:buClr>
            </a:pPr>
            <a:r>
              <a:rPr lang="ru-RU" sz="1600" dirty="0" smtClean="0"/>
              <a:t>[демонстрация] </a:t>
            </a:r>
            <a:r>
              <a:rPr lang="en-US" sz="1600" dirty="0" err="1" smtClean="0"/>
              <a:t>VisibilityProblem</a:t>
            </a:r>
            <a:endParaRPr lang="en-US" sz="1600" dirty="0">
              <a:solidFill>
                <a:srgbClr val="464646"/>
              </a:solidFill>
              <a:latin typeface="Arial Narrow" pitchFamily="34" charset="0"/>
            </a:endParaRPr>
          </a:p>
        </p:txBody>
      </p:sp>
      <p:pic>
        <p:nvPicPr>
          <p:cNvPr id="14337" name="Picture 1" descr="D:\Dropbox\knowledges\t-systems\java_school_teacher\images\cach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2571744"/>
            <a:ext cx="7143800" cy="29681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765175"/>
            <a:ext cx="8362950" cy="5688013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lang="ru-RU" sz="2400" dirty="0" smtClean="0"/>
              <a:t>О общем случае на разных платформах многопоточная программа будет работать по разному, т.к. </a:t>
            </a:r>
            <a:r>
              <a:rPr lang="ru-RU" sz="2400" b="1" dirty="0" err="1" smtClean="0"/>
              <a:t>atomicity</a:t>
            </a:r>
            <a:r>
              <a:rPr lang="ru-RU" sz="2400" dirty="0" smtClean="0"/>
              <a:t>, </a:t>
            </a:r>
            <a:r>
              <a:rPr lang="ru-RU" sz="2400" b="1" dirty="0" err="1" smtClean="0"/>
              <a:t>visibility</a:t>
            </a:r>
            <a:r>
              <a:rPr lang="ru-RU" sz="2400" dirty="0" smtClean="0"/>
              <a:t> и </a:t>
            </a:r>
            <a:r>
              <a:rPr lang="ru-RU" sz="2400" b="1" dirty="0" err="1" smtClean="0"/>
              <a:t>reordering</a:t>
            </a:r>
            <a:r>
              <a:rPr lang="ru-RU" sz="2400" dirty="0" smtClean="0"/>
              <a:t> зависят от конкретных </a:t>
            </a:r>
            <a:r>
              <a:rPr lang="ru-RU" sz="2400" b="1" dirty="0" smtClean="0"/>
              <a:t>компилятора</a:t>
            </a:r>
            <a:r>
              <a:rPr lang="ru-RU" sz="2400" dirty="0" smtClean="0"/>
              <a:t> и </a:t>
            </a:r>
            <a:r>
              <a:rPr lang="ru-RU" sz="2400" b="1" dirty="0" smtClean="0"/>
              <a:t>процессора</a:t>
            </a:r>
            <a:r>
              <a:rPr lang="ru-RU" sz="2400" dirty="0" smtClean="0"/>
              <a:t> (например C++ до С++11)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lang="ru-RU" sz="2400" b="1" dirty="0" smtClean="0"/>
              <a:t>Модель памяти </a:t>
            </a:r>
            <a:r>
              <a:rPr lang="ru-RU" sz="2400" b="1" dirty="0" err="1" smtClean="0"/>
              <a:t>Java</a:t>
            </a:r>
            <a:r>
              <a:rPr lang="ru-RU" sz="2400" b="1" dirty="0" smtClean="0"/>
              <a:t> </a:t>
            </a:r>
            <a:r>
              <a:rPr lang="ru-RU" sz="2400" dirty="0" smtClean="0"/>
              <a:t>описывает набор правил на уровне языка, определяющие указанные выше параметры вне зависимости от того, на какой платформе запущена программа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lang="ru-RU" sz="2400" dirty="0" smtClean="0"/>
              <a:t>Придерживаясь этих правил можно писать корректные многопоточные программы не думая о том</a:t>
            </a:r>
            <a:r>
              <a:rPr lang="en-US" sz="2400" dirty="0" smtClean="0"/>
              <a:t>,</a:t>
            </a:r>
            <a:r>
              <a:rPr lang="ru-RU" sz="2400" dirty="0" smtClean="0"/>
              <a:t> где они будут исполняться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lang="ru-RU" sz="2400" dirty="0" smtClean="0"/>
              <a:t>В 2004 году в </a:t>
            </a:r>
            <a:r>
              <a:rPr lang="ru-RU" sz="2400" dirty="0" err="1" smtClean="0"/>
              <a:t>Java</a:t>
            </a:r>
            <a:r>
              <a:rPr lang="ru-RU" sz="2400" dirty="0" smtClean="0"/>
              <a:t> 5 появилась новая модель памяти (JSR-133) т.к. в старой были найдены изъяны. Была изменена семантика модификаторов </a:t>
            </a:r>
            <a:r>
              <a:rPr lang="ru-RU" sz="2400" b="1" dirty="0" err="1" smtClean="0"/>
              <a:t>final</a:t>
            </a:r>
            <a:r>
              <a:rPr lang="ru-RU" sz="2400" dirty="0" smtClean="0"/>
              <a:t> и </a:t>
            </a:r>
            <a:r>
              <a:rPr lang="ru-RU" sz="2400" b="1" dirty="0" err="1" smtClean="0"/>
              <a:t>volatile</a:t>
            </a:r>
            <a:endParaRPr lang="en-US" sz="2400" b="1" dirty="0" smtClean="0"/>
          </a:p>
        </p:txBody>
      </p:sp>
      <p:sp>
        <p:nvSpPr>
          <p:cNvPr id="41986" name="AutoShape 4" descr="9k=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1987" name="AutoShape 6" descr="9k=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1988" name="AutoShape 8" descr="9k=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dirty="0" smtClean="0">
                <a:effectLst/>
              </a:rPr>
              <a:t>Модель памяти (</a:t>
            </a:r>
            <a:r>
              <a:rPr lang="en-US" dirty="0" smtClean="0">
                <a:effectLst/>
              </a:rPr>
              <a:t>Java memory model)</a:t>
            </a:r>
            <a:endParaRPr lang="ru-RU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dirty="0" smtClean="0">
                <a:effectLst/>
              </a:rPr>
              <a:t>Модель памяти: </a:t>
            </a:r>
            <a:r>
              <a:rPr lang="en-US" dirty="0" smtClean="0">
                <a:effectLst/>
              </a:rPr>
              <a:t>Happens-before</a:t>
            </a:r>
            <a:r>
              <a:rPr lang="ru-RU" dirty="0" smtClean="0">
                <a:effectLst/>
              </a:rPr>
              <a:t>. Определение</a:t>
            </a:r>
          </a:p>
        </p:txBody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20" y="642918"/>
            <a:ext cx="5267331" cy="5380055"/>
          </a:xfrm>
        </p:spPr>
        <p:txBody>
          <a:bodyPr/>
          <a:lstStyle/>
          <a:p>
            <a:pPr eaLnBrk="1" hangingPunct="1"/>
            <a:r>
              <a:rPr lang="en-US" sz="2400" b="1" dirty="0" smtClean="0"/>
              <a:t>H</a:t>
            </a:r>
            <a:r>
              <a:rPr lang="ru-RU" sz="2400" b="1" dirty="0" err="1" smtClean="0"/>
              <a:t>appens-before</a:t>
            </a:r>
            <a:r>
              <a:rPr lang="ru-RU" sz="2400" dirty="0" smtClean="0"/>
              <a:t> - это отношение</a:t>
            </a:r>
            <a:r>
              <a:rPr lang="en-US" sz="2400" dirty="0" smtClean="0"/>
              <a:t> </a:t>
            </a:r>
            <a:r>
              <a:rPr lang="ru-RU" sz="2400" dirty="0" smtClean="0"/>
              <a:t>частичного порядка устанавливающее связь двух событий в разных потоках </a:t>
            </a:r>
            <a:endParaRPr lang="en-US" sz="2400" dirty="0" smtClean="0"/>
          </a:p>
          <a:p>
            <a:pPr eaLnBrk="1" hangingPunct="1"/>
            <a:r>
              <a:rPr lang="ru-RU" sz="2400" dirty="0" smtClean="0"/>
              <a:t>Предположим что операция </a:t>
            </a:r>
            <a:r>
              <a:rPr lang="ru-RU" sz="2400" b="1" dirty="0" smtClean="0"/>
              <a:t>X</a:t>
            </a:r>
            <a:r>
              <a:rPr lang="ru-RU" sz="2400" dirty="0" smtClean="0"/>
              <a:t> выполняется в потоке </a:t>
            </a:r>
            <a:r>
              <a:rPr lang="ru-RU" sz="2400" b="1" dirty="0" smtClean="0"/>
              <a:t>A</a:t>
            </a:r>
            <a:r>
              <a:rPr lang="ru-RU" sz="2400" dirty="0" smtClean="0"/>
              <a:t>, а операция </a:t>
            </a:r>
            <a:r>
              <a:rPr lang="ru-RU" sz="2400" b="1" dirty="0" smtClean="0"/>
              <a:t>Y</a:t>
            </a:r>
            <a:r>
              <a:rPr lang="ru-RU" sz="2400" dirty="0" smtClean="0"/>
              <a:t> выполняется в потоке </a:t>
            </a:r>
            <a:r>
              <a:rPr lang="ru-RU" sz="2400" b="1" dirty="0" smtClean="0"/>
              <a:t>B </a:t>
            </a:r>
            <a:endParaRPr lang="en-US" sz="2400" b="1" dirty="0" smtClean="0"/>
          </a:p>
          <a:p>
            <a:pPr eaLnBrk="1" hangingPunct="1"/>
            <a:r>
              <a:rPr lang="ru-RU" sz="2400" b="1" dirty="0" smtClean="0"/>
              <a:t>X </a:t>
            </a:r>
            <a:r>
              <a:rPr lang="ru-RU" sz="2400" b="1" dirty="0" err="1" smtClean="0"/>
              <a:t>happens-before</a:t>
            </a:r>
            <a:r>
              <a:rPr lang="ru-RU" sz="2400" b="1" dirty="0" smtClean="0"/>
              <a:t> Y </a:t>
            </a:r>
            <a:r>
              <a:rPr lang="ru-RU" sz="2400" dirty="0" smtClean="0"/>
              <a:t>означает, что все изменения, выполненные потоком </a:t>
            </a:r>
            <a:r>
              <a:rPr lang="ru-RU" sz="2400" b="1" dirty="0" smtClean="0"/>
              <a:t>A</a:t>
            </a:r>
            <a:r>
              <a:rPr lang="ru-RU" sz="2400" dirty="0" smtClean="0"/>
              <a:t> до момента операции </a:t>
            </a:r>
            <a:r>
              <a:rPr lang="ru-RU" sz="2400" b="1" dirty="0" smtClean="0"/>
              <a:t>X</a:t>
            </a:r>
            <a:r>
              <a:rPr lang="ru-RU" sz="2400" dirty="0" smtClean="0"/>
              <a:t> и изменения, которые повлекла эта операция, видны потоку </a:t>
            </a:r>
            <a:r>
              <a:rPr lang="ru-RU" sz="2400" b="1" dirty="0" smtClean="0"/>
              <a:t>B</a:t>
            </a:r>
            <a:r>
              <a:rPr lang="ru-RU" sz="2400" dirty="0" smtClean="0"/>
              <a:t> в момент выполнения операции </a:t>
            </a:r>
            <a:r>
              <a:rPr lang="ru-RU" sz="2400" b="1" dirty="0" smtClean="0"/>
              <a:t>Y</a:t>
            </a:r>
            <a:r>
              <a:rPr lang="ru-RU" sz="2400" dirty="0" smtClean="0"/>
              <a:t> и после выполнения этой операции </a:t>
            </a:r>
            <a:endParaRPr lang="en-US" sz="2400" dirty="0" smtClean="0"/>
          </a:p>
          <a:p>
            <a:pPr eaLnBrk="1" hangingPunct="1"/>
            <a:r>
              <a:rPr lang="ru-RU" sz="2400" dirty="0" smtClean="0"/>
              <a:t>Отношение </a:t>
            </a:r>
            <a:r>
              <a:rPr lang="ru-RU" sz="2400" b="1" dirty="0" err="1" smtClean="0"/>
              <a:t>happens-before</a:t>
            </a:r>
            <a:r>
              <a:rPr lang="ru-RU" sz="2400" dirty="0" smtClean="0"/>
              <a:t> транзитивно </a:t>
            </a:r>
            <a:r>
              <a:rPr lang="ru-RU" sz="2400" b="1" dirty="0" smtClean="0"/>
              <a:t>(X </a:t>
            </a:r>
            <a:r>
              <a:rPr lang="ru-RU" sz="2400" b="1" dirty="0" err="1" smtClean="0"/>
              <a:t>hb</a:t>
            </a:r>
            <a:r>
              <a:rPr lang="ru-RU" sz="2400" b="1" dirty="0" smtClean="0"/>
              <a:t> Y &amp;&amp; Y </a:t>
            </a:r>
            <a:r>
              <a:rPr lang="ru-RU" sz="2400" b="1" dirty="0" err="1" smtClean="0"/>
              <a:t>hb</a:t>
            </a:r>
            <a:r>
              <a:rPr lang="ru-RU" sz="2400" b="1" dirty="0" smtClean="0"/>
              <a:t> Z -&gt; X </a:t>
            </a:r>
            <a:r>
              <a:rPr lang="ru-RU" sz="2400" b="1" dirty="0" err="1" smtClean="0"/>
              <a:t>hb</a:t>
            </a:r>
            <a:r>
              <a:rPr lang="ru-RU" sz="2400" b="1" dirty="0" smtClean="0"/>
              <a:t> Z)</a:t>
            </a:r>
            <a:endParaRPr lang="ru-RU" sz="2100" b="1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72132" y="642918"/>
            <a:ext cx="3391933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dirty="0" smtClean="0">
                <a:effectLst/>
              </a:rPr>
              <a:t>Модель памяти</a:t>
            </a:r>
            <a:r>
              <a:rPr lang="en-US" dirty="0" smtClean="0">
                <a:effectLst/>
              </a:rPr>
              <a:t>: Happens-before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gray">
          <a:xfrm>
            <a:off x="323528" y="692696"/>
            <a:ext cx="8532813" cy="5832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22250" lvl="0" indent="-22225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400" dirty="0" smtClean="0">
                <a:latin typeface="Arial Narrow" pitchFamily="34" charset="0"/>
              </a:rPr>
              <a:t>В рамках одного потока любая операция </a:t>
            </a:r>
            <a:r>
              <a:rPr lang="en-US" sz="2400" b="1" dirty="0" smtClean="0">
                <a:latin typeface="Arial Narrow" pitchFamily="34" charset="0"/>
              </a:rPr>
              <a:t>happens-before</a:t>
            </a:r>
            <a:r>
              <a:rPr lang="en-US" sz="2400" dirty="0" smtClean="0">
                <a:latin typeface="Arial Narrow" pitchFamily="34" charset="0"/>
              </a:rPr>
              <a:t> </a:t>
            </a:r>
            <a:r>
              <a:rPr lang="ru-RU" sz="2400" dirty="0" smtClean="0">
                <a:latin typeface="Arial Narrow" pitchFamily="34" charset="0"/>
              </a:rPr>
              <a:t>любой операции следующей за ней </a:t>
            </a:r>
            <a:endParaRPr lang="en-US" sz="2400" dirty="0" smtClean="0">
              <a:latin typeface="Arial Narrow" pitchFamily="34" charset="0"/>
            </a:endParaRPr>
          </a:p>
          <a:p>
            <a:pPr marL="222250" lvl="0" indent="-22225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400" dirty="0" smtClean="0">
                <a:latin typeface="Arial Narrow" pitchFamily="34" charset="0"/>
              </a:rPr>
              <a:t>Выход из </a:t>
            </a:r>
            <a:r>
              <a:rPr lang="en-US" sz="2400" i="1" dirty="0" err="1" smtClean="0">
                <a:latin typeface="Arial Narrow" pitchFamily="34" charset="0"/>
              </a:rPr>
              <a:t>synhronized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ru-RU" sz="2400" dirty="0" smtClean="0">
                <a:latin typeface="Arial Narrow" pitchFamily="34" charset="0"/>
              </a:rPr>
              <a:t>блока/метода </a:t>
            </a:r>
            <a:r>
              <a:rPr lang="en-US" sz="2400" b="1" dirty="0" smtClean="0">
                <a:latin typeface="Arial Narrow" pitchFamily="34" charset="0"/>
              </a:rPr>
              <a:t>happens-before</a:t>
            </a:r>
            <a:r>
              <a:rPr lang="en-US" sz="2400" dirty="0" smtClean="0">
                <a:latin typeface="Arial Narrow" pitchFamily="34" charset="0"/>
              </a:rPr>
              <a:t> </a:t>
            </a:r>
            <a:r>
              <a:rPr lang="ru-RU" sz="2400" dirty="0" smtClean="0">
                <a:latin typeface="Arial Narrow" pitchFamily="34" charset="0"/>
              </a:rPr>
              <a:t>входа в </a:t>
            </a:r>
            <a:r>
              <a:rPr lang="en-US" sz="2400" i="1" dirty="0" err="1" smtClean="0">
                <a:latin typeface="Arial Narrow" pitchFamily="34" charset="0"/>
              </a:rPr>
              <a:t>synhronized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ru-RU" sz="2400" dirty="0" smtClean="0">
                <a:latin typeface="Arial Narrow" pitchFamily="34" charset="0"/>
              </a:rPr>
              <a:t>блок/метод на том же мониторе </a:t>
            </a:r>
            <a:endParaRPr lang="en-US" sz="2400" dirty="0" smtClean="0">
              <a:latin typeface="Arial Narrow" pitchFamily="34" charset="0"/>
            </a:endParaRPr>
          </a:p>
          <a:p>
            <a:pPr marL="222250" lvl="0" indent="-22225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400" dirty="0" smtClean="0">
                <a:latin typeface="Arial Narrow" pitchFamily="34" charset="0"/>
              </a:rPr>
              <a:t>Запись </a:t>
            </a:r>
            <a:r>
              <a:rPr lang="en-US" sz="2400" i="1" dirty="0" smtClean="0">
                <a:latin typeface="Arial Narrow" pitchFamily="34" charset="0"/>
              </a:rPr>
              <a:t>volatile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ru-RU" sz="2400" dirty="0" smtClean="0">
                <a:latin typeface="Arial Narrow" pitchFamily="34" charset="0"/>
              </a:rPr>
              <a:t>поля </a:t>
            </a:r>
            <a:r>
              <a:rPr lang="en-US" sz="2400" b="1" dirty="0" smtClean="0">
                <a:latin typeface="Arial Narrow" pitchFamily="34" charset="0"/>
              </a:rPr>
              <a:t>happens-before</a:t>
            </a:r>
            <a:r>
              <a:rPr lang="en-US" sz="2400" dirty="0" smtClean="0">
                <a:latin typeface="Arial Narrow" pitchFamily="34" charset="0"/>
              </a:rPr>
              <a:t> </a:t>
            </a:r>
            <a:r>
              <a:rPr lang="ru-RU" sz="2400" dirty="0" smtClean="0">
                <a:latin typeface="Arial Narrow" pitchFamily="34" charset="0"/>
              </a:rPr>
              <a:t>чтения того же самого </a:t>
            </a:r>
            <a:r>
              <a:rPr lang="en-US" sz="2400" i="1" dirty="0" smtClean="0">
                <a:latin typeface="Arial Narrow" pitchFamily="34" charset="0"/>
              </a:rPr>
              <a:t>volatile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ru-RU" sz="2400" dirty="0" smtClean="0">
                <a:latin typeface="Arial Narrow" pitchFamily="34" charset="0"/>
              </a:rPr>
              <a:t>поля</a:t>
            </a:r>
            <a:endParaRPr lang="en-US" sz="2400" dirty="0" smtClean="0">
              <a:latin typeface="Arial Narrow" pitchFamily="34" charset="0"/>
            </a:endParaRPr>
          </a:p>
          <a:p>
            <a:pPr marL="222250" lvl="0" indent="-22225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400" dirty="0" smtClean="0">
                <a:latin typeface="Arial Narrow" pitchFamily="34" charset="0"/>
              </a:rPr>
              <a:t>Вызов метода </a:t>
            </a:r>
            <a:r>
              <a:rPr lang="en-US" sz="2400" i="1" dirty="0" err="1" smtClean="0">
                <a:latin typeface="Arial Narrow" pitchFamily="34" charset="0"/>
              </a:rPr>
              <a:t>Thread.start</a:t>
            </a:r>
            <a:r>
              <a:rPr lang="en-US" sz="2400" i="1" dirty="0" smtClean="0">
                <a:latin typeface="Arial Narrow" pitchFamily="34" charset="0"/>
              </a:rPr>
              <a:t>() </a:t>
            </a:r>
            <a:r>
              <a:rPr lang="en-US" sz="2400" b="1" dirty="0" smtClean="0">
                <a:latin typeface="Arial Narrow" pitchFamily="34" charset="0"/>
              </a:rPr>
              <a:t>happens-before</a:t>
            </a:r>
            <a:r>
              <a:rPr lang="en-US" sz="2400" dirty="0" smtClean="0">
                <a:latin typeface="Arial Narrow" pitchFamily="34" charset="0"/>
              </a:rPr>
              <a:t> </a:t>
            </a:r>
            <a:r>
              <a:rPr lang="ru-RU" sz="2400" dirty="0" smtClean="0">
                <a:latin typeface="Arial Narrow" pitchFamily="34" charset="0"/>
              </a:rPr>
              <a:t>любых действий в запущенном потоке </a:t>
            </a:r>
            <a:endParaRPr lang="en-US" sz="2400" dirty="0" smtClean="0">
              <a:latin typeface="Arial Narrow" pitchFamily="34" charset="0"/>
            </a:endParaRPr>
          </a:p>
          <a:p>
            <a:pPr marL="222250" lvl="0" indent="-22225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400" dirty="0" smtClean="0">
                <a:latin typeface="Arial Narrow" pitchFamily="34" charset="0"/>
              </a:rPr>
              <a:t>Все действия в потоке </a:t>
            </a:r>
            <a:r>
              <a:rPr lang="en-US" sz="2400" b="1" dirty="0" smtClean="0">
                <a:latin typeface="Arial Narrow" pitchFamily="34" charset="0"/>
              </a:rPr>
              <a:t>happens-before</a:t>
            </a:r>
            <a:r>
              <a:rPr lang="en-US" sz="2400" dirty="0" smtClean="0">
                <a:latin typeface="Arial Narrow" pitchFamily="34" charset="0"/>
              </a:rPr>
              <a:t> </a:t>
            </a:r>
            <a:r>
              <a:rPr lang="ru-RU" sz="2400" dirty="0" smtClean="0">
                <a:latin typeface="Arial Narrow" pitchFamily="34" charset="0"/>
              </a:rPr>
              <a:t>любой другой поток обнаружит, что поток завершился </a:t>
            </a:r>
            <a:r>
              <a:rPr lang="ru-RU" sz="2400" i="1" dirty="0" smtClean="0">
                <a:latin typeface="Arial Narrow" pitchFamily="34" charset="0"/>
              </a:rPr>
              <a:t>(</a:t>
            </a:r>
            <a:r>
              <a:rPr lang="en-US" sz="2400" i="1" dirty="0" smtClean="0">
                <a:latin typeface="Arial Narrow" pitchFamily="34" charset="0"/>
              </a:rPr>
              <a:t>join() </a:t>
            </a:r>
            <a:r>
              <a:rPr lang="ru-RU" sz="2400" i="1" dirty="0" smtClean="0">
                <a:latin typeface="Arial Narrow" pitchFamily="34" charset="0"/>
              </a:rPr>
              <a:t>или </a:t>
            </a:r>
            <a:r>
              <a:rPr lang="en-US" sz="2400" i="1" dirty="0" err="1" smtClean="0">
                <a:latin typeface="Arial Narrow" pitchFamily="34" charset="0"/>
              </a:rPr>
              <a:t>isAlive</a:t>
            </a:r>
            <a:r>
              <a:rPr lang="en-US" sz="2400" i="1" dirty="0" smtClean="0">
                <a:latin typeface="Arial Narrow" pitchFamily="34" charset="0"/>
              </a:rPr>
              <a:t>() == false) </a:t>
            </a:r>
          </a:p>
          <a:p>
            <a:pPr marL="222250" lvl="0" indent="-22225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400" dirty="0" smtClean="0">
                <a:latin typeface="Arial Narrow" pitchFamily="34" charset="0"/>
              </a:rPr>
              <a:t>Завершение конструктора </a:t>
            </a:r>
            <a:r>
              <a:rPr lang="en-US" sz="2400" b="1" dirty="0" smtClean="0">
                <a:latin typeface="Arial Narrow" pitchFamily="34" charset="0"/>
              </a:rPr>
              <a:t>happens-before</a:t>
            </a:r>
            <a:r>
              <a:rPr lang="en-US" sz="2400" dirty="0" smtClean="0">
                <a:latin typeface="Arial Narrow" pitchFamily="34" charset="0"/>
              </a:rPr>
              <a:t> </a:t>
            </a:r>
            <a:r>
              <a:rPr lang="ru-RU" sz="2400" dirty="0" smtClean="0">
                <a:latin typeface="Arial Narrow" pitchFamily="34" charset="0"/>
              </a:rPr>
              <a:t>начала метода </a:t>
            </a:r>
            <a:r>
              <a:rPr lang="en-US" sz="2400" i="1" dirty="0" smtClean="0">
                <a:latin typeface="Arial Narrow" pitchFamily="34" charset="0"/>
              </a:rPr>
              <a:t>finalize() </a:t>
            </a:r>
            <a:r>
              <a:rPr lang="ru-RU" sz="2400" dirty="0" smtClean="0">
                <a:latin typeface="Arial Narrow" pitchFamily="34" charset="0"/>
              </a:rPr>
              <a:t>этого класса </a:t>
            </a:r>
            <a:endParaRPr lang="en-US" sz="2400" dirty="0" smtClean="0">
              <a:latin typeface="Arial Narrow" pitchFamily="34" charset="0"/>
            </a:endParaRPr>
          </a:p>
          <a:p>
            <a:pPr marL="222250" lvl="0" indent="-22225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400" dirty="0" smtClean="0">
                <a:latin typeface="Arial Narrow" pitchFamily="34" charset="0"/>
              </a:rPr>
              <a:t>Вызов метода </a:t>
            </a:r>
            <a:r>
              <a:rPr lang="en-US" sz="2400" i="1" dirty="0" smtClean="0">
                <a:latin typeface="Arial Narrow" pitchFamily="34" charset="0"/>
              </a:rPr>
              <a:t>interrupt() </a:t>
            </a:r>
            <a:r>
              <a:rPr lang="ru-RU" sz="2400" dirty="0" smtClean="0">
                <a:latin typeface="Arial Narrow" pitchFamily="34" charset="0"/>
              </a:rPr>
              <a:t>на потоке </a:t>
            </a:r>
            <a:r>
              <a:rPr lang="en-US" sz="2400" b="1" dirty="0" smtClean="0">
                <a:latin typeface="Arial Narrow" pitchFamily="34" charset="0"/>
              </a:rPr>
              <a:t>happens-before</a:t>
            </a:r>
            <a:r>
              <a:rPr lang="en-US" sz="2400" dirty="0" smtClean="0">
                <a:latin typeface="Arial Narrow" pitchFamily="34" charset="0"/>
              </a:rPr>
              <a:t> </a:t>
            </a:r>
            <a:r>
              <a:rPr lang="ru-RU" sz="2400" dirty="0" smtClean="0">
                <a:latin typeface="Arial Narrow" pitchFamily="34" charset="0"/>
              </a:rPr>
              <a:t>момента когда поток это обнаружил (</a:t>
            </a:r>
            <a:r>
              <a:rPr lang="en-US" sz="2400" i="1" dirty="0" err="1" smtClean="0">
                <a:latin typeface="Arial Narrow" pitchFamily="34" charset="0"/>
              </a:rPr>
              <a:t>InterruptedException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ru-RU" sz="2400" dirty="0" smtClean="0">
                <a:latin typeface="Arial Narrow" pitchFamily="34" charset="0"/>
              </a:rPr>
              <a:t>или </a:t>
            </a:r>
            <a:r>
              <a:rPr lang="en-US" sz="2400" i="1" dirty="0" err="1" smtClean="0">
                <a:latin typeface="Arial Narrow" pitchFamily="34" charset="0"/>
              </a:rPr>
              <a:t>isInterrupted</a:t>
            </a:r>
            <a:r>
              <a:rPr lang="en-US" sz="2400" i="1" dirty="0" smtClean="0">
                <a:latin typeface="Arial Narrow" pitchFamily="34" charset="0"/>
              </a:rPr>
              <a:t>()</a:t>
            </a:r>
            <a:r>
              <a:rPr lang="en-US" sz="2400" dirty="0" smtClean="0">
                <a:latin typeface="Arial Narrow" pitchFamily="34" charset="0"/>
              </a:rPr>
              <a:t>)</a:t>
            </a:r>
            <a:endParaRPr kumimoji="0" lang="ru-RU" sz="21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effectLst/>
              </a:rPr>
              <a:t>Модель памяти</a:t>
            </a:r>
            <a:r>
              <a:rPr lang="en-US" dirty="0" smtClean="0">
                <a:effectLst/>
              </a:rPr>
              <a:t>: Happens-before. </a:t>
            </a:r>
            <a:r>
              <a:rPr lang="ru-RU" dirty="0" smtClean="0">
                <a:effectLst/>
              </a:rPr>
              <a:t>Как это работает </a:t>
            </a:r>
            <a:endParaRPr lang="ru-RU" dirty="0">
              <a:effectLst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 smtClean="0"/>
              <a:t>Рассмотрим на примере </a:t>
            </a:r>
            <a:r>
              <a:rPr lang="en-US" sz="2400" b="1" dirty="0" smtClean="0"/>
              <a:t>synchronized-</a:t>
            </a:r>
            <a:r>
              <a:rPr lang="ru-RU" sz="2400" b="1" dirty="0" smtClean="0"/>
              <a:t>блока </a:t>
            </a:r>
            <a:endParaRPr lang="en-US" sz="2400" b="1" dirty="0" smtClean="0"/>
          </a:p>
          <a:p>
            <a:r>
              <a:rPr lang="ru-RU" sz="2400" dirty="0" smtClean="0"/>
              <a:t>После того как поток выходит из синхронизированного блока, он </a:t>
            </a:r>
            <a:r>
              <a:rPr lang="ru-RU" sz="2400" b="1" dirty="0" smtClean="0"/>
              <a:t>освобождает (</a:t>
            </a:r>
            <a:r>
              <a:rPr lang="ru-RU" sz="2400" b="1" dirty="0" err="1" smtClean="0"/>
              <a:t>release</a:t>
            </a:r>
            <a:r>
              <a:rPr lang="ru-RU" sz="2400" b="1" dirty="0" smtClean="0"/>
              <a:t>) </a:t>
            </a:r>
            <a:r>
              <a:rPr lang="ru-RU" sz="2400" dirty="0" smtClean="0"/>
              <a:t>монитор, что имеет эффект</a:t>
            </a:r>
            <a:r>
              <a:rPr lang="ru-RU" sz="2400" b="1" dirty="0" smtClean="0"/>
              <a:t> сбрасывания (</a:t>
            </a:r>
            <a:r>
              <a:rPr lang="ru-RU" sz="2400" b="1" dirty="0" err="1" smtClean="0"/>
              <a:t>flush</a:t>
            </a:r>
            <a:r>
              <a:rPr lang="ru-RU" sz="2400" b="1" dirty="0" smtClean="0"/>
              <a:t>) </a:t>
            </a:r>
            <a:r>
              <a:rPr lang="ru-RU" sz="2400" b="1" dirty="0" err="1" smtClean="0"/>
              <a:t>кэша</a:t>
            </a:r>
            <a:r>
              <a:rPr lang="ru-RU" sz="2400" b="1" dirty="0" smtClean="0"/>
              <a:t> </a:t>
            </a:r>
            <a:r>
              <a:rPr lang="ru-RU" sz="2400" dirty="0" smtClean="0"/>
              <a:t>в оперативную память. </a:t>
            </a:r>
          </a:p>
          <a:p>
            <a:r>
              <a:rPr lang="ru-RU" sz="2400" dirty="0" smtClean="0"/>
              <a:t>В результате изменения сделанные потоком могут быть видны для других потоков </a:t>
            </a:r>
          </a:p>
          <a:p>
            <a:r>
              <a:rPr lang="ru-RU" sz="2400" dirty="0" smtClean="0"/>
              <a:t>С другой стороны, прежде чем поток сможет войти в синхронизированный блок, он </a:t>
            </a:r>
            <a:r>
              <a:rPr lang="ru-RU" sz="2400" b="1" dirty="0" smtClean="0"/>
              <a:t>захватывает (</a:t>
            </a:r>
            <a:r>
              <a:rPr lang="ru-RU" sz="2400" b="1" dirty="0" err="1" smtClean="0"/>
              <a:t>asquire</a:t>
            </a:r>
            <a:r>
              <a:rPr lang="ru-RU" sz="2400" b="1" dirty="0" smtClean="0"/>
              <a:t>) </a:t>
            </a:r>
            <a:r>
              <a:rPr lang="ru-RU" sz="2400" dirty="0" smtClean="0"/>
              <a:t>монитор, что имеет эффект объявления </a:t>
            </a:r>
            <a:r>
              <a:rPr lang="ru-RU" sz="2400" b="1" dirty="0" smtClean="0"/>
              <a:t>недействительными данных локального процессорного </a:t>
            </a:r>
            <a:r>
              <a:rPr lang="ru-RU" sz="2400" b="1" dirty="0" err="1" smtClean="0"/>
              <a:t>кэша</a:t>
            </a:r>
            <a:r>
              <a:rPr lang="ru-RU" sz="2400" b="1" dirty="0" smtClean="0"/>
              <a:t> (</a:t>
            </a:r>
            <a:r>
              <a:rPr lang="ru-RU" sz="2400" b="1" dirty="0" err="1" smtClean="0"/>
              <a:t>invalidating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the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local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processor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cache</a:t>
            </a:r>
            <a:r>
              <a:rPr lang="ru-RU" sz="2400" b="1" dirty="0" smtClean="0"/>
              <a:t>), </a:t>
            </a:r>
            <a:r>
              <a:rPr lang="ru-RU" sz="2400" dirty="0" smtClean="0"/>
              <a:t>так что переменные будут загружены из </a:t>
            </a:r>
            <a:r>
              <a:rPr lang="ru-RU" sz="2400" b="1" dirty="0" smtClean="0"/>
              <a:t>основной памяти</a:t>
            </a:r>
            <a:endParaRPr lang="ru-RU" sz="2400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DB477-D42F-4478-9FD1-597858B19714}" type="slidenum">
              <a:rPr lang="de-DE" smtClean="0"/>
              <a:pPr>
                <a:defRPr/>
              </a:pPr>
              <a:t>26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dirty="0" smtClean="0">
                <a:effectLst/>
              </a:rPr>
              <a:t>Модель памяти</a:t>
            </a:r>
            <a:r>
              <a:rPr lang="en-US" dirty="0" smtClean="0">
                <a:effectLst/>
              </a:rPr>
              <a:t>: </a:t>
            </a:r>
            <a:r>
              <a:rPr lang="ru-RU" dirty="0" smtClean="0">
                <a:effectLst/>
              </a:rPr>
              <a:t>Семантика </a:t>
            </a:r>
            <a:r>
              <a:rPr lang="en-US" dirty="0" smtClean="0">
                <a:effectLst/>
              </a:rPr>
              <a:t>volatile</a:t>
            </a:r>
            <a:endParaRPr lang="ru-RU" dirty="0" smtClean="0">
              <a:effectLst/>
            </a:endParaRPr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20713"/>
            <a:ext cx="8532813" cy="5688607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ru-RU" sz="2400" dirty="0" smtClean="0"/>
              <a:t>До JSR-133 </a:t>
            </a:r>
            <a:endParaRPr lang="en-US" sz="2400" dirty="0" smtClean="0"/>
          </a:p>
          <a:p>
            <a:pPr lvl="1" eaLnBrk="1" hangingPunct="1">
              <a:spcBef>
                <a:spcPts val="600"/>
              </a:spcBef>
              <a:buNone/>
            </a:pPr>
            <a:r>
              <a:rPr lang="ru-RU" sz="2400" dirty="0" smtClean="0"/>
              <a:t>	- обеспечивает </a:t>
            </a:r>
            <a:r>
              <a:rPr lang="ru-RU" sz="2400" b="1" dirty="0" smtClean="0"/>
              <a:t>видимость</a:t>
            </a:r>
            <a:r>
              <a:rPr lang="ru-RU" sz="2400" dirty="0" smtClean="0"/>
              <a:t> (операции на </a:t>
            </a:r>
            <a:r>
              <a:rPr lang="ru-RU" sz="2400" b="1" dirty="0" smtClean="0"/>
              <a:t>volatile</a:t>
            </a:r>
            <a:r>
              <a:rPr lang="ru-RU" sz="2400" dirty="0" smtClean="0"/>
              <a:t>-переменных идут мимо </a:t>
            </a:r>
            <a:r>
              <a:rPr lang="ru-RU" sz="2400" b="1" dirty="0" err="1" smtClean="0"/>
              <a:t>кэшей</a:t>
            </a:r>
            <a:r>
              <a:rPr lang="ru-RU" sz="2400" dirty="0" smtClean="0"/>
              <a:t> сразу в память) </a:t>
            </a:r>
            <a:endParaRPr lang="en-US" sz="2400" dirty="0" smtClean="0"/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2400" dirty="0" smtClean="0"/>
              <a:t>	- исключает </a:t>
            </a:r>
            <a:r>
              <a:rPr lang="ru-RU" sz="2400" b="1" dirty="0" smtClean="0"/>
              <a:t>переупорядочивание (</a:t>
            </a:r>
            <a:r>
              <a:rPr lang="ru-RU" sz="2400" b="1" dirty="0" err="1" smtClean="0"/>
              <a:t>reordering</a:t>
            </a:r>
            <a:r>
              <a:rPr lang="ru-RU" sz="2400" b="1" dirty="0" smtClean="0"/>
              <a:t>) </a:t>
            </a:r>
            <a:r>
              <a:rPr lang="ru-RU" sz="2400" dirty="0" smtClean="0"/>
              <a:t>для </a:t>
            </a:r>
            <a:r>
              <a:rPr lang="ru-RU" sz="2400" b="1" dirty="0" err="1" smtClean="0"/>
              <a:t>volatile</a:t>
            </a:r>
            <a:r>
              <a:rPr lang="ru-RU" sz="2400" dirty="0" smtClean="0"/>
              <a:t> полей, но допускает для всех остальных </a:t>
            </a:r>
            <a:endParaRPr lang="en-US" sz="2400" dirty="0" smtClean="0"/>
          </a:p>
          <a:p>
            <a:pPr eaLnBrk="1" hangingPunct="1">
              <a:spcBef>
                <a:spcPts val="600"/>
              </a:spcBef>
            </a:pPr>
            <a:r>
              <a:rPr lang="ru-RU" sz="2400" dirty="0" smtClean="0"/>
              <a:t>После JSR-133 </a:t>
            </a:r>
          </a:p>
          <a:p>
            <a:pPr lvl="1" eaLnBrk="1" hangingPunct="1">
              <a:spcBef>
                <a:spcPts val="600"/>
              </a:spcBef>
              <a:buNone/>
            </a:pPr>
            <a:r>
              <a:rPr lang="ru-RU" sz="2400" dirty="0" smtClean="0"/>
              <a:t>	- устанавливают отношение </a:t>
            </a:r>
            <a:r>
              <a:rPr lang="ru-RU" sz="2400" b="1" dirty="0" err="1" smtClean="0"/>
              <a:t>happens-before</a:t>
            </a:r>
            <a:r>
              <a:rPr lang="ru-RU" sz="2400" dirty="0" smtClean="0"/>
              <a:t> между записью и чтением </a:t>
            </a:r>
            <a:r>
              <a:rPr lang="ru-RU" sz="2400" b="1" dirty="0" err="1" smtClean="0"/>
              <a:t>volatile</a:t>
            </a:r>
            <a:r>
              <a:rPr lang="ru-RU" sz="2400" dirty="0" smtClean="0"/>
              <a:t> переменной 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2400" dirty="0" smtClean="0"/>
              <a:t>	- переупорядочивание </a:t>
            </a:r>
            <a:r>
              <a:rPr lang="ru-RU" sz="2400" b="1" dirty="0" smtClean="0"/>
              <a:t>volatile</a:t>
            </a:r>
            <a:r>
              <a:rPr lang="ru-RU" sz="2400" dirty="0" smtClean="0"/>
              <a:t>-инструкций с обычными инструкциями запрещено </a:t>
            </a:r>
          </a:p>
          <a:p>
            <a:pPr eaLnBrk="1" hangingPunct="1">
              <a:spcBef>
                <a:spcPts val="600"/>
              </a:spcBef>
            </a:pPr>
            <a:r>
              <a:rPr lang="ru-RU" sz="2400" dirty="0" smtClean="0"/>
              <a:t>Запись и чтение </a:t>
            </a:r>
            <a:r>
              <a:rPr lang="ru-RU" sz="2400" b="1" dirty="0" err="1" smtClean="0"/>
              <a:t>volatile</a:t>
            </a:r>
            <a:r>
              <a:rPr lang="ru-RU" sz="2400" dirty="0" smtClean="0"/>
              <a:t> полей типа </a:t>
            </a:r>
            <a:r>
              <a:rPr lang="ru-RU" sz="2400" b="1" dirty="0" err="1" smtClean="0"/>
              <a:t>long</a:t>
            </a:r>
            <a:r>
              <a:rPr lang="ru-RU" sz="2400" dirty="0" smtClean="0"/>
              <a:t> и </a:t>
            </a:r>
            <a:r>
              <a:rPr lang="ru-RU" sz="2400" b="1" dirty="0" err="1" smtClean="0"/>
              <a:t>double</a:t>
            </a:r>
            <a:r>
              <a:rPr lang="ru-RU" sz="2400" dirty="0" smtClean="0"/>
              <a:t> происходит атомарно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000628" y="6357958"/>
            <a:ext cx="47149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ts val="600"/>
              </a:spcBef>
              <a:buNone/>
            </a:pPr>
            <a:r>
              <a:rPr lang="ru-RU" sz="1600" dirty="0" smtClean="0"/>
              <a:t>[демонстрация] </a:t>
            </a:r>
            <a:r>
              <a:rPr lang="ru-RU" sz="1600" dirty="0" err="1" smtClean="0"/>
              <a:t>VisibilityProblemVolatile</a:t>
            </a:r>
            <a:r>
              <a:rPr lang="ru-RU" sz="1600" dirty="0" smtClean="0"/>
              <a:t> 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>
                <a:effectLst/>
              </a:rPr>
              <a:t>Модель памяти</a:t>
            </a:r>
            <a:r>
              <a:rPr lang="en-US" dirty="0" smtClean="0">
                <a:effectLst/>
              </a:rPr>
              <a:t>: </a:t>
            </a:r>
            <a:r>
              <a:rPr lang="ru-RU" dirty="0" smtClean="0">
                <a:effectLst/>
              </a:rPr>
              <a:t>Семантика </a:t>
            </a:r>
            <a:r>
              <a:rPr lang="en-US" dirty="0" smtClean="0">
                <a:effectLst/>
              </a:rPr>
              <a:t>final</a:t>
            </a:r>
            <a:endParaRPr lang="ru-RU" dirty="0" smtClean="0">
              <a:effectLst/>
              <a:cs typeface="Arial" charset="0"/>
            </a:endParaRPr>
          </a:p>
        </p:txBody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ru-RU" sz="2400" dirty="0" smtClean="0"/>
              <a:t>Модель памяти гарантирует, что все </a:t>
            </a:r>
            <a:r>
              <a:rPr lang="ru-RU" sz="2400" i="1" dirty="0" err="1" smtClean="0"/>
              <a:t>final</a:t>
            </a:r>
            <a:r>
              <a:rPr lang="ru-RU" sz="2400" dirty="0" smtClean="0"/>
              <a:t> поля </a:t>
            </a:r>
            <a:r>
              <a:rPr lang="ru-RU" sz="2400" b="1" dirty="0" smtClean="0"/>
              <a:t>"правильно сконструированного"</a:t>
            </a:r>
            <a:r>
              <a:rPr lang="ru-RU" sz="2400" dirty="0" smtClean="0"/>
              <a:t> объекта будут видны другим потокам без дополнительной синхронизации</a:t>
            </a:r>
          </a:p>
          <a:p>
            <a:pPr eaLnBrk="1" hangingPunct="1">
              <a:spcBef>
                <a:spcPts val="600"/>
              </a:spcBef>
            </a:pPr>
            <a:r>
              <a:rPr lang="ru-RU" sz="2400" dirty="0" smtClean="0"/>
              <a:t>Так же это справедливо для всех значений достижимых из </a:t>
            </a:r>
            <a:r>
              <a:rPr lang="ru-RU" sz="2400" i="1" dirty="0" err="1" smtClean="0"/>
              <a:t>final</a:t>
            </a:r>
            <a:r>
              <a:rPr lang="ru-RU" sz="2400" dirty="0" smtClean="0"/>
              <a:t> полей </a:t>
            </a:r>
            <a:r>
              <a:rPr lang="ru-RU" sz="2400" b="1" dirty="0" smtClean="0"/>
              <a:t>(</a:t>
            </a:r>
            <a:r>
              <a:rPr lang="ru-RU" sz="2400" b="1" dirty="0" err="1" smtClean="0"/>
              <a:t>dereference-chain</a:t>
            </a:r>
            <a:r>
              <a:rPr lang="ru-RU" sz="2400" b="1" dirty="0" smtClean="0"/>
              <a:t>)</a:t>
            </a:r>
          </a:p>
          <a:p>
            <a:pPr eaLnBrk="1" hangingPunct="1">
              <a:spcBef>
                <a:spcPts val="600"/>
              </a:spcBef>
            </a:pPr>
            <a:r>
              <a:rPr lang="ru-RU" sz="2400" dirty="0" smtClean="0"/>
              <a:t>До </a:t>
            </a:r>
            <a:r>
              <a:rPr lang="en-US" sz="2400" dirty="0" smtClean="0"/>
              <a:t>JSR-133 </a:t>
            </a:r>
            <a:r>
              <a:rPr lang="ru-RU" sz="2400" dirty="0" smtClean="0"/>
              <a:t>таких гарантий не было. Поток мог дважды прочитать </a:t>
            </a:r>
            <a:r>
              <a:rPr lang="ru-RU" sz="2400" i="1" dirty="0" err="1" smtClean="0"/>
              <a:t>final</a:t>
            </a:r>
            <a:r>
              <a:rPr lang="ru-RU" sz="2400" dirty="0" smtClean="0"/>
              <a:t> поле и сначала увидеть значение по умолчанию (например </a:t>
            </a:r>
            <a:r>
              <a:rPr lang="en-US" sz="2400" dirty="0" smtClean="0"/>
              <a:t>0</a:t>
            </a:r>
            <a:r>
              <a:rPr lang="ru-RU" sz="2400" dirty="0" smtClean="0"/>
              <a:t>), а затем значение присвоенное в конструкторе</a:t>
            </a:r>
          </a:p>
          <a:p>
            <a:pPr eaLnBrk="1" hangingPunct="1">
              <a:spcBef>
                <a:spcPts val="600"/>
              </a:spcBef>
            </a:pPr>
            <a:r>
              <a:rPr lang="ru-RU" sz="2400" dirty="0" smtClean="0"/>
              <a:t>Объект сконструирован </a:t>
            </a:r>
            <a:r>
              <a:rPr lang="ru-RU" sz="2400" b="1" dirty="0" smtClean="0"/>
              <a:t>"правильно" </a:t>
            </a:r>
            <a:r>
              <a:rPr lang="ru-RU" sz="2400" dirty="0" smtClean="0"/>
              <a:t>если, ссылка на объект не была </a:t>
            </a:r>
            <a:r>
              <a:rPr lang="ru-RU" sz="2400" b="1" dirty="0" smtClean="0"/>
              <a:t>"утеряна" (</a:t>
            </a:r>
            <a:r>
              <a:rPr lang="ru-RU" sz="2400" b="1" dirty="0" err="1" smtClean="0"/>
              <a:t>escape</a:t>
            </a:r>
            <a:r>
              <a:rPr lang="ru-RU" sz="2400" b="1" dirty="0" smtClean="0"/>
              <a:t>) </a:t>
            </a:r>
            <a:r>
              <a:rPr lang="ru-RU" sz="2400" dirty="0" smtClean="0"/>
              <a:t>в момент его создания (внутри конструктора) </a:t>
            </a:r>
            <a:endParaRPr lang="en-US" sz="2400" dirty="0" smtClean="0"/>
          </a:p>
          <a:p>
            <a:pPr eaLnBrk="1" hangingPunct="1">
              <a:spcBef>
                <a:spcPts val="600"/>
              </a:spcBef>
            </a:pPr>
            <a:r>
              <a:rPr lang="ru-RU" sz="2400" dirty="0" smtClean="0"/>
              <a:t>Потеря ссылки может произойти при: </a:t>
            </a:r>
          </a:p>
          <a:p>
            <a:pPr eaLnBrk="1" hangingPunct="1">
              <a:spcBef>
                <a:spcPts val="600"/>
              </a:spcBef>
              <a:buNone/>
            </a:pPr>
            <a:r>
              <a:rPr lang="ru-RU" sz="2400" dirty="0" smtClean="0"/>
              <a:t>		- передача другому объекту (явно и неявно) ссылки </a:t>
            </a:r>
            <a:r>
              <a:rPr lang="ru-RU" sz="2400" b="1" dirty="0" err="1" smtClean="0"/>
              <a:t>this</a:t>
            </a:r>
            <a:r>
              <a:rPr lang="ru-RU" sz="2400" dirty="0" smtClean="0"/>
              <a:t> 	внутри конструктора </a:t>
            </a:r>
          </a:p>
          <a:p>
            <a:pPr eaLnBrk="1" hangingPunct="1">
              <a:spcBef>
                <a:spcPts val="600"/>
              </a:spcBef>
              <a:buNone/>
            </a:pPr>
            <a:r>
              <a:rPr lang="ru-RU" sz="2400" dirty="0" smtClean="0"/>
              <a:t>		- запуск нового потока внутри конструктора</a:t>
            </a:r>
          </a:p>
          <a:p>
            <a:pPr eaLnBrk="1" hangingPunct="1">
              <a:spcBef>
                <a:spcPts val="600"/>
              </a:spcBef>
              <a:buNone/>
            </a:pPr>
            <a:endParaRPr lang="ru-RU" sz="2400" dirty="0" smtClean="0"/>
          </a:p>
          <a:p>
            <a:pPr eaLnBrk="1" hangingPunct="1">
              <a:spcBef>
                <a:spcPts val="600"/>
              </a:spcBef>
              <a:buNone/>
            </a:pPr>
            <a:endParaRPr lang="ru-RU" sz="2400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3357554" y="6357958"/>
            <a:ext cx="68580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[демонстрация] </a:t>
            </a:r>
            <a:r>
              <a:rPr lang="en-US" sz="1600" dirty="0" smtClean="0"/>
              <a:t>FinalFieldExample1, FinalFieldExample2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dirty="0" smtClean="0">
                <a:effectLst/>
              </a:rPr>
              <a:t>Литература</a:t>
            </a:r>
            <a:endParaRPr lang="ru-RU" dirty="0">
              <a:effectLst/>
            </a:endParaRPr>
          </a:p>
        </p:txBody>
      </p:sp>
      <p:sp>
        <p:nvSpPr>
          <p:cNvPr id="68610" name="Content Placeholder 2"/>
          <p:cNvSpPr>
            <a:spLocks noGrp="1"/>
          </p:cNvSpPr>
          <p:nvPr>
            <p:ph idx="4294967295"/>
          </p:nvPr>
        </p:nvSpPr>
        <p:spPr>
          <a:xfrm>
            <a:off x="250825" y="620713"/>
            <a:ext cx="8586788" cy="5400675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sz="2800" smtClean="0"/>
              <a:t>Brian Goetz. Java concurrency in practice</a:t>
            </a:r>
          </a:p>
          <a:p>
            <a:pPr eaLnBrk="1" hangingPunct="1">
              <a:lnSpc>
                <a:spcPct val="100000"/>
              </a:lnSpc>
            </a:pPr>
            <a:endParaRPr lang="en-US" sz="2800" smtClean="0"/>
          </a:p>
          <a:p>
            <a:pPr eaLnBrk="1" hangingPunct="1">
              <a:lnSpc>
                <a:spcPct val="100000"/>
              </a:lnSpc>
            </a:pPr>
            <a:r>
              <a:rPr lang="en-US" sz="2800" smtClean="0"/>
              <a:t>Java Language Specification, </a:t>
            </a:r>
            <a:r>
              <a:rPr lang="ru-RU" sz="2800" smtClean="0"/>
              <a:t>глава 17</a:t>
            </a:r>
          </a:p>
          <a:p>
            <a:pPr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ru-RU" sz="2800" smtClean="0"/>
              <a:t>   </a:t>
            </a:r>
            <a:r>
              <a:rPr lang="en-US" smtClean="0">
                <a:hlinkClick r:id="rId2"/>
              </a:rPr>
              <a:t>http://docs.oracle.com/javase/specs/jls/se7/html/jls-17.html</a:t>
            </a:r>
            <a:endParaRPr lang="ru-RU" smtClean="0"/>
          </a:p>
          <a:p>
            <a:pPr eaLnBrk="1" hangingPunct="1">
              <a:lnSpc>
                <a:spcPct val="100000"/>
              </a:lnSpc>
            </a:pPr>
            <a:endParaRPr lang="ru-RU" sz="2800" smtClean="0"/>
          </a:p>
          <a:p>
            <a:pPr eaLnBrk="1" hangingPunct="1">
              <a:lnSpc>
                <a:spcPct val="100000"/>
              </a:lnSpc>
            </a:pPr>
            <a:r>
              <a:rPr lang="en-US" sz="2800" smtClean="0"/>
              <a:t>Maurice Herlihy , Nir Shavit</a:t>
            </a:r>
            <a:r>
              <a:rPr lang="ru-RU" sz="2800" smtClean="0"/>
              <a:t>.</a:t>
            </a:r>
          </a:p>
          <a:p>
            <a:pPr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ru-RU" sz="2800" smtClean="0"/>
              <a:t>	</a:t>
            </a:r>
            <a:r>
              <a:rPr lang="en-US" sz="2800" smtClean="0"/>
              <a:t>The art of multiprocessor programming</a:t>
            </a:r>
            <a:endParaRPr lang="ru-RU" sz="2800" smtClean="0"/>
          </a:p>
          <a:p>
            <a:pPr eaLnBrk="1" hangingPunct="1">
              <a:lnSpc>
                <a:spcPct val="100000"/>
              </a:lnSpc>
            </a:pPr>
            <a:endParaRPr lang="ru-RU" sz="2800" smtClean="0"/>
          </a:p>
          <a:p>
            <a:pPr eaLnBrk="1" hangingPunct="1">
              <a:lnSpc>
                <a:spcPct val="100000"/>
              </a:lnSpc>
            </a:pPr>
            <a:r>
              <a:rPr lang="ru-RU" sz="2800" smtClean="0"/>
              <a:t>Статьи </a:t>
            </a:r>
            <a:r>
              <a:rPr lang="en-US" sz="2800" smtClean="0"/>
              <a:t>Brian’</a:t>
            </a:r>
            <a:r>
              <a:rPr lang="ru-RU" sz="2800" smtClean="0"/>
              <a:t>а </a:t>
            </a:r>
            <a:r>
              <a:rPr lang="en-US" sz="2800" smtClean="0"/>
              <a:t>Goetz’</a:t>
            </a:r>
            <a:r>
              <a:rPr lang="ru-RU" sz="2800" smtClean="0"/>
              <a:t>а на </a:t>
            </a:r>
            <a:r>
              <a:rPr lang="en-US" sz="2800" smtClean="0">
                <a:hlinkClick r:id="rId3"/>
              </a:rPr>
              <a:t>http://www.ibm.com/developerworks</a:t>
            </a:r>
            <a:r>
              <a:rPr lang="ru-RU" sz="2800" smtClean="0"/>
              <a:t> </a:t>
            </a:r>
          </a:p>
          <a:p>
            <a:pPr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ru-RU" smtClean="0"/>
              <a:t>    (например </a:t>
            </a:r>
            <a:r>
              <a:rPr lang="en-US" smtClean="0">
                <a:hlinkClick r:id="rId4"/>
              </a:rPr>
              <a:t>http://www.ibm.com/developerworks/ru/library/j-jtp10185/index.html</a:t>
            </a:r>
            <a:r>
              <a:rPr lang="ru-RU" smtClean="0"/>
              <a:t>)</a:t>
            </a:r>
          </a:p>
          <a:p>
            <a:pPr eaLnBrk="1" hangingPunct="1">
              <a:lnSpc>
                <a:spcPct val="100000"/>
              </a:lnSpc>
            </a:pPr>
            <a:endParaRPr lang="ru-RU" sz="2800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gray">
          <a:xfrm>
            <a:off x="8301038" y="6602413"/>
            <a:ext cx="539750" cy="1444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algn="r">
              <a:defRPr/>
            </a:pPr>
            <a:fld id="{1E58A8B1-7475-4251-88A2-D5A98868125D}" type="slidenum">
              <a:rPr lang="de-DE" sz="900">
                <a:latin typeface="Tele-GroteskNor" pitchFamily="2" charset="0"/>
                <a:cs typeface="+mn-cs"/>
              </a:rPr>
              <a:pPr algn="r">
                <a:defRPr/>
              </a:pPr>
              <a:t>29</a:t>
            </a:fld>
            <a:endParaRPr lang="de-DE" sz="900">
              <a:latin typeface="Tele-GroteskNor" pitchFamily="2" charset="0"/>
              <a:cs typeface="+mn-cs"/>
            </a:endParaRPr>
          </a:p>
        </p:txBody>
      </p:sp>
      <p:pic>
        <p:nvPicPr>
          <p:cNvPr id="6861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48488" y="549275"/>
            <a:ext cx="1571625" cy="208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613" name="Picture 8" descr="ANd9GcQvGUEqyXFtt_t5wDoCXByllSwcWa82FudBi2CBE1L4T88keZKY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48488" y="2781300"/>
            <a:ext cx="1571625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dirty="0" err="1" smtClean="0">
                <a:effectLst/>
              </a:rPr>
              <a:t>Многопоточность</a:t>
            </a:r>
            <a:endParaRPr lang="ru-RU" dirty="0" smtClean="0">
              <a:effectLst/>
            </a:endParaRP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765175"/>
            <a:ext cx="8229600" cy="503585"/>
          </a:xfrm>
        </p:spPr>
        <p:txBody>
          <a:bodyPr/>
          <a:lstStyle/>
          <a:p>
            <a:pPr eaLnBrk="1" hangingPunct="1"/>
            <a:r>
              <a:rPr lang="ru-RU" sz="2800" dirty="0" smtClean="0"/>
              <a:t>Что же такое </a:t>
            </a:r>
            <a:r>
              <a:rPr lang="ru-RU" sz="2800" dirty="0" err="1" smtClean="0"/>
              <a:t>многопоточность</a:t>
            </a:r>
            <a:r>
              <a:rPr lang="ru-RU" sz="2800" dirty="0" smtClean="0"/>
              <a:t>?	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gray">
          <a:xfrm>
            <a:off x="467544" y="1484784"/>
            <a:ext cx="8229600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22250" marR="0" lvl="0" indent="-22225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	</a:t>
            </a: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“Multithreading is the ability of a central processing unit (CPU) or a single core in a multi-core processor to</a:t>
            </a:r>
            <a:r>
              <a:rPr kumimoji="0" lang="ru-RU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 </a:t>
            </a:r>
            <a:r>
              <a:rPr kumimoji="0" lang="en-US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execute</a:t>
            </a: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 multiple processes or threads </a:t>
            </a:r>
            <a:r>
              <a:rPr kumimoji="0" lang="en-US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concurrently</a:t>
            </a: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, appropriately supported by the operating system”</a:t>
            </a:r>
            <a:endParaRPr kumimoji="0" lang="ru-RU" sz="2400" b="0" i="1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  <a:p>
            <a:pPr marL="222250" marR="0" lvl="0" indent="-222250" algn="r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Wikipedia</a:t>
            </a:r>
            <a:r>
              <a:rPr kumimoji="0" lang="ru-RU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</a:rPr>
              <a:t>	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gray">
          <a:xfrm>
            <a:off x="395536" y="3501008"/>
            <a:ext cx="822960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22250" marR="0" lvl="0" indent="-22225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tabLst/>
              <a:defRPr/>
            </a:pPr>
            <a:r>
              <a:rPr kumimoji="0" lang="ru-RU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Зачем?</a:t>
            </a:r>
            <a:r>
              <a:rPr kumimoji="0" lang="ru-RU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</a:rPr>
              <a:t>	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gray">
          <a:xfrm>
            <a:off x="467544" y="4005064"/>
            <a:ext cx="822960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582613" marR="0" lvl="1" indent="-22225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Tx/>
              <a:buChar char="-"/>
              <a:tabLst/>
              <a:defRPr/>
            </a:pPr>
            <a:r>
              <a:rPr kumimoji="0" lang="ru-RU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</a:rPr>
              <a:t>Производительность</a:t>
            </a:r>
          </a:p>
          <a:p>
            <a:pPr marL="582613" marR="0" lvl="1" indent="-22225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Tx/>
              <a:buChar char="-"/>
              <a:tabLst/>
              <a:defRPr/>
            </a:pPr>
            <a:r>
              <a:rPr kumimoji="0" lang="ru-RU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</a:rPr>
              <a:t>Асинхронное исполнение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  <p:bldP spid="7" grpId="0" build="allAtOnce"/>
      <p:bldP spid="8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44624"/>
            <a:ext cx="8301038" cy="720725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>
                <a:effectLst/>
              </a:rPr>
              <a:t>Планировщик задач</a:t>
            </a:r>
          </a:p>
        </p:txBody>
      </p:sp>
      <p:pic>
        <p:nvPicPr>
          <p:cNvPr id="1026" name="Picture 2" descr="D:\Dropbox\knowledges\t-systems\java_school_teacher\images\schedul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24" y="857232"/>
            <a:ext cx="7429742" cy="479544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44624"/>
            <a:ext cx="8820150" cy="649287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>
                <a:effectLst/>
              </a:rPr>
              <a:t>Процесс (</a:t>
            </a:r>
            <a:r>
              <a:rPr lang="en-US" dirty="0" smtClean="0">
                <a:effectLst/>
              </a:rPr>
              <a:t>Process)</a:t>
            </a:r>
            <a:endParaRPr lang="ru-RU" dirty="0" smtClean="0">
              <a:effectLst/>
              <a:cs typeface="Arial" charset="0"/>
            </a:endParaRP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692150"/>
            <a:ext cx="7129487" cy="5545138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ru-RU" sz="2200" b="1" dirty="0" smtClean="0"/>
              <a:t>Процесс</a:t>
            </a:r>
            <a:r>
              <a:rPr lang="ru-RU" sz="2200" dirty="0" smtClean="0"/>
              <a:t> - это работающий экземпляр программы </a:t>
            </a:r>
          </a:p>
          <a:p>
            <a:pPr eaLnBrk="1" hangingPunct="1">
              <a:spcBef>
                <a:spcPts val="600"/>
              </a:spcBef>
            </a:pPr>
            <a:r>
              <a:rPr lang="ru-RU" sz="2200" dirty="0" smtClean="0"/>
              <a:t>С точки зрения </a:t>
            </a:r>
            <a:r>
              <a:rPr lang="ru-RU" sz="2200" b="1" dirty="0" smtClean="0"/>
              <a:t>планировщика</a:t>
            </a:r>
            <a:r>
              <a:rPr lang="ru-RU" sz="2200" dirty="0" smtClean="0"/>
              <a:t> процесс является задачей </a:t>
            </a:r>
          </a:p>
          <a:p>
            <a:pPr eaLnBrk="1" hangingPunct="1">
              <a:spcBef>
                <a:spcPts val="600"/>
              </a:spcBef>
            </a:pPr>
            <a:r>
              <a:rPr lang="ru-RU" sz="2200" dirty="0" smtClean="0"/>
              <a:t>Процесс владеет следующими </a:t>
            </a:r>
            <a:r>
              <a:rPr lang="ru-RU" sz="2200" b="1" dirty="0" smtClean="0"/>
              <a:t>ресурсами</a:t>
            </a:r>
            <a:r>
              <a:rPr lang="ru-RU" sz="2200" dirty="0" smtClean="0"/>
              <a:t>: </a:t>
            </a:r>
          </a:p>
          <a:p>
            <a:pPr marL="360000" eaLnBrk="1" hangingPunct="1">
              <a:spcBef>
                <a:spcPts val="600"/>
              </a:spcBef>
              <a:buNone/>
            </a:pPr>
            <a:r>
              <a:rPr lang="ru-RU" sz="2200" dirty="0" smtClean="0"/>
              <a:t>	- память (адресное пространство): </a:t>
            </a:r>
          </a:p>
          <a:p>
            <a:pPr marL="360000" eaLnBrk="1" hangingPunct="1">
              <a:spcBef>
                <a:spcPts val="600"/>
              </a:spcBef>
              <a:buNone/>
            </a:pPr>
            <a:r>
              <a:rPr lang="ru-RU" sz="2200" dirty="0" smtClean="0"/>
              <a:t>		исполняемый код (инструкции) </a:t>
            </a:r>
          </a:p>
          <a:p>
            <a:pPr marL="360000" eaLnBrk="1" hangingPunct="1">
              <a:spcBef>
                <a:spcPts val="600"/>
              </a:spcBef>
              <a:buNone/>
            </a:pPr>
            <a:r>
              <a:rPr lang="ru-RU" sz="2200" dirty="0" smtClean="0"/>
              <a:t>		входные и выходные данные </a:t>
            </a:r>
          </a:p>
          <a:p>
            <a:pPr marL="360000" eaLnBrk="1" hangingPunct="1">
              <a:spcBef>
                <a:spcPts val="600"/>
              </a:spcBef>
              <a:buNone/>
            </a:pPr>
            <a:r>
              <a:rPr lang="ru-RU" sz="2200" dirty="0" smtClean="0"/>
              <a:t>		стек, куча</a:t>
            </a:r>
          </a:p>
          <a:p>
            <a:pPr marL="360000" eaLnBrk="1" hangingPunct="1">
              <a:spcBef>
                <a:spcPts val="600"/>
              </a:spcBef>
              <a:buNone/>
            </a:pPr>
            <a:r>
              <a:rPr lang="ru-RU" sz="2200" dirty="0" smtClean="0"/>
              <a:t>	- дескрипторы ресурсов операционной системы </a:t>
            </a:r>
          </a:p>
          <a:p>
            <a:pPr marL="360000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2200" dirty="0" smtClean="0"/>
              <a:t>	- контекст (состояние процессора): </a:t>
            </a:r>
          </a:p>
          <a:p>
            <a:pPr marL="360000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2200" dirty="0" smtClean="0"/>
              <a:t>		содержимое регистров и т. д.</a:t>
            </a:r>
          </a:p>
          <a:p>
            <a:pPr eaLnBrk="1" hangingPunct="1">
              <a:spcBef>
                <a:spcPts val="600"/>
              </a:spcBef>
            </a:pPr>
            <a:r>
              <a:rPr lang="ru-RU" sz="2200" dirty="0" smtClean="0"/>
              <a:t>Процессы могут взаимодействовать через: </a:t>
            </a:r>
          </a:p>
          <a:p>
            <a:pPr marL="360000" eaLnBrk="1" hangingPunct="1">
              <a:spcBef>
                <a:spcPts val="600"/>
              </a:spcBef>
              <a:buNone/>
            </a:pPr>
            <a:r>
              <a:rPr lang="ru-RU" sz="2200" dirty="0" smtClean="0"/>
              <a:t>	- </a:t>
            </a:r>
            <a:r>
              <a:rPr lang="ru-RU" sz="2200" dirty="0" err="1" smtClean="0"/>
              <a:t>пайпы</a:t>
            </a:r>
            <a:r>
              <a:rPr lang="ru-RU" sz="2200" dirty="0" smtClean="0"/>
              <a:t>, </a:t>
            </a:r>
            <a:r>
              <a:rPr lang="ru-RU" sz="2200" dirty="0" err="1" smtClean="0"/>
              <a:t>сокеты</a:t>
            </a:r>
            <a:r>
              <a:rPr lang="ru-RU" sz="2200" dirty="0" smtClean="0"/>
              <a:t>, сигналы, сообщения</a:t>
            </a:r>
          </a:p>
          <a:p>
            <a:pPr marL="360000" eaLnBrk="1" hangingPunct="1">
              <a:spcBef>
                <a:spcPts val="600"/>
              </a:spcBef>
              <a:buNone/>
            </a:pPr>
            <a:r>
              <a:rPr lang="ru-RU" sz="2200" dirty="0" smtClean="0"/>
              <a:t>	- разделяемые файлы и память </a:t>
            </a:r>
          </a:p>
        </p:txBody>
      </p:sp>
      <p:pic>
        <p:nvPicPr>
          <p:cNvPr id="2050" name="Picture 2" descr="D:\Dropbox\knowledges\t-systems\java_school_teacher\images\proces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8144" y="1916832"/>
            <a:ext cx="2952328" cy="37686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dirty="0" smtClean="0">
                <a:effectLst/>
              </a:rPr>
              <a:t>Поток (</a:t>
            </a:r>
            <a:r>
              <a:rPr lang="en-US" dirty="0" smtClean="0">
                <a:effectLst/>
              </a:rPr>
              <a:t>Thread, light-weight process)</a:t>
            </a:r>
            <a:endParaRPr lang="ru-RU" dirty="0" smtClean="0">
              <a:effectLst/>
            </a:endParaRP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620713"/>
            <a:ext cx="6481415" cy="5832475"/>
          </a:xfrm>
        </p:spPr>
        <p:txBody>
          <a:bodyPr/>
          <a:lstStyle/>
          <a:p>
            <a:pPr eaLnBrk="1" hangingPunct="1"/>
            <a:r>
              <a:rPr lang="ru-RU" sz="2400" dirty="0" smtClean="0"/>
              <a:t>В рамках одного процесса в </a:t>
            </a:r>
            <a:r>
              <a:rPr lang="ru-RU" sz="2400" i="1" dirty="0" smtClean="0"/>
              <a:t>ОС</a:t>
            </a:r>
            <a:r>
              <a:rPr lang="ru-RU" sz="2400" dirty="0" smtClean="0"/>
              <a:t> могут исполняться несколько </a:t>
            </a:r>
            <a:r>
              <a:rPr lang="ru-RU" sz="2400" b="1" dirty="0" smtClean="0"/>
              <a:t>потоков</a:t>
            </a:r>
            <a:endParaRPr lang="ru-RU" sz="2400" dirty="0" smtClean="0"/>
          </a:p>
          <a:p>
            <a:pPr eaLnBrk="1" hangingPunct="1"/>
            <a:r>
              <a:rPr lang="ru-RU" sz="2400" b="1" dirty="0" smtClean="0"/>
              <a:t>Поток</a:t>
            </a:r>
            <a:r>
              <a:rPr lang="ru-RU" sz="2400" dirty="0" smtClean="0"/>
              <a:t> является </a:t>
            </a:r>
            <a:r>
              <a:rPr lang="ru-RU" sz="2400" b="1" dirty="0" smtClean="0"/>
              <a:t>наименьшей единицей планирования</a:t>
            </a:r>
            <a:r>
              <a:rPr lang="ru-RU" sz="2400" dirty="0" smtClean="0"/>
              <a:t> (планировщик задач) </a:t>
            </a:r>
          </a:p>
          <a:p>
            <a:pPr eaLnBrk="1" hangingPunct="1"/>
            <a:r>
              <a:rPr lang="ru-RU" sz="2400" dirty="0" smtClean="0"/>
              <a:t>Потоки одного процесса разделяют единое адресное пространство </a:t>
            </a:r>
          </a:p>
          <a:p>
            <a:pPr eaLnBrk="1" hangingPunct="1"/>
            <a:r>
              <a:rPr lang="ru-RU" sz="2400" dirty="0" smtClean="0"/>
              <a:t>Поток владеет следующими ресурсами: </a:t>
            </a:r>
          </a:p>
          <a:p>
            <a:pPr lvl="1" eaLnBrk="1" hangingPunct="1">
              <a:buNone/>
            </a:pPr>
            <a:r>
              <a:rPr lang="ru-RU" sz="2400" dirty="0" smtClean="0"/>
              <a:t>- контекст (состояние регистров процессора)</a:t>
            </a:r>
          </a:p>
          <a:p>
            <a:pPr lvl="1" eaLnBrk="1" hangingPunct="1">
              <a:buNone/>
            </a:pPr>
            <a:r>
              <a:rPr lang="ru-RU" sz="2400" dirty="0" smtClean="0"/>
              <a:t>- стек</a:t>
            </a:r>
          </a:p>
          <a:p>
            <a:pPr eaLnBrk="1" hangingPunct="1"/>
            <a:endParaRPr lang="ru-RU" sz="2800" dirty="0" smtClean="0"/>
          </a:p>
        </p:txBody>
      </p:sp>
      <p:pic>
        <p:nvPicPr>
          <p:cNvPr id="32770" name="Picture 2" descr="https://upload.wikimedia.org/wikipedia/commons/thumb/a/a5/Multithreaded_process.svg/180px-Multithreaded_process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88" y="642918"/>
            <a:ext cx="2344846" cy="22145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dirty="0" smtClean="0">
                <a:effectLst/>
              </a:rPr>
              <a:t>Сравнение </a:t>
            </a:r>
            <a:r>
              <a:rPr lang="ru-RU" dirty="0" err="1" smtClean="0">
                <a:effectLst/>
              </a:rPr>
              <a:t>многопроцессной</a:t>
            </a:r>
            <a:r>
              <a:rPr lang="ru-RU" dirty="0" smtClean="0">
                <a:effectLst/>
              </a:rPr>
              <a:t> и многопоточной архитектуры</a:t>
            </a:r>
          </a:p>
        </p:txBody>
      </p:sp>
      <p:sp>
        <p:nvSpPr>
          <p:cNvPr id="23555" name="AutoShape 5" descr="2Q==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000"/>
          </a:p>
        </p:txBody>
      </p:sp>
      <p:sp>
        <p:nvSpPr>
          <p:cNvPr id="23556" name="AutoShape 7" descr="2Q==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00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323528" y="1052736"/>
          <a:ext cx="8424936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3600400"/>
                <a:gridCol w="3384376"/>
              </a:tblGrid>
              <a:tr h="646161">
                <a:tc>
                  <a:txBody>
                    <a:bodyPr/>
                    <a:lstStyle/>
                    <a:p>
                      <a:endParaRPr lang="ru-RU" sz="2200" dirty="0">
                        <a:latin typeface="Arial Narrow" pitchFamily="34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Процессы</a:t>
                      </a:r>
                      <a:endParaRPr lang="ru-RU" sz="2400" dirty="0">
                        <a:solidFill>
                          <a:schemeClr val="tx1"/>
                        </a:solidFill>
                        <a:latin typeface="Arial Narrow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Потоки</a:t>
                      </a:r>
                      <a:r>
                        <a:rPr lang="ru-RU" sz="2400" b="1" dirty="0" smtClean="0">
                          <a:latin typeface="Arial Narrow" pitchFamily="34" charset="0"/>
                        </a:rPr>
                        <a:t> </a:t>
                      </a:r>
                    </a:p>
                    <a:p>
                      <a:pPr algn="l"/>
                      <a:endParaRPr lang="ru-RU" sz="2200" dirty="0">
                        <a:solidFill>
                          <a:schemeClr val="tx1"/>
                        </a:solidFill>
                        <a:latin typeface="Arial Narrow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30103">
                <a:tc>
                  <a:txBody>
                    <a:bodyPr/>
                    <a:lstStyle/>
                    <a:p>
                      <a:endParaRPr lang="ru-RU" sz="2200" b="1" dirty="0" smtClean="0">
                        <a:latin typeface="Arial Narrow" pitchFamily="34" charset="0"/>
                      </a:endParaRPr>
                    </a:p>
                    <a:p>
                      <a:endParaRPr lang="ru-RU" sz="2400" b="1" dirty="0" smtClean="0">
                        <a:solidFill>
                          <a:schemeClr val="tx1"/>
                        </a:solidFill>
                        <a:latin typeface="Arial Narrow" pitchFamily="34" charset="0"/>
                      </a:endParaRPr>
                    </a:p>
                    <a:p>
                      <a:r>
                        <a:rPr lang="ru-RU" sz="2400" b="1" dirty="0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Плюсы</a:t>
                      </a:r>
                      <a:endParaRPr lang="ru-RU" sz="2400" b="1" dirty="0">
                        <a:latin typeface="Arial Narrow" pitchFamily="34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 smtClean="0">
                          <a:latin typeface="Arial Narrow" pitchFamily="34" charset="0"/>
                        </a:rPr>
                        <a:t>Надежность (падение одного процесса не означает </a:t>
                      </a:r>
                    </a:p>
                    <a:p>
                      <a:r>
                        <a:rPr lang="ru-RU" sz="2200" dirty="0" smtClean="0">
                          <a:latin typeface="Arial Narrow" pitchFamily="34" charset="0"/>
                        </a:rPr>
                        <a:t>падение всей системы)</a:t>
                      </a:r>
                      <a:endParaRPr lang="ru-RU" sz="2200" dirty="0">
                        <a:latin typeface="Arial Narrow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  <a:buFont typeface="Wingdings" pitchFamily="2" charset="2"/>
                        <a:buNone/>
                      </a:pPr>
                      <a:r>
                        <a:rPr lang="ru-RU" sz="2200" dirty="0" smtClean="0">
                          <a:latin typeface="Arial Narrow" pitchFamily="34" charset="0"/>
                        </a:rPr>
                        <a:t>-</a:t>
                      </a:r>
                      <a:r>
                        <a:rPr lang="ru-RU" sz="2200" baseline="0" dirty="0" smtClean="0">
                          <a:latin typeface="Arial Narrow" pitchFamily="34" charset="0"/>
                        </a:rPr>
                        <a:t> </a:t>
                      </a:r>
                      <a:r>
                        <a:rPr lang="ru-RU" sz="2200" dirty="0" smtClean="0">
                          <a:latin typeface="Arial Narrow" pitchFamily="34" charset="0"/>
                        </a:rPr>
                        <a:t>Быстрое переключение контекста 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ru-RU" sz="2200" dirty="0" smtClean="0">
                          <a:latin typeface="Arial Narrow" pitchFamily="34" charset="0"/>
                        </a:rPr>
                        <a:t>Упрощение программы за счет использования общего адресного пространства</a:t>
                      </a:r>
                    </a:p>
                    <a:p>
                      <a:pPr>
                        <a:spcAft>
                          <a:spcPts val="600"/>
                        </a:spcAft>
                        <a:buFont typeface="Wingdings" pitchFamily="2" charset="2"/>
                        <a:buNone/>
                      </a:pPr>
                      <a:endParaRPr lang="ru-RU" sz="2200" dirty="0">
                        <a:latin typeface="Arial Narrow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28192">
                <a:tc>
                  <a:txBody>
                    <a:bodyPr/>
                    <a:lstStyle/>
                    <a:p>
                      <a:endParaRPr lang="ru-RU" sz="2400" b="1" dirty="0" smtClean="0">
                        <a:solidFill>
                          <a:schemeClr val="tx1"/>
                        </a:solidFill>
                        <a:latin typeface="Arial Narrow" pitchFamily="34" charset="0"/>
                      </a:endParaRPr>
                    </a:p>
                    <a:p>
                      <a:endParaRPr lang="ru-RU" sz="2400" b="1" dirty="0" smtClean="0">
                        <a:solidFill>
                          <a:schemeClr val="tx1"/>
                        </a:solidFill>
                        <a:latin typeface="Arial Narrow" pitchFamily="34" charset="0"/>
                      </a:endParaRPr>
                    </a:p>
                    <a:p>
                      <a:r>
                        <a:rPr lang="ru-RU" sz="2400" b="1" dirty="0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Минусы</a:t>
                      </a:r>
                      <a:endParaRPr lang="ru-RU" sz="2400" b="1" dirty="0">
                        <a:latin typeface="Arial Narrow" pitchFamily="34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  <a:buFont typeface="Wingdings" pitchFamily="2" charset="2"/>
                        <a:buNone/>
                      </a:pPr>
                      <a:r>
                        <a:rPr lang="ru-RU" sz="2200" dirty="0" smtClean="0">
                          <a:latin typeface="Arial Narrow" pitchFamily="34" charset="0"/>
                        </a:rPr>
                        <a:t>-</a:t>
                      </a:r>
                      <a:r>
                        <a:rPr lang="ru-RU" sz="2200" baseline="0" dirty="0" smtClean="0">
                          <a:latin typeface="Arial Narrow" pitchFamily="34" charset="0"/>
                        </a:rPr>
                        <a:t> </a:t>
                      </a:r>
                      <a:r>
                        <a:rPr lang="ru-RU" sz="2200" dirty="0" smtClean="0">
                          <a:latin typeface="Arial Narrow" pitchFamily="34" charset="0"/>
                        </a:rPr>
                        <a:t>Долгое переключение контекста </a:t>
                      </a:r>
                    </a:p>
                    <a:p>
                      <a:pPr>
                        <a:buFont typeface="Wingdings" pitchFamily="2" charset="2"/>
                        <a:buNone/>
                      </a:pPr>
                      <a:r>
                        <a:rPr lang="ru-RU" sz="2200" dirty="0" smtClean="0">
                          <a:latin typeface="Arial Narrow" pitchFamily="34" charset="0"/>
                        </a:rPr>
                        <a:t>-</a:t>
                      </a:r>
                      <a:r>
                        <a:rPr lang="ru-RU" sz="2200" baseline="0" dirty="0" smtClean="0">
                          <a:latin typeface="Arial Narrow" pitchFamily="34" charset="0"/>
                        </a:rPr>
                        <a:t> </a:t>
                      </a:r>
                      <a:r>
                        <a:rPr lang="ru-RU" sz="2200" dirty="0" smtClean="0">
                          <a:latin typeface="Arial Narrow" pitchFamily="34" charset="0"/>
                        </a:rPr>
                        <a:t>Сложность организации взаимодействия</a:t>
                      </a:r>
                    </a:p>
                    <a:p>
                      <a:pPr>
                        <a:buFontTx/>
                        <a:buChar char="-"/>
                      </a:pPr>
                      <a:endParaRPr lang="ru-RU" sz="2200" dirty="0">
                        <a:latin typeface="Arial Narrow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  <a:buFont typeface="Wingdings" pitchFamily="2" charset="2"/>
                        <a:buNone/>
                      </a:pPr>
                      <a:r>
                        <a:rPr lang="ru-RU" sz="2200" dirty="0" smtClean="0">
                          <a:latin typeface="Arial Narrow" pitchFamily="34" charset="0"/>
                        </a:rPr>
                        <a:t>-</a:t>
                      </a:r>
                      <a:r>
                        <a:rPr lang="ru-RU" sz="2200" baseline="0" dirty="0" smtClean="0">
                          <a:latin typeface="Arial Narrow" pitchFamily="34" charset="0"/>
                        </a:rPr>
                        <a:t> </a:t>
                      </a:r>
                      <a:r>
                        <a:rPr lang="ru-RU" sz="2200" dirty="0" smtClean="0">
                          <a:latin typeface="Arial Narrow" pitchFamily="34" charset="0"/>
                        </a:rPr>
                        <a:t>Сложно писать корректные программы </a:t>
                      </a:r>
                    </a:p>
                    <a:p>
                      <a:pPr>
                        <a:buFont typeface="Wingdings" pitchFamily="2" charset="2"/>
                        <a:buNone/>
                      </a:pPr>
                      <a:r>
                        <a:rPr lang="ru-RU" sz="2200" dirty="0" smtClean="0">
                          <a:latin typeface="Arial Narrow" pitchFamily="34" charset="0"/>
                        </a:rPr>
                        <a:t>-</a:t>
                      </a:r>
                      <a:r>
                        <a:rPr lang="ru-RU" sz="2200" baseline="0" dirty="0" smtClean="0">
                          <a:latin typeface="Arial Narrow" pitchFamily="34" charset="0"/>
                        </a:rPr>
                        <a:t> </a:t>
                      </a:r>
                      <a:r>
                        <a:rPr lang="ru-RU" sz="2200" dirty="0" smtClean="0">
                          <a:latin typeface="Arial Narrow" pitchFamily="34" charset="0"/>
                        </a:rPr>
                        <a:t>Сложно верифицировать, отлаживать</a:t>
                      </a:r>
                      <a:endParaRPr lang="ru-RU" sz="2200" dirty="0">
                        <a:latin typeface="Arial Narrow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>
                <a:effectLst/>
                <a:cs typeface="Arial" charset="0"/>
              </a:rPr>
              <a:t>Оглавление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sz="2800" dirty="0" smtClean="0"/>
              <a:t>Введение</a:t>
            </a:r>
            <a:endParaRPr lang="ru-RU" sz="2800" dirty="0" smtClean="0"/>
          </a:p>
          <a:p>
            <a:pPr eaLnBrk="1" hangingPunct="1"/>
            <a:r>
              <a:rPr lang="ru-RU" sz="2800" dirty="0" smtClean="0">
                <a:solidFill>
                  <a:schemeClr val="tx2"/>
                </a:solidFill>
              </a:rPr>
              <a:t>Потоки</a:t>
            </a:r>
            <a:endParaRPr lang="en-US" sz="2800" dirty="0" smtClean="0"/>
          </a:p>
          <a:p>
            <a:pPr eaLnBrk="1" hangingPunct="1"/>
            <a:r>
              <a:rPr lang="ru-RU" sz="2800" dirty="0" smtClean="0"/>
              <a:t>Синхронизация</a:t>
            </a:r>
          </a:p>
          <a:p>
            <a:pPr eaLnBrk="1" hangingPunct="1"/>
            <a:r>
              <a:rPr lang="ru-RU" sz="2800" dirty="0" smtClean="0"/>
              <a:t>Модель памяти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dirty="0" smtClean="0">
                <a:effectLst/>
              </a:rPr>
              <a:t>Потоки в </a:t>
            </a:r>
            <a:r>
              <a:rPr lang="en-US" dirty="0" smtClean="0">
                <a:effectLst/>
              </a:rPr>
              <a:t>Java</a:t>
            </a:r>
            <a:endParaRPr lang="ru-RU" dirty="0" smtClean="0">
              <a:effectLst/>
            </a:endParaRPr>
          </a:p>
        </p:txBody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620713"/>
            <a:ext cx="8374063" cy="5429250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ru-RU" sz="2200" dirty="0" smtClean="0"/>
              <a:t>За создание потоков в </a:t>
            </a:r>
            <a:r>
              <a:rPr lang="en-US" sz="2200" dirty="0" smtClean="0"/>
              <a:t>java </a:t>
            </a:r>
            <a:r>
              <a:rPr lang="ru-RU" sz="2200" dirty="0" smtClean="0"/>
              <a:t>отвечает класс </a:t>
            </a:r>
            <a:r>
              <a:rPr lang="en-US" sz="2200" b="1" i="1" dirty="0" err="1" smtClean="0"/>
              <a:t>java.lang.Thread</a:t>
            </a:r>
            <a:endParaRPr lang="ru-RU" sz="2200" b="1" i="1" dirty="0" smtClean="0"/>
          </a:p>
          <a:p>
            <a:pPr eaLnBrk="1" hangingPunct="1">
              <a:spcBef>
                <a:spcPts val="600"/>
              </a:spcBef>
            </a:pPr>
            <a:r>
              <a:rPr lang="ru-RU" sz="2200" dirty="0" smtClean="0"/>
              <a:t>Два способа указания исполняемого кода:</a:t>
            </a:r>
          </a:p>
          <a:p>
            <a:pPr marL="360000" eaLnBrk="1" hangingPunct="1">
              <a:spcBef>
                <a:spcPts val="600"/>
              </a:spcBef>
              <a:buNone/>
            </a:pPr>
            <a:endParaRPr lang="en-US" sz="2200" i="1" dirty="0" smtClean="0"/>
          </a:p>
          <a:p>
            <a:pPr marL="360000" eaLnBrk="1" hangingPunct="1">
              <a:spcBef>
                <a:spcPts val="600"/>
              </a:spcBef>
              <a:spcAft>
                <a:spcPts val="600"/>
              </a:spcAft>
              <a:buNone/>
            </a:pPr>
            <a:endParaRPr lang="en-US" sz="2200" i="1" dirty="0" smtClean="0"/>
          </a:p>
          <a:p>
            <a:pPr marL="360000" eaLnBrk="1" hangingPunct="1">
              <a:spcBef>
                <a:spcPts val="600"/>
              </a:spcBef>
              <a:spcAft>
                <a:spcPts val="600"/>
              </a:spcAft>
              <a:buNone/>
            </a:pPr>
            <a:endParaRPr lang="en-US" sz="2200" i="1" dirty="0" smtClean="0"/>
          </a:p>
          <a:p>
            <a:pPr marL="360000" eaLnBrk="1" hangingPunct="1">
              <a:spcBef>
                <a:spcPts val="600"/>
              </a:spcBef>
              <a:spcAft>
                <a:spcPts val="600"/>
              </a:spcAft>
              <a:buNone/>
            </a:pPr>
            <a:endParaRPr lang="en-US" sz="2200" i="1" dirty="0" smtClean="0"/>
          </a:p>
          <a:p>
            <a:pPr eaLnBrk="1" hangingPunct="1">
              <a:spcBef>
                <a:spcPts val="600"/>
              </a:spcBef>
              <a:buNone/>
            </a:pPr>
            <a:endParaRPr lang="en-US" sz="2200" dirty="0" smtClean="0"/>
          </a:p>
          <a:p>
            <a:pPr eaLnBrk="1" hangingPunct="1">
              <a:spcBef>
                <a:spcPts val="600"/>
              </a:spcBef>
            </a:pPr>
            <a:r>
              <a:rPr lang="ru-RU" sz="2200" dirty="0" smtClean="0"/>
              <a:t>Основные методы класса </a:t>
            </a:r>
            <a:r>
              <a:rPr lang="en-US" sz="2200" i="1" dirty="0" smtClean="0"/>
              <a:t>Thread</a:t>
            </a:r>
            <a:r>
              <a:rPr lang="ru-RU" sz="2200" dirty="0" smtClean="0"/>
              <a:t>:</a:t>
            </a:r>
          </a:p>
          <a:p>
            <a:pPr marL="360000" eaLnBrk="1" hangingPunct="1">
              <a:spcBef>
                <a:spcPts val="600"/>
              </a:spcBef>
              <a:buNone/>
            </a:pPr>
            <a:r>
              <a:rPr lang="ru-RU" sz="2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start(), void join(),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isAlive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(),</a:t>
            </a:r>
          </a:p>
          <a:p>
            <a:pPr marL="360000" eaLnBrk="1" hangingPunct="1">
              <a:spcBef>
                <a:spcPts val="60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Thread.State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getState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(), 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getName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(), long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getId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 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 marL="360000" eaLnBrk="1" hangingPunct="1">
              <a:spcBef>
                <a:spcPts val="600"/>
              </a:spcBef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isDaemon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Thread.currentThread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 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 marL="360000" eaLnBrk="1" hangingPunct="1">
              <a:spcBef>
                <a:spcPts val="600"/>
              </a:spcBef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Thread.sleep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(long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millis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 marL="360000" eaLnBrk="1" hangingPunct="1">
              <a:spcBef>
                <a:spcPts val="600"/>
              </a:spcBef>
              <a:spcAft>
                <a:spcPts val="600"/>
              </a:spcAft>
              <a:buNone/>
            </a:pPr>
            <a:endParaRPr lang="ru-RU" sz="2200" i="1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700808"/>
            <a:ext cx="3360373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960" y="1691685"/>
            <a:ext cx="4608512" cy="1449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" name="Прямая соединительная линия 12"/>
          <p:cNvCxnSpPr/>
          <p:nvPr/>
        </p:nvCxnSpPr>
        <p:spPr bwMode="auto">
          <a:xfrm>
            <a:off x="3923928" y="1628800"/>
            <a:ext cx="0" cy="1512168"/>
          </a:xfrm>
          <a:prstGeom prst="line">
            <a:avLst/>
          </a:prstGeom>
          <a:solidFill>
            <a:schemeClr val="bg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Прямоугольник 13"/>
          <p:cNvSpPr/>
          <p:nvPr/>
        </p:nvSpPr>
        <p:spPr>
          <a:xfrm>
            <a:off x="4929190" y="6357958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600" dirty="0" smtClean="0"/>
              <a:t>[демонстрация] </a:t>
            </a:r>
            <a:r>
              <a:rPr lang="en-US" sz="1600" dirty="0" err="1" smtClean="0"/>
              <a:t>MultithreadingHelloWorld</a:t>
            </a:r>
            <a:r>
              <a:rPr lang="ru-RU" sz="1600" dirty="0" smtClean="0"/>
              <a:t> 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 template">
  <a:themeElements>
    <a:clrScheme name="">
      <a:dk1>
        <a:srgbClr val="000000"/>
      </a:dk1>
      <a:lt1>
        <a:srgbClr val="FFFFFF"/>
      </a:lt1>
      <a:dk2>
        <a:srgbClr val="E20074"/>
      </a:dk2>
      <a:lt2>
        <a:srgbClr val="CCCCCC"/>
      </a:lt2>
      <a:accent1>
        <a:srgbClr val="427BAB"/>
      </a:accent1>
      <a:accent2>
        <a:srgbClr val="FDD167"/>
      </a:accent2>
      <a:accent3>
        <a:srgbClr val="FFFFFF"/>
      </a:accent3>
      <a:accent4>
        <a:srgbClr val="000000"/>
      </a:accent4>
      <a:accent5>
        <a:srgbClr val="B0BFD2"/>
      </a:accent5>
      <a:accent6>
        <a:srgbClr val="E5BD5D"/>
      </a:accent6>
      <a:hlink>
        <a:srgbClr val="E20074"/>
      </a:hlink>
      <a:folHlink>
        <a:srgbClr val="64B9E4"/>
      </a:folHlink>
    </a:clrScheme>
    <a:fontScheme name="2_DTE Master">
      <a:majorFont>
        <a:latin typeface="Tele-GroteskNor"/>
        <a:ea typeface=""/>
        <a:cs typeface=""/>
      </a:majorFont>
      <a:minorFont>
        <a:latin typeface="Tele-GroteskNo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220663" marR="0" indent="-220663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tx2"/>
          </a:buClr>
          <a:buSzPct val="75000"/>
          <a:buFont typeface="Wingdings" pitchFamily="2" charset="2"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ele-GroteskNor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220663" marR="0" indent="-220663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tx2"/>
          </a:buClr>
          <a:buSzPct val="75000"/>
          <a:buFont typeface="Wingdings" pitchFamily="2" charset="2"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ele-GroteskNor" pitchFamily="2" charset="0"/>
          </a:defRPr>
        </a:defPPr>
      </a:lstStyle>
    </a:lnDef>
  </a:objectDefaults>
  <a:extraClrSchemeLst>
    <a:extraClrScheme>
      <a:clrScheme name="2_DTE Master 1">
        <a:dk1>
          <a:srgbClr val="000000"/>
        </a:dk1>
        <a:lt1>
          <a:srgbClr val="FFFFFF"/>
        </a:lt1>
        <a:dk2>
          <a:srgbClr val="E20074"/>
        </a:dk2>
        <a:lt2>
          <a:srgbClr val="CCCCCC"/>
        </a:lt2>
        <a:accent1>
          <a:srgbClr val="3366CC"/>
        </a:accent1>
        <a:accent2>
          <a:srgbClr val="FDCD67"/>
        </a:accent2>
        <a:accent3>
          <a:srgbClr val="FFFFFF"/>
        </a:accent3>
        <a:accent4>
          <a:srgbClr val="000000"/>
        </a:accent4>
        <a:accent5>
          <a:srgbClr val="ADB8E2"/>
        </a:accent5>
        <a:accent6>
          <a:srgbClr val="E5BA5D"/>
        </a:accent6>
        <a:hlink>
          <a:srgbClr val="E20074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E20074"/>
      </a:dk2>
      <a:lt2>
        <a:srgbClr val="CCCCCC"/>
      </a:lt2>
      <a:accent1>
        <a:srgbClr val="3366CC"/>
      </a:accent1>
      <a:accent2>
        <a:srgbClr val="FDCD67"/>
      </a:accent2>
      <a:accent3>
        <a:srgbClr val="FFFFFF"/>
      </a:accent3>
      <a:accent4>
        <a:srgbClr val="000000"/>
      </a:accent4>
      <a:accent5>
        <a:srgbClr val="ADB8E2"/>
      </a:accent5>
      <a:accent6>
        <a:srgbClr val="E5BA5D"/>
      </a:accent6>
      <a:hlink>
        <a:srgbClr val="E20074"/>
      </a:hlink>
      <a:folHlink>
        <a:srgbClr val="99CC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template</Template>
  <TotalTime>7388</TotalTime>
  <Words>1063</Words>
  <Application>Microsoft Office PowerPoint</Application>
  <PresentationFormat>On-screen Show (4:3)</PresentationFormat>
  <Paragraphs>255</Paragraphs>
  <Slides>29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lecture template</vt:lpstr>
      <vt:lpstr>Java Lecture   Многопоточность: Основы</vt:lpstr>
      <vt:lpstr>Оглавление</vt:lpstr>
      <vt:lpstr>Многопоточность</vt:lpstr>
      <vt:lpstr>Планировщик задач</vt:lpstr>
      <vt:lpstr>Процесс (Process)</vt:lpstr>
      <vt:lpstr>Поток (Thread, light-weight process)</vt:lpstr>
      <vt:lpstr>Сравнение многопроцессной и многопоточной архитектуры</vt:lpstr>
      <vt:lpstr>Оглавление</vt:lpstr>
      <vt:lpstr>Потоки в Java</vt:lpstr>
      <vt:lpstr>Жизненный цикл потока</vt:lpstr>
      <vt:lpstr>Прерывание работы потока</vt:lpstr>
      <vt:lpstr>Оглавление</vt:lpstr>
      <vt:lpstr>Гонки (Race Condition)</vt:lpstr>
      <vt:lpstr>Синхронизация потоков</vt:lpstr>
      <vt:lpstr>Синхронизация потоков: synchronized</vt:lpstr>
      <vt:lpstr>Синхронизация потоков: synchronized</vt:lpstr>
      <vt:lpstr>Взаимная блокировка (Deadlock)</vt:lpstr>
      <vt:lpstr>Синхронизация потоков: Ожидание и уведомление (Condition waiting)</vt:lpstr>
      <vt:lpstr>Оглавление</vt:lpstr>
      <vt:lpstr>Thread-safe</vt:lpstr>
      <vt:lpstr>Атомарность (Atomicity)</vt:lpstr>
      <vt:lpstr>Видимость (Visibility)</vt:lpstr>
      <vt:lpstr>Модель памяти (Java memory model)</vt:lpstr>
      <vt:lpstr>Модель памяти: Happens-before. Определение</vt:lpstr>
      <vt:lpstr>Модель памяти: Happens-before</vt:lpstr>
      <vt:lpstr>Модель памяти: Happens-before. Как это работает </vt:lpstr>
      <vt:lpstr>Модель памяти: Семантика volatile</vt:lpstr>
      <vt:lpstr>Модель памяти: Семантика final</vt:lpstr>
      <vt:lpstr>Литература</vt:lpstr>
    </vt:vector>
  </TitlesOfParts>
  <Company>T-SYSTEMS CIS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Lecture #04 Concurrency</dc:title>
  <dc:creator>Evgeniy Naumenko</dc:creator>
  <cp:lastModifiedBy>Esipov, Alexander</cp:lastModifiedBy>
  <cp:revision>613</cp:revision>
  <cp:lastPrinted>2008-10-06T12:12:35Z</cp:lastPrinted>
  <dcterms:created xsi:type="dcterms:W3CDTF">2011-07-20T13:22:05Z</dcterms:created>
  <dcterms:modified xsi:type="dcterms:W3CDTF">2016-09-12T11:54:58Z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TAG2">
    <vt:lpwstr>0008003618000000000001023720</vt:lpwstr>
  </property>
</Properties>
</file>