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5" r:id="rId3"/>
    <p:sldId id="312" r:id="rId4"/>
    <p:sldId id="313" r:id="rId5"/>
    <p:sldId id="352" r:id="rId6"/>
    <p:sldId id="314" r:id="rId7"/>
    <p:sldId id="315" r:id="rId8"/>
    <p:sldId id="316" r:id="rId9"/>
    <p:sldId id="351" r:id="rId10"/>
    <p:sldId id="268" r:id="rId11"/>
    <p:sldId id="350" r:id="rId12"/>
    <p:sldId id="353" r:id="rId13"/>
    <p:sldId id="335" r:id="rId14"/>
    <p:sldId id="354" r:id="rId15"/>
    <p:sldId id="355" r:id="rId16"/>
    <p:sldId id="338" r:id="rId17"/>
    <p:sldId id="296" r:id="rId18"/>
    <p:sldId id="306" r:id="rId19"/>
    <p:sldId id="337" r:id="rId20"/>
    <p:sldId id="341" r:id="rId21"/>
    <p:sldId id="357" r:id="rId22"/>
    <p:sldId id="358" r:id="rId23"/>
    <p:sldId id="318" r:id="rId24"/>
    <p:sldId id="319" r:id="rId25"/>
    <p:sldId id="359" r:id="rId26"/>
    <p:sldId id="360" r:id="rId27"/>
    <p:sldId id="361" r:id="rId28"/>
    <p:sldId id="363" r:id="rId29"/>
    <p:sldId id="362" r:id="rId30"/>
    <p:sldId id="330" r:id="rId3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5" autoAdjust="0"/>
    <p:restoredTop sz="93977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193FDE76-E56F-4237-9607-90501EBFB453}" type="datetime1">
              <a:rPr lang="ru-RU"/>
              <a:pPr>
                <a:defRPr/>
              </a:pPr>
              <a:t>11.09.2016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1F686CE-1E54-4D40-9EF7-95E5C7A469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4665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3309BCAF-6B39-4C88-8274-136928A905A3}" type="datetime1">
              <a:rPr lang="ru-RU"/>
              <a:pPr>
                <a:defRPr/>
              </a:pPr>
              <a:t>11.09.2016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7D81C7CB-7A22-4853-8898-11E25683CE4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5212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Обязательно обратить внимание на то, что реализации </a:t>
            </a:r>
            <a:r>
              <a:rPr lang="en-US" smtClean="0">
                <a:latin typeface="Tele-GroteskNor"/>
              </a:rPr>
              <a:t>Lock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Condition </a:t>
            </a:r>
            <a:r>
              <a:rPr lang="ru-RU" smtClean="0">
                <a:latin typeface="Tele-GroteskNor"/>
              </a:rPr>
              <a:t>наследуют методы </a:t>
            </a:r>
            <a:r>
              <a:rPr lang="en-US" smtClean="0">
                <a:latin typeface="Tele-GroteskNor"/>
              </a:rPr>
              <a:t>wait(), notify()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notifyAll()</a:t>
            </a:r>
            <a:r>
              <a:rPr lang="ru-RU" smtClean="0">
                <a:latin typeface="Tele-GroteskNor"/>
              </a:rPr>
              <a:t>, унаследованные от </a:t>
            </a:r>
            <a:r>
              <a:rPr lang="en-US" smtClean="0">
                <a:latin typeface="Tele-GroteskNor"/>
              </a:rPr>
              <a:t>Object. </a:t>
            </a:r>
            <a:r>
              <a:rPr lang="ru-RU" smtClean="0">
                <a:latin typeface="Tele-GroteskNor"/>
              </a:rPr>
              <a:t>Но в данном конкретном случае они, по понятным причинам, бесполезны. Вместо этого работать надо с методами интерфейса </a:t>
            </a:r>
            <a:r>
              <a:rPr lang="en-US" smtClean="0">
                <a:latin typeface="Tele-GroteskNor"/>
              </a:rPr>
              <a:t>Condition: await(), signal()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signalAll()</a:t>
            </a:r>
            <a:r>
              <a:rPr lang="ru-RU" smtClean="0">
                <a:latin typeface="Tele-GroteskNor"/>
              </a:rPr>
              <a:t>. </a:t>
            </a:r>
            <a:endParaRPr lang="en-US" smtClean="0">
              <a:latin typeface="Tele-GroteskNor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E7929E7B-2E7F-4CDC-80E2-8108F7EE5B9B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4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ele-GroteskNor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7B40BBAD-48BB-4629-B87D-C26FF8A7ECCC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6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Обоснованная потребность в </a:t>
            </a:r>
            <a:r>
              <a:rPr lang="en-US" smtClean="0">
                <a:latin typeface="Tele-GroteskNor"/>
              </a:rPr>
              <a:t>Fair locking </a:t>
            </a:r>
            <a:r>
              <a:rPr lang="ru-RU" smtClean="0">
                <a:latin typeface="Tele-GroteskNor"/>
              </a:rPr>
              <a:t>– ситуация довольно редкая. Если возникает потребность завязаться на порядок выполнения потоков, то, как правило, нужно менять алгоритм или архитектуру.</a:t>
            </a:r>
            <a:endParaRPr lang="en-US" smtClean="0">
              <a:latin typeface="Tele-GroteskNor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CD002C18-D2C0-4F96-8E5F-B5B146EEE0E4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7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Этот пример хорош, поскольку PRNG в действительности выполняет некую реальную работу каждый раз, когда вызывается 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nextRandom()</a:t>
            </a:r>
            <a:r>
              <a:rPr lang="ru-RU" smtClean="0">
                <a:latin typeface="Tele-GroteskNor"/>
              </a:rPr>
              <a:t>, так что эта программа тестирует разумное, реальное применение 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ru-RU" smtClean="0">
                <a:latin typeface="Tele-GroteskNor"/>
              </a:rPr>
              <a:t> и 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ru-RU" smtClean="0">
                <a:latin typeface="Tele-GroteskNor"/>
              </a:rPr>
              <a:t>, а не специально написанный для получения определённых результатов или ничего не делающий код</a:t>
            </a:r>
            <a:endParaRPr lang="en-US" smtClean="0">
              <a:latin typeface="Tele-GroteskNor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EA6E7AAE-88EB-4410-B63E-1CCBBAFBC19F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8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8939-DDBC-496F-9C5B-7FC3B6FA9A6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C2AE-9303-4888-8110-27B331AB6C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981A1-4045-473E-987B-B4F80343E2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5A7F-A373-4454-AF33-7AC5E432FD3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ABB9-DFE0-44AD-8573-3B86682D33E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8766-5E28-4676-BA65-8AE1FE0BC4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A2416-84B2-4E40-979A-08111DD7EF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>
                <a:latin typeface="Tele-GroteskNor" pitchFamily="2" charset="0"/>
              </a:defRPr>
            </a:lvl1pPr>
          </a:lstStyle>
          <a:p>
            <a:pPr>
              <a:defRPr/>
            </a:pPr>
            <a:fld id="{551E428B-DC31-41E5-9B7A-D7F8CF32DC93}" type="datetime1">
              <a:rPr lang="ru-RU"/>
              <a:pPr>
                <a:defRPr/>
              </a:pPr>
              <a:t>11.09.2016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9159-1567-4591-A6E6-7A4BB81CAD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CDE6-EF14-42F2-A42D-48AF1E65E4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472A-C7F6-4333-9B5A-8AFDC480B2E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92B23-3553-4F46-8C09-46C9F08924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DD050E1B-190E-4A7A-A36C-24B5B510D3D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" TargetMode="External"/><Relationship Id="rId2" Type="http://schemas.openxmlformats.org/officeDocument/2006/relationships/hyperlink" Target="http://docs.oracle.com/javase/specs/jls/se7/html/jls-1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hyperlink" Target="http://www.ibm.com/developerworks/ru/library/j-jtp10185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Санкт-Петербург</a:t>
            </a:r>
            <a:r>
              <a:rPr lang="en-US" dirty="0" smtClean="0">
                <a:effectLst/>
              </a:rPr>
              <a:t>, 201</a:t>
            </a:r>
            <a:r>
              <a:rPr lang="ru-RU" dirty="0" smtClean="0">
                <a:effectLst/>
              </a:rPr>
              <a:t>6</a:t>
            </a:r>
            <a:endParaRPr lang="en-US" dirty="0" smtClean="0">
              <a:effectLst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64637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Java Lecture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ru-RU" dirty="0" smtClean="0">
                <a:effectLst/>
              </a:rPr>
              <a:t>Многопоточность: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Средства  стандартной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библиотеки</a:t>
            </a:r>
            <a:br>
              <a:rPr lang="ru-RU" dirty="0" smtClean="0">
                <a:effectLst/>
              </a:rPr>
            </a:b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java.util.concurrent.CountDownLatch</a:t>
            </a:r>
            <a:endParaRPr lang="ru-RU" dirty="0" smtClean="0">
              <a:effectLst>
                <a:outerShdw blurRad="38100" dist="38100" dir="2700000" algn="tl">
                  <a:srgbClr val="C0C0C0"/>
                </a:outerShdw>
              </a:effectLst>
              <a:cs typeface="Calibri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gray">
          <a:xfrm>
            <a:off x="179389" y="620713"/>
            <a:ext cx="5400723" cy="39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i="1" dirty="0" err="1" smtClean="0">
                <a:latin typeface="Arial Narrow" pitchFamily="34" charset="0"/>
              </a:rPr>
              <a:t>CountDownLatch</a:t>
            </a:r>
            <a:r>
              <a:rPr lang="ru-RU" sz="2200" dirty="0" smtClean="0">
                <a:latin typeface="Arial Narrow" pitchFamily="34" charset="0"/>
              </a:rPr>
              <a:t> - это </a:t>
            </a:r>
            <a:r>
              <a:rPr lang="ru-RU" sz="2200" b="1" dirty="0" smtClean="0">
                <a:latin typeface="Arial Narrow" pitchFamily="34" charset="0"/>
              </a:rPr>
              <a:t>барьер</a:t>
            </a:r>
            <a:r>
              <a:rPr lang="ru-RU" sz="2200" dirty="0" smtClean="0">
                <a:latin typeface="Arial Narrow" pitchFamily="34" charset="0"/>
              </a:rPr>
              <a:t>, на котором потоки ждут пока на нем не будет вызван метод </a:t>
            </a:r>
            <a:r>
              <a:rPr lang="ru-RU" sz="2200" b="1" i="1" dirty="0" err="1" smtClean="0">
                <a:latin typeface="Arial Narrow" pitchFamily="34" charset="0"/>
              </a:rPr>
              <a:t>countDown</a:t>
            </a:r>
            <a:r>
              <a:rPr lang="ru-RU" sz="2200" b="1" i="1" dirty="0" smtClean="0">
                <a:latin typeface="Arial Narrow" pitchFamily="34" charset="0"/>
              </a:rPr>
              <a:t>() </a:t>
            </a:r>
            <a:r>
              <a:rPr lang="ru-RU" sz="2200" dirty="0" smtClean="0">
                <a:latin typeface="Arial Narrow" pitchFamily="34" charset="0"/>
              </a:rPr>
              <a:t>заданное число </a:t>
            </a:r>
            <a:r>
              <a:rPr lang="ru-RU" sz="2200" dirty="0" smtClean="0">
                <a:latin typeface="Arial Narrow" pitchFamily="34" charset="0"/>
              </a:rPr>
              <a:t>раз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b="1" i="1" dirty="0" smtClean="0">
                <a:latin typeface="Arial Narrow" pitchFamily="34" charset="0"/>
              </a:rPr>
              <a:t>N</a:t>
            </a:r>
            <a:endParaRPr lang="en-US" sz="2200" b="1" i="1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Данное число </a:t>
            </a:r>
            <a:r>
              <a:rPr lang="en-US" sz="2200" b="1" i="1" dirty="0" smtClean="0">
                <a:latin typeface="Arial Narrow" pitchFamily="34" charset="0"/>
              </a:rPr>
              <a:t>N</a:t>
            </a:r>
            <a:r>
              <a:rPr lang="en-US" sz="2200" b="1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задается </a:t>
            </a:r>
            <a:r>
              <a:rPr lang="ru-RU" sz="2200" dirty="0" smtClean="0">
                <a:latin typeface="Arial Narrow" pitchFamily="34" charset="0"/>
              </a:rPr>
              <a:t>в конструкторе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Операции</a:t>
            </a:r>
            <a:r>
              <a:rPr lang="en-US" sz="2200" dirty="0" smtClean="0">
                <a:latin typeface="Arial Narrow" pitchFamily="34" charset="0"/>
              </a:rPr>
              <a:t>:</a:t>
            </a:r>
            <a:r>
              <a:rPr lang="ru-RU" sz="2200" dirty="0" smtClean="0">
                <a:latin typeface="Arial Narrow" pitchFamily="34" charset="0"/>
              </a:rPr>
              <a:t> </a:t>
            </a:r>
            <a:endParaRPr lang="en-US" sz="2200" dirty="0" smtClean="0">
              <a:latin typeface="Arial Narrow" pitchFamily="34" charset="0"/>
            </a:endParaRPr>
          </a:p>
          <a:p>
            <a:pPr marL="36000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en-US" sz="2200" dirty="0" smtClean="0">
                <a:latin typeface="Arial Narrow" pitchFamily="34" charset="0"/>
              </a:rPr>
              <a:t>	</a:t>
            </a:r>
            <a:r>
              <a:rPr lang="ru-RU" sz="2200" b="1" i="1" dirty="0" err="1" smtClean="0">
                <a:latin typeface="Arial Narrow" pitchFamily="34" charset="0"/>
              </a:rPr>
              <a:t>countDown</a:t>
            </a:r>
            <a:r>
              <a:rPr lang="ru-RU" sz="2200" b="1" i="1" dirty="0" smtClean="0">
                <a:latin typeface="Arial Narrow" pitchFamily="34" charset="0"/>
              </a:rPr>
              <a:t>() </a:t>
            </a:r>
            <a:r>
              <a:rPr lang="ru-RU" sz="2200" dirty="0" smtClean="0">
                <a:latin typeface="Arial Narrow" pitchFamily="34" charset="0"/>
              </a:rPr>
              <a:t>– уменьшает значение счетчика на единицу </a:t>
            </a:r>
            <a:endParaRPr lang="en-US" sz="2200" dirty="0" smtClean="0">
              <a:latin typeface="Arial Narrow" pitchFamily="34" charset="0"/>
            </a:endParaRPr>
          </a:p>
          <a:p>
            <a:pPr marL="36000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en-US" sz="2200" dirty="0" smtClean="0">
                <a:latin typeface="Arial Narrow" pitchFamily="34" charset="0"/>
              </a:rPr>
              <a:t>	</a:t>
            </a:r>
            <a:r>
              <a:rPr lang="ru-RU" sz="2200" b="1" i="1" dirty="0" err="1" smtClean="0">
                <a:latin typeface="Arial Narrow" pitchFamily="34" charset="0"/>
              </a:rPr>
              <a:t>await</a:t>
            </a:r>
            <a:r>
              <a:rPr lang="ru-RU" sz="2200" b="1" i="1" dirty="0" smtClean="0">
                <a:latin typeface="Arial Narrow" pitchFamily="34" charset="0"/>
              </a:rPr>
              <a:t>() </a:t>
            </a:r>
            <a:r>
              <a:rPr lang="ru-RU" sz="2200" dirty="0" smtClean="0">
                <a:latin typeface="Arial Narrow" pitchFamily="34" charset="0"/>
              </a:rPr>
              <a:t>– ждать пока значение счетчика не упадет до нуля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Перезапустить </a:t>
            </a:r>
            <a:r>
              <a:rPr lang="ru-RU" sz="2200" i="1" dirty="0" err="1" smtClean="0">
                <a:latin typeface="Arial Narrow" pitchFamily="34" charset="0"/>
              </a:rPr>
              <a:t>CountDownLatch</a:t>
            </a:r>
            <a:r>
              <a:rPr lang="ru-RU" sz="2200" dirty="0" smtClean="0">
                <a:latin typeface="Arial Narrow" pitchFamily="34" charset="0"/>
              </a:rPr>
              <a:t> нельзя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200" dirty="0" smtClean="0">
                <a:latin typeface="Arial Narrow" pitchFamily="34" charset="0"/>
              </a:rPr>
              <a:t> 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00958" y="6357958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/>
          </a:p>
        </p:txBody>
      </p:sp>
      <p:pic>
        <p:nvPicPr>
          <p:cNvPr id="25602" name="Picture 2" descr="http://howtodoinjava.com/wp-content/uploads/CountdownLatch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620688"/>
            <a:ext cx="3347864" cy="3205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java.util.concurrent.CyclicBarrier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79389" y="620713"/>
            <a:ext cx="5328715" cy="295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 i="1" dirty="0" err="1" smtClean="0">
                <a:latin typeface="Arial Narrow" pitchFamily="34" charset="0"/>
              </a:rPr>
              <a:t>CyclicBarrier</a:t>
            </a:r>
            <a:r>
              <a:rPr lang="ru-RU" sz="2200" dirty="0" smtClean="0">
                <a:latin typeface="Arial Narrow" pitchFamily="34" charset="0"/>
              </a:rPr>
              <a:t> – это </a:t>
            </a:r>
            <a:r>
              <a:rPr lang="ru-RU" sz="2200" b="1" dirty="0" smtClean="0">
                <a:latin typeface="Arial Narrow" pitchFamily="34" charset="0"/>
              </a:rPr>
              <a:t>барьер</a:t>
            </a:r>
            <a:r>
              <a:rPr lang="ru-RU" sz="2200" dirty="0" smtClean="0">
                <a:latin typeface="Arial Narrow" pitchFamily="34" charset="0"/>
              </a:rPr>
              <a:t>, на который позволяет </a:t>
            </a:r>
            <a:r>
              <a:rPr lang="ru-RU" sz="2200" b="1" i="1" dirty="0" smtClean="0">
                <a:latin typeface="Arial Narrow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</a:rPr>
              <a:t> потокам </a:t>
            </a:r>
            <a:r>
              <a:rPr lang="ru-RU" sz="2200" b="1" dirty="0" smtClean="0">
                <a:latin typeface="Arial Narrow" pitchFamily="34" charset="0"/>
              </a:rPr>
              <a:t>дождаться друг друга </a:t>
            </a:r>
            <a:r>
              <a:rPr lang="ru-RU" sz="2200" dirty="0" smtClean="0">
                <a:latin typeface="Arial Narrow" pitchFamily="34" charset="0"/>
              </a:rPr>
              <a:t>в некоторой точке выполнения 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b="1" i="1" dirty="0" smtClean="0">
                <a:latin typeface="Arial Narrow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</a:rPr>
              <a:t> задается параметром конструктора 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Как только все </a:t>
            </a:r>
            <a:r>
              <a:rPr lang="ru-RU" sz="2200" b="1" i="1" dirty="0" smtClean="0">
                <a:latin typeface="Arial Narrow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</a:rPr>
              <a:t> потоков вызовут </a:t>
            </a:r>
            <a:r>
              <a:rPr lang="ru-RU" sz="2200" i="1" dirty="0" err="1" smtClean="0">
                <a:latin typeface="Arial Narrow" pitchFamily="34" charset="0"/>
              </a:rPr>
              <a:t>await</a:t>
            </a:r>
            <a:r>
              <a:rPr lang="ru-RU" sz="2200" i="1" dirty="0" smtClean="0">
                <a:latin typeface="Arial Narrow" pitchFamily="34" charset="0"/>
              </a:rPr>
              <a:t>() </a:t>
            </a:r>
            <a:r>
              <a:rPr lang="ru-RU" sz="2200" dirty="0" smtClean="0">
                <a:latin typeface="Arial Narrow" pitchFamily="34" charset="0"/>
              </a:rPr>
              <a:t>их разом отпустит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dirty="0" smtClean="0">
                <a:latin typeface="Arial Narrow" pitchFamily="34" charset="0"/>
              </a:rPr>
              <a:t>Опционально можно задать </a:t>
            </a:r>
            <a:r>
              <a:rPr lang="ru-RU" sz="2200" i="1" dirty="0" err="1" smtClean="0">
                <a:latin typeface="Arial Narrow" pitchFamily="34" charset="0"/>
              </a:rPr>
              <a:t>Runnable</a:t>
            </a:r>
            <a:r>
              <a:rPr lang="ru-RU" sz="2200" dirty="0" smtClean="0">
                <a:latin typeface="Arial Narrow" pitchFamily="34" charset="0"/>
              </a:rPr>
              <a:t>, который будет выполнен в момент разблокировки </a:t>
            </a: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 i="1" dirty="0" err="1" smtClean="0">
                <a:latin typeface="Arial Narrow" pitchFamily="34" charset="0"/>
              </a:rPr>
              <a:t>CyclicBarrier</a:t>
            </a:r>
            <a:r>
              <a:rPr lang="ru-RU" sz="2200" dirty="0" smtClean="0">
                <a:latin typeface="Arial Narrow" pitchFamily="34" charset="0"/>
              </a:rPr>
              <a:t> можно перезапустить методом </a:t>
            </a:r>
            <a:r>
              <a:rPr lang="ru-RU" sz="2200" i="1" dirty="0" err="1" smtClean="0">
                <a:latin typeface="Arial Narrow" pitchFamily="34" charset="0"/>
              </a:rPr>
              <a:t>reset</a:t>
            </a:r>
            <a:r>
              <a:rPr lang="ru-RU" sz="2200" i="1" dirty="0" smtClean="0">
                <a:latin typeface="Arial Narrow" pitchFamily="34" charset="0"/>
              </a:rPr>
              <a:t>() </a:t>
            </a:r>
            <a:endParaRPr lang="en-US" sz="2200" i="1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2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lang="ru-RU" sz="2200" dirty="0" smtClean="0">
              <a:latin typeface="Arial Narrow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00958" y="6357958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/>
          </a:p>
        </p:txBody>
      </p:sp>
      <p:pic>
        <p:nvPicPr>
          <p:cNvPr id="7" name="Picture 5" descr="CyclicBarr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7616" y="620688"/>
            <a:ext cx="3456384" cy="35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Атомарные типы</a:t>
            </a:r>
          </a:p>
          <a:p>
            <a:pPr eaLnBrk="1" hangingPunct="1"/>
            <a:r>
              <a:rPr lang="ru-RU" sz="2800" dirty="0" smtClean="0"/>
              <a:t>Примитивы синхронизации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Многопоточные </a:t>
            </a:r>
            <a:r>
              <a:rPr lang="ru-RU" sz="2800" dirty="0" smtClean="0">
                <a:solidFill>
                  <a:schemeClr val="tx2"/>
                </a:solidFill>
              </a:rPr>
              <a:t>к</a:t>
            </a:r>
            <a:r>
              <a:rPr lang="ru-RU" sz="2800" dirty="0" smtClean="0">
                <a:solidFill>
                  <a:schemeClr val="tx2"/>
                </a:solidFill>
              </a:rPr>
              <a:t>оллекции</a:t>
            </a:r>
            <a:endParaRPr lang="ru-RU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dirty="0" smtClean="0"/>
              <a:t>Планировщики и пулы потоков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Arial" charset="0"/>
              </a:rPr>
              <a:t>Синхронизированные коллекции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Класс </a:t>
            </a:r>
            <a:r>
              <a:rPr lang="ru-RU" sz="2400" i="1" dirty="0" err="1" smtClean="0"/>
              <a:t>Collections</a:t>
            </a:r>
            <a:r>
              <a:rPr lang="ru-RU" sz="2400" dirty="0" smtClean="0"/>
              <a:t> содержит статические </a:t>
            </a:r>
            <a:r>
              <a:rPr lang="ru-RU" sz="2400" b="1" dirty="0" smtClean="0"/>
              <a:t>фабричные методы </a:t>
            </a:r>
            <a:r>
              <a:rPr lang="ru-RU" sz="2400" dirty="0" smtClean="0"/>
              <a:t>создающие </a:t>
            </a:r>
            <a:r>
              <a:rPr lang="ru-RU" sz="2400" b="1" dirty="0" smtClean="0"/>
              <a:t>синхронизированные обертки</a:t>
            </a:r>
            <a:r>
              <a:rPr lang="ru-RU" sz="2400" dirty="0" smtClean="0"/>
              <a:t> над коллекциями. Их содержимое можно небезопасно менять путем модификации коллекции-источника </a:t>
            </a: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Collections.synchronizedList</a:t>
            </a:r>
            <a:r>
              <a:rPr lang="en-US" sz="1800" dirty="0" smtClean="0">
                <a:latin typeface="Courier New" pitchFamily="49" charset="0"/>
              </a:rPr>
              <a:t>(List&lt;T&gt; list) 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Collections.synchronizedMap</a:t>
            </a:r>
            <a:r>
              <a:rPr lang="en-US" sz="1800" dirty="0" smtClean="0">
                <a:latin typeface="Courier New" pitchFamily="49" charset="0"/>
              </a:rPr>
              <a:t>(Map&lt;K,V&gt; m)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Collections.synchronizedSet</a:t>
            </a:r>
            <a:r>
              <a:rPr lang="en-US" sz="1800" dirty="0" smtClean="0">
                <a:latin typeface="Courier New" pitchFamily="49" charset="0"/>
              </a:rPr>
              <a:t>(Set&lt;T&gt; s) 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ru-RU" sz="2400" dirty="0" smtClean="0"/>
              <a:t>Устаревшие синхронизированные реализации:</a:t>
            </a:r>
          </a:p>
          <a:p>
            <a:pPr eaLnBrk="1" hangingPunct="1">
              <a:buNone/>
            </a:pPr>
            <a:r>
              <a:rPr lang="ru-RU" sz="2400" dirty="0" smtClean="0"/>
              <a:t>		</a:t>
            </a:r>
            <a:r>
              <a:rPr lang="ru-RU" sz="2400" i="1" dirty="0" err="1" smtClean="0"/>
              <a:t>HashTable</a:t>
            </a:r>
            <a:r>
              <a:rPr lang="ru-RU" sz="2400" i="1" dirty="0" smtClean="0"/>
              <a:t>&lt;K, V&gt; </a:t>
            </a:r>
            <a:r>
              <a:rPr lang="ru-RU" sz="2400" dirty="0" smtClean="0"/>
              <a:t>– реализация интерфейса </a:t>
            </a:r>
            <a:r>
              <a:rPr lang="ru-RU" sz="2400" i="1" dirty="0" err="1" smtClean="0"/>
              <a:t>Map</a:t>
            </a:r>
            <a:endParaRPr lang="ru-RU" sz="2400" i="1" dirty="0" smtClean="0"/>
          </a:p>
          <a:p>
            <a:pPr eaLnBrk="1" hangingPunct="1">
              <a:buNone/>
            </a:pPr>
            <a:r>
              <a:rPr lang="ru-RU" sz="2400" dirty="0" smtClean="0"/>
              <a:t>		</a:t>
            </a:r>
            <a:r>
              <a:rPr lang="ru-RU" sz="2400" i="1" dirty="0" err="1" smtClean="0"/>
              <a:t>Vector</a:t>
            </a:r>
            <a:r>
              <a:rPr lang="ru-RU" sz="2400" i="1" dirty="0" smtClean="0"/>
              <a:t>&lt;E&gt; </a:t>
            </a:r>
            <a:r>
              <a:rPr lang="ru-RU" sz="2400" dirty="0" smtClean="0"/>
              <a:t>– реализация интерфейса </a:t>
            </a:r>
            <a:r>
              <a:rPr lang="ru-RU" sz="2400" i="1" dirty="0" err="1" smtClean="0"/>
              <a:t>List</a:t>
            </a:r>
            <a:endParaRPr lang="ru-RU" sz="2400" i="1" dirty="0" smtClean="0"/>
          </a:p>
          <a:p>
            <a:pPr eaLnBrk="1" hangingPunct="1"/>
            <a:r>
              <a:rPr lang="ru-RU" sz="2400" dirty="0" smtClean="0"/>
              <a:t>Для тех и других справедливы следующие утверждения:</a:t>
            </a:r>
          </a:p>
          <a:p>
            <a:pPr eaLnBrk="1" hangingPunct="1">
              <a:buNone/>
            </a:pPr>
            <a:r>
              <a:rPr lang="ru-RU" sz="2400" dirty="0" smtClean="0"/>
              <a:t>		- Итерирование требует внешней синхронизации на коллекции</a:t>
            </a:r>
          </a:p>
          <a:p>
            <a:pPr eaLnBrk="1" hangingPunct="1">
              <a:buNone/>
            </a:pPr>
            <a:r>
              <a:rPr lang="ru-RU" sz="2400" dirty="0" smtClean="0"/>
              <a:t>		- Плохо масштабируются</a:t>
            </a:r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Многопоточные коллекции : 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ConcurrentMap</a:t>
            </a:r>
            <a:r>
              <a:rPr lang="en-US" dirty="0" smtClean="0">
                <a:cs typeface="Courier New" pitchFamily="49" charset="0"/>
              </a:rPr>
              <a:t>&lt;K, V&gt;</a:t>
            </a:r>
            <a:r>
              <a:rPr lang="ru-RU" dirty="0" smtClean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	</a:t>
            </a:r>
            <a:r>
              <a:rPr lang="ru-RU" i="1" dirty="0" smtClean="0">
                <a:cs typeface="Courier New" pitchFamily="49" charset="0"/>
              </a:rPr>
              <a:t>	</a:t>
            </a:r>
            <a:r>
              <a:rPr lang="en-US" i="1" dirty="0" smtClean="0">
                <a:cs typeface="Courier New" pitchFamily="49" charset="0"/>
              </a:rPr>
              <a:t>V </a:t>
            </a:r>
            <a:r>
              <a:rPr lang="en-US" i="1" dirty="0" err="1" smtClean="0">
                <a:cs typeface="Courier New" pitchFamily="49" charset="0"/>
              </a:rPr>
              <a:t>putIfAbsent</a:t>
            </a:r>
            <a:r>
              <a:rPr lang="en-US" i="1" dirty="0" smtClean="0">
                <a:cs typeface="Courier New" pitchFamily="49" charset="0"/>
              </a:rPr>
              <a:t>(K key, V value) 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	</a:t>
            </a:r>
            <a:r>
              <a:rPr lang="ru-RU" i="1" dirty="0" smtClean="0">
                <a:cs typeface="Courier New" pitchFamily="49" charset="0"/>
              </a:rPr>
              <a:t>	</a:t>
            </a:r>
            <a:r>
              <a:rPr lang="en-US" i="1" dirty="0" err="1" smtClean="0">
                <a:cs typeface="Courier New" pitchFamily="49" charset="0"/>
              </a:rPr>
              <a:t>boolean</a:t>
            </a:r>
            <a:r>
              <a:rPr lang="en-US" i="1" dirty="0" smtClean="0">
                <a:cs typeface="Courier New" pitchFamily="49" charset="0"/>
              </a:rPr>
              <a:t> remove(Object key, Object value)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	</a:t>
            </a:r>
            <a:r>
              <a:rPr lang="ru-RU" i="1" dirty="0" smtClean="0">
                <a:cs typeface="Courier New" pitchFamily="49" charset="0"/>
              </a:rPr>
              <a:t>	</a:t>
            </a:r>
            <a:r>
              <a:rPr lang="en-US" i="1" dirty="0" err="1" smtClean="0">
                <a:cs typeface="Courier New" pitchFamily="49" charset="0"/>
              </a:rPr>
              <a:t>boolean</a:t>
            </a:r>
            <a:r>
              <a:rPr lang="en-US" i="1" dirty="0" smtClean="0">
                <a:cs typeface="Courier New" pitchFamily="49" charset="0"/>
              </a:rPr>
              <a:t> replace(K key, V </a:t>
            </a:r>
            <a:r>
              <a:rPr lang="en-US" i="1" dirty="0" err="1" smtClean="0">
                <a:cs typeface="Courier New" pitchFamily="49" charset="0"/>
              </a:rPr>
              <a:t>oldValue</a:t>
            </a:r>
            <a:r>
              <a:rPr lang="en-US" i="1" dirty="0" smtClean="0">
                <a:cs typeface="Courier New" pitchFamily="49" charset="0"/>
              </a:rPr>
              <a:t>, V </a:t>
            </a:r>
            <a:r>
              <a:rPr lang="en-US" i="1" dirty="0" err="1" smtClean="0">
                <a:cs typeface="Courier New" pitchFamily="49" charset="0"/>
              </a:rPr>
              <a:t>newValue</a:t>
            </a:r>
            <a:r>
              <a:rPr lang="en-US" i="1" dirty="0" smtClean="0"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	</a:t>
            </a:r>
            <a:r>
              <a:rPr lang="ru-RU" i="1" dirty="0" smtClean="0">
                <a:cs typeface="Courier New" pitchFamily="49" charset="0"/>
              </a:rPr>
              <a:t>	</a:t>
            </a:r>
            <a:r>
              <a:rPr lang="en-US" i="1" dirty="0" smtClean="0">
                <a:cs typeface="Courier New" pitchFamily="49" charset="0"/>
              </a:rPr>
              <a:t>V replace(K key, V value)</a:t>
            </a:r>
          </a:p>
          <a:p>
            <a:r>
              <a:rPr lang="en-US" dirty="0" err="1" smtClean="0">
                <a:cs typeface="Courier New" pitchFamily="49" charset="0"/>
              </a:rPr>
              <a:t>ConcurrentSet</a:t>
            </a:r>
            <a:r>
              <a:rPr lang="en-US" dirty="0" smtClean="0">
                <a:cs typeface="Courier New" pitchFamily="49" charset="0"/>
              </a:rPr>
              <a:t>&lt;E&gt;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	</a:t>
            </a:r>
            <a:r>
              <a:rPr lang="ru-RU" i="1" dirty="0" smtClean="0">
                <a:cs typeface="Courier New" pitchFamily="49" charset="0"/>
              </a:rPr>
              <a:t>	</a:t>
            </a:r>
            <a:r>
              <a:rPr lang="en-US" i="1" dirty="0" err="1" smtClean="0">
                <a:cs typeface="Courier New" pitchFamily="49" charset="0"/>
              </a:rPr>
              <a:t>boolean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addIfAbsent</a:t>
            </a:r>
            <a:r>
              <a:rPr lang="en-US" i="1" dirty="0" smtClean="0">
                <a:cs typeface="Courier New" pitchFamily="49" charset="0"/>
              </a:rPr>
              <a:t>(E var1)</a:t>
            </a:r>
          </a:p>
          <a:p>
            <a:r>
              <a:rPr lang="en-US" dirty="0" err="1" smtClean="0">
                <a:cs typeface="Courier New" pitchFamily="49" charset="0"/>
              </a:rPr>
              <a:t>BlockingQueue</a:t>
            </a:r>
            <a:r>
              <a:rPr lang="en-US" dirty="0" smtClean="0">
                <a:cs typeface="Courier New" pitchFamily="49" charset="0"/>
              </a:rPr>
              <a:t>&lt;E&gt;</a:t>
            </a:r>
          </a:p>
          <a:p>
            <a:pPr lvl="2"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i="1" dirty="0" smtClean="0">
                <a:cs typeface="Courier New" pitchFamily="49" charset="0"/>
              </a:rPr>
              <a:t>void put(E </a:t>
            </a:r>
            <a:r>
              <a:rPr lang="en-US" i="1" dirty="0" err="1" smtClean="0">
                <a:cs typeface="Courier New" pitchFamily="49" charset="0"/>
              </a:rPr>
              <a:t>e</a:t>
            </a:r>
            <a:r>
              <a:rPr lang="en-US" i="1" dirty="0" smtClean="0">
                <a:cs typeface="Courier New" pitchFamily="49" charset="0"/>
              </a:rPr>
              <a:t>)</a:t>
            </a:r>
            <a:r>
              <a:rPr lang="ru-RU" i="1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- блокирующая операция "положить </a:t>
            </a:r>
            <a:r>
              <a:rPr lang="ru-RU" dirty="0" smtClean="0">
                <a:cs typeface="Courier New" pitchFamily="49" charset="0"/>
              </a:rPr>
              <a:t>в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очередь"</a:t>
            </a:r>
            <a:endParaRPr lang="en-US" dirty="0" smtClean="0"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i="1" dirty="0" smtClean="0">
                <a:cs typeface="Courier New" pitchFamily="49" charset="0"/>
              </a:rPr>
              <a:t>E take() </a:t>
            </a:r>
            <a:r>
              <a:rPr lang="ru-RU" i="1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- блокирующая операция "взять из очереди"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err="1" smtClean="0">
                <a:cs typeface="Courier New" pitchFamily="49" charset="0"/>
              </a:rPr>
              <a:t>BlockingDeque</a:t>
            </a:r>
            <a:r>
              <a:rPr lang="en-US" dirty="0" smtClean="0">
                <a:cs typeface="Courier New" pitchFamily="49" charset="0"/>
              </a:rPr>
              <a:t>&lt;E&gt;</a:t>
            </a:r>
          </a:p>
          <a:p>
            <a:pPr lvl="2">
              <a:buNone/>
            </a:pPr>
            <a:r>
              <a:rPr lang="en-US" i="1" dirty="0" smtClean="0">
                <a:cs typeface="Courier New" pitchFamily="49" charset="0"/>
              </a:rPr>
              <a:t>	void </a:t>
            </a:r>
            <a:r>
              <a:rPr lang="en-US" i="1" dirty="0" err="1" smtClean="0">
                <a:cs typeface="Courier New" pitchFamily="49" charset="0"/>
              </a:rPr>
              <a:t>putFirst</a:t>
            </a:r>
            <a:r>
              <a:rPr lang="en-US" i="1" dirty="0" smtClean="0">
                <a:cs typeface="Courier New" pitchFamily="49" charset="0"/>
              </a:rPr>
              <a:t>(E </a:t>
            </a:r>
            <a:r>
              <a:rPr lang="en-US" i="1" dirty="0" err="1" smtClean="0">
                <a:cs typeface="Courier New" pitchFamily="49" charset="0"/>
              </a:rPr>
              <a:t>e</a:t>
            </a:r>
            <a:r>
              <a:rPr lang="en-US" i="1" dirty="0" smtClean="0"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i="1" dirty="0" smtClean="0">
                <a:cs typeface="Courier New" pitchFamily="49" charset="0"/>
              </a:rPr>
              <a:t>	E </a:t>
            </a:r>
            <a:r>
              <a:rPr lang="en-US" i="1" dirty="0" err="1" smtClean="0">
                <a:cs typeface="Courier New" pitchFamily="49" charset="0"/>
              </a:rPr>
              <a:t>takeFirst</a:t>
            </a:r>
            <a:r>
              <a:rPr lang="en-US" i="1" dirty="0" smtClean="0"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i="1" dirty="0" smtClean="0">
                <a:cs typeface="Courier New" pitchFamily="49" charset="0"/>
              </a:rPr>
              <a:t>	void </a:t>
            </a:r>
            <a:r>
              <a:rPr lang="en-US" i="1" dirty="0" err="1" smtClean="0">
                <a:cs typeface="Courier New" pitchFamily="49" charset="0"/>
              </a:rPr>
              <a:t>putLast</a:t>
            </a:r>
            <a:r>
              <a:rPr lang="en-US" i="1" dirty="0" smtClean="0">
                <a:cs typeface="Courier New" pitchFamily="49" charset="0"/>
              </a:rPr>
              <a:t>(E </a:t>
            </a:r>
            <a:r>
              <a:rPr lang="en-US" i="1" dirty="0" err="1" smtClean="0">
                <a:cs typeface="Courier New" pitchFamily="49" charset="0"/>
              </a:rPr>
              <a:t>e</a:t>
            </a:r>
            <a:r>
              <a:rPr lang="en-US" i="1" dirty="0" smtClean="0"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i="1" dirty="0" smtClean="0">
                <a:cs typeface="Courier New" pitchFamily="49" charset="0"/>
              </a:rPr>
              <a:t>	E </a:t>
            </a:r>
            <a:r>
              <a:rPr lang="en-US" i="1" dirty="0" err="1" smtClean="0">
                <a:cs typeface="Courier New" pitchFamily="49" charset="0"/>
              </a:rPr>
              <a:t>takeLast</a:t>
            </a:r>
            <a:r>
              <a:rPr lang="en-US" i="1" dirty="0" smtClean="0">
                <a:cs typeface="Courier New" pitchFamily="49" charset="0"/>
              </a:rPr>
              <a:t>()</a:t>
            </a:r>
          </a:p>
          <a:p>
            <a:endParaRPr lang="ru-RU" dirty="0"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Многопоточные коллекции :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Блокирующие очереди: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i="1" dirty="0" err="1" smtClean="0"/>
              <a:t>ArrayBlockingQueue</a:t>
            </a:r>
            <a:r>
              <a:rPr lang="en-US" i="1" dirty="0" smtClean="0"/>
              <a:t>&lt;E&gt; </a:t>
            </a:r>
            <a:r>
              <a:rPr lang="ru-RU" dirty="0" smtClean="0"/>
              <a:t>- реализация очереди  на основе кольцевого буфера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LinkedBlockingQueue</a:t>
            </a:r>
            <a:r>
              <a:rPr lang="en-US" i="1" dirty="0" smtClean="0"/>
              <a:t>&lt;E&gt;</a:t>
            </a:r>
            <a:r>
              <a:rPr lang="ru-RU" dirty="0" smtClean="0"/>
              <a:t> - реализация очереди на связных списках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PriorityBlockingQueue</a:t>
            </a:r>
            <a:r>
              <a:rPr lang="en-US" i="1" dirty="0" smtClean="0"/>
              <a:t>&lt;E&gt;</a:t>
            </a:r>
            <a:r>
              <a:rPr lang="ru-RU" dirty="0" smtClean="0"/>
              <a:t> - многопоточная реализация </a:t>
            </a:r>
            <a:r>
              <a:rPr lang="en-US" i="1" dirty="0" err="1" smtClean="0"/>
              <a:t>PriorityQueue</a:t>
            </a:r>
            <a:endParaRPr lang="en-US" i="1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SynchronousQueue</a:t>
            </a:r>
            <a:r>
              <a:rPr lang="en-US" i="1" dirty="0" smtClean="0"/>
              <a:t>&lt;E&gt;</a:t>
            </a:r>
            <a:r>
              <a:rPr lang="ru-RU" dirty="0" smtClean="0"/>
              <a:t> - очередь для одного элемента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LinkedBlockingDeque</a:t>
            </a:r>
            <a:r>
              <a:rPr lang="en-US" i="1" dirty="0" smtClean="0"/>
              <a:t>&lt;E&gt;</a:t>
            </a:r>
            <a:r>
              <a:rPr lang="ru-RU" i="1" dirty="0" smtClean="0"/>
              <a:t> </a:t>
            </a:r>
            <a:r>
              <a:rPr lang="ru-RU" dirty="0" smtClean="0"/>
              <a:t>- реализация дека на связных списках</a:t>
            </a:r>
            <a:endParaRPr lang="en-US" dirty="0" smtClean="0"/>
          </a:p>
          <a:p>
            <a:r>
              <a:rPr lang="ru-RU" dirty="0" smtClean="0"/>
              <a:t>Не блокирующие очереди:</a:t>
            </a:r>
          </a:p>
          <a:p>
            <a:pPr lvl="2">
              <a:buNone/>
            </a:pPr>
            <a:r>
              <a:rPr lang="ru-RU" dirty="0" smtClean="0"/>
              <a:t>	</a:t>
            </a:r>
            <a:r>
              <a:rPr lang="en-US" i="1" dirty="0" err="1" smtClean="0"/>
              <a:t>ConcurrentLinkedQueue</a:t>
            </a:r>
            <a:r>
              <a:rPr lang="en-US" i="1" dirty="0" smtClean="0"/>
              <a:t>&lt;E&gt;</a:t>
            </a:r>
            <a:r>
              <a:rPr lang="ru-RU" i="1" dirty="0" smtClean="0"/>
              <a:t> </a:t>
            </a:r>
            <a:r>
              <a:rPr lang="ru-RU" dirty="0" smtClean="0"/>
              <a:t>- реализация очереди на связных списках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ConcurrentLinkedDeque</a:t>
            </a:r>
            <a:r>
              <a:rPr lang="en-US" i="1" dirty="0" smtClean="0"/>
              <a:t>&lt;E&gt;</a:t>
            </a:r>
            <a:r>
              <a:rPr lang="ru-RU" i="1" dirty="0" smtClean="0"/>
              <a:t> </a:t>
            </a:r>
            <a:r>
              <a:rPr lang="ru-RU" dirty="0" smtClean="0"/>
              <a:t>- реализация дека на связных списках</a:t>
            </a:r>
            <a:endParaRPr lang="en-US" dirty="0" smtClean="0"/>
          </a:p>
          <a:p>
            <a:r>
              <a:rPr lang="ru-RU" dirty="0" smtClean="0"/>
              <a:t>Остальные коллекции:</a:t>
            </a:r>
          </a:p>
          <a:p>
            <a:pPr lvl="2">
              <a:buNone/>
            </a:pPr>
            <a:r>
              <a:rPr lang="ru-RU" dirty="0" smtClean="0"/>
              <a:t>	</a:t>
            </a:r>
            <a:r>
              <a:rPr lang="en-US" i="1" dirty="0" err="1" smtClean="0"/>
              <a:t>ConcurrentHashMap</a:t>
            </a:r>
            <a:r>
              <a:rPr lang="en-US" i="1" dirty="0" smtClean="0"/>
              <a:t>&lt;K, V&gt;</a:t>
            </a:r>
            <a:r>
              <a:rPr lang="ru-RU" i="1" dirty="0" smtClean="0"/>
              <a:t> </a:t>
            </a:r>
            <a:r>
              <a:rPr lang="ru-RU" dirty="0" smtClean="0"/>
              <a:t>- не упорядоченная реализация </a:t>
            </a:r>
            <a:r>
              <a:rPr lang="en-US" i="1" dirty="0" smtClean="0"/>
              <a:t>Map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CopyOnWriteArrayList</a:t>
            </a:r>
            <a:r>
              <a:rPr lang="en-US" i="1" dirty="0" smtClean="0"/>
              <a:t>&lt;E&gt; </a:t>
            </a:r>
            <a:r>
              <a:rPr lang="en-US" dirty="0" smtClean="0"/>
              <a:t>- </a:t>
            </a:r>
            <a:r>
              <a:rPr lang="ru-RU" dirty="0" smtClean="0"/>
              <a:t>не упорядоченная реализация </a:t>
            </a:r>
            <a:r>
              <a:rPr lang="en-US" i="1" dirty="0" smtClean="0"/>
              <a:t>List</a:t>
            </a:r>
            <a:endParaRPr lang="ru-RU" i="1" dirty="0" smtClean="0"/>
          </a:p>
          <a:p>
            <a:pPr lvl="2">
              <a:buNone/>
            </a:pPr>
            <a:r>
              <a:rPr lang="ru-RU" dirty="0" smtClean="0"/>
              <a:t>	</a:t>
            </a:r>
            <a:r>
              <a:rPr lang="en-US" i="1" dirty="0" err="1" smtClean="0"/>
              <a:t>CopyOnWriteArraySet</a:t>
            </a:r>
            <a:r>
              <a:rPr lang="en-US" i="1" dirty="0" smtClean="0"/>
              <a:t>&lt;E&gt;</a:t>
            </a:r>
            <a:r>
              <a:rPr lang="ru-RU" i="1" dirty="0" smtClean="0"/>
              <a:t> </a:t>
            </a:r>
            <a:r>
              <a:rPr lang="ru-RU" dirty="0" smtClean="0"/>
              <a:t>- не упорядоченная реализация </a:t>
            </a:r>
            <a:r>
              <a:rPr lang="en-US" i="1" dirty="0" smtClean="0"/>
              <a:t>Set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ConcurrentSkipListMap</a:t>
            </a:r>
            <a:r>
              <a:rPr lang="en-US" i="1" dirty="0" smtClean="0"/>
              <a:t>&lt;K, V&gt;</a:t>
            </a:r>
            <a:r>
              <a:rPr lang="en-US" dirty="0" smtClean="0"/>
              <a:t> - </a:t>
            </a:r>
            <a:r>
              <a:rPr lang="ru-RU" dirty="0" smtClean="0"/>
              <a:t>упорядоченная реализация </a:t>
            </a:r>
            <a:r>
              <a:rPr lang="en-US" i="1" dirty="0" smtClean="0"/>
              <a:t>Map</a:t>
            </a:r>
            <a:endParaRPr lang="ru-RU" i="1" dirty="0" smtClean="0"/>
          </a:p>
          <a:p>
            <a:pPr lvl="2">
              <a:buNone/>
            </a:pPr>
            <a:r>
              <a:rPr lang="ru-RU" dirty="0" smtClean="0"/>
              <a:t>	</a:t>
            </a:r>
            <a:r>
              <a:rPr lang="en-US" i="1" dirty="0" err="1" smtClean="0"/>
              <a:t>ConcurrentSkipListSet</a:t>
            </a:r>
            <a:r>
              <a:rPr lang="en-US" i="1" dirty="0" smtClean="0"/>
              <a:t>&lt;K, V&gt;</a:t>
            </a:r>
            <a:r>
              <a:rPr lang="ru-RU" dirty="0" smtClean="0"/>
              <a:t> - упорядоченная реализация </a:t>
            </a:r>
            <a:r>
              <a:rPr lang="en-US" i="1" dirty="0" smtClean="0"/>
              <a:t>Set</a:t>
            </a:r>
          </a:p>
          <a:p>
            <a:r>
              <a:rPr lang="en-US" dirty="0" smtClean="0"/>
              <a:t>		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java.util.concurrent.ConcurrentHashMap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87959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Не синхронизирует операции чтения</a:t>
            </a:r>
          </a:p>
          <a:p>
            <a:pPr eaLnBrk="1" hangingPunct="1"/>
            <a:r>
              <a:rPr lang="ru-RU" sz="2400" dirty="0" smtClean="0"/>
              <a:t>Операции чтения отражают результат последней завершенной операции записи, не учитывая те, что еще в процессе</a:t>
            </a:r>
          </a:p>
          <a:p>
            <a:pPr eaLnBrk="1" hangingPunct="1"/>
            <a:r>
              <a:rPr lang="ru-RU" sz="2400" dirty="0" smtClean="0"/>
              <a:t>Итераторы отображают состояние коллекции на момент создания итератора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85720" y="2571744"/>
            <a:ext cx="471490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В отличии от </a:t>
            </a:r>
            <a:r>
              <a:rPr kumimoji="0" lang="ru-RU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HashTable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- потребляет заметно больше памяти</a:t>
            </a: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- гораздо лучше </a:t>
            </a: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масштабируется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(практически линейно)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i="1" dirty="0" err="1" smtClean="0">
                <a:latin typeface="Arial Narrow" pitchFamily="34" charset="0"/>
              </a:rPr>
              <a:t>HashTable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блокирует всю таблицу целиком, ограничивая вертикальную </a:t>
            </a:r>
            <a:r>
              <a:rPr lang="ru-RU" sz="2400" dirty="0" err="1" smtClean="0">
                <a:latin typeface="Arial Narrow" pitchFamily="34" charset="0"/>
              </a:rPr>
              <a:t>масштабируемость</a:t>
            </a:r>
            <a:endParaRPr lang="ru-RU" sz="2400" dirty="0" smtClean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 smtClean="0">
              <a:latin typeface="Arial Narrow" pitchFamily="34" charset="0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3074" name="Picture 2" descr="D:\YandexDisk\Скриншоты\2016-02-29 04-15-06 Microsoft PowerPoint - [lecture_presentation_2.pptx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143512"/>
            <a:ext cx="2030406" cy="785817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357430"/>
            <a:ext cx="34956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cs typeface="Arial" charset="0"/>
              </a:rPr>
              <a:t>Блокирующие очереди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A71332-B538-4E51-A57B-DB6BE0E05D7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38915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304800" y="620713"/>
            <a:ext cx="8515350" cy="3744912"/>
          </a:xfrm>
        </p:spPr>
        <p:txBody>
          <a:bodyPr/>
          <a:lstStyle/>
          <a:p>
            <a:pPr eaLnBrk="1" hangingPunct="1"/>
            <a:r>
              <a:rPr lang="ru-RU" sz="2400" dirty="0" smtClean="0">
                <a:cs typeface="Calibri" pitchFamily="34" charset="0"/>
              </a:rPr>
              <a:t>Отлично подходят для реализации шаблона </a:t>
            </a:r>
            <a:r>
              <a:rPr lang="en-US" sz="2400" i="1" dirty="0" smtClean="0">
                <a:cs typeface="Calibri" pitchFamily="34" charset="0"/>
              </a:rPr>
              <a:t>Producer-Consumer</a:t>
            </a:r>
          </a:p>
          <a:p>
            <a:pPr eaLnBrk="1" hangingPunct="1"/>
            <a:r>
              <a:rPr lang="ru-RU" sz="2400" dirty="0" smtClean="0">
                <a:cs typeface="Calibri" pitchFamily="34" charset="0"/>
              </a:rPr>
              <a:t>Добавляют набор блокирующих методов для работы с очередью</a:t>
            </a:r>
          </a:p>
          <a:p>
            <a:pPr eaLnBrk="1" hangingPunct="1"/>
            <a:r>
              <a:rPr lang="ru-RU" sz="2400" dirty="0" smtClean="0">
                <a:cs typeface="Calibri" pitchFamily="34" charset="0"/>
              </a:rPr>
              <a:t>Могут быть </a:t>
            </a:r>
            <a:r>
              <a:rPr lang="en-US" sz="2400" b="1" dirty="0" smtClean="0">
                <a:cs typeface="Calibri" pitchFamily="34" charset="0"/>
              </a:rPr>
              <a:t>Fair</a:t>
            </a:r>
            <a:r>
              <a:rPr lang="en-US" sz="2400" dirty="0" smtClean="0">
                <a:cs typeface="Calibri" pitchFamily="34" charset="0"/>
              </a:rPr>
              <a:t> </a:t>
            </a:r>
            <a:r>
              <a:rPr lang="ru-RU" sz="2400" dirty="0" smtClean="0">
                <a:cs typeface="Calibri" pitchFamily="34" charset="0"/>
              </a:rPr>
              <a:t>по отношению к использующим потокам</a:t>
            </a:r>
          </a:p>
          <a:p>
            <a:pPr marL="222250" lvl="1" eaLnBrk="1" hangingPunct="1"/>
            <a:r>
              <a:rPr lang="ru-RU" sz="2400" i="1" dirty="0" err="1" smtClean="0">
                <a:cs typeface="Calibri" pitchFamily="34" charset="0"/>
              </a:rPr>
              <a:t>ArrayBlockingQueue</a:t>
            </a:r>
            <a:r>
              <a:rPr lang="en-US" sz="2400" i="1" dirty="0" smtClean="0">
                <a:cs typeface="Calibri" pitchFamily="34" charset="0"/>
              </a:rPr>
              <a:t>&lt;E&gt;</a:t>
            </a:r>
            <a:r>
              <a:rPr lang="ru-RU" sz="2400" i="1" dirty="0" smtClean="0">
                <a:cs typeface="Calibri" pitchFamily="34" charset="0"/>
              </a:rPr>
              <a:t> </a:t>
            </a:r>
            <a:r>
              <a:rPr lang="ru-RU" sz="2400" dirty="0" smtClean="0">
                <a:cs typeface="Calibri" pitchFamily="34" charset="0"/>
              </a:rPr>
              <a:t>- ограниченная очередь на базе массива</a:t>
            </a:r>
          </a:p>
          <a:p>
            <a:pPr marL="222250" lvl="1" eaLnBrk="1" hangingPunct="1"/>
            <a:r>
              <a:rPr lang="ru-RU" sz="2400" i="1" dirty="0" err="1" smtClean="0">
                <a:cs typeface="Calibri" pitchFamily="34" charset="0"/>
              </a:rPr>
              <a:t>PriorityBlockingQueue</a:t>
            </a:r>
            <a:r>
              <a:rPr lang="en-US" sz="2400" i="1" dirty="0" smtClean="0">
                <a:cs typeface="Calibri" pitchFamily="34" charset="0"/>
              </a:rPr>
              <a:t>&lt;E&gt;</a:t>
            </a:r>
            <a:r>
              <a:rPr lang="ru-RU" sz="2400" i="1" dirty="0" smtClean="0">
                <a:cs typeface="Calibri" pitchFamily="34" charset="0"/>
              </a:rPr>
              <a:t> </a:t>
            </a:r>
            <a:r>
              <a:rPr lang="ru-RU" sz="2400" dirty="0" smtClean="0">
                <a:cs typeface="Calibri" pitchFamily="34" charset="0"/>
              </a:rPr>
              <a:t>- неограниченная очередь, порядок в которой определен </a:t>
            </a:r>
            <a:r>
              <a:rPr lang="en-US" sz="2400" i="1" dirty="0" smtClean="0">
                <a:cs typeface="Calibri" pitchFamily="34" charset="0"/>
              </a:rPr>
              <a:t>Comparator</a:t>
            </a:r>
            <a:r>
              <a:rPr lang="ru-RU" sz="2400" dirty="0" smtClean="0">
                <a:cs typeface="Calibri" pitchFamily="34" charset="0"/>
              </a:rPr>
              <a:t>-</a:t>
            </a:r>
            <a:r>
              <a:rPr lang="ru-RU" sz="2400" dirty="0" err="1" smtClean="0">
                <a:cs typeface="Calibri" pitchFamily="34" charset="0"/>
              </a:rPr>
              <a:t>ом</a:t>
            </a:r>
            <a:endParaRPr lang="ru-RU" sz="2400" dirty="0" smtClean="0">
              <a:latin typeface="Courier New" pitchFamily="49" charset="0"/>
              <a:cs typeface="Calibri" pitchFamily="34" charset="0"/>
            </a:endParaRPr>
          </a:p>
          <a:p>
            <a:pPr marL="222250" lvl="1" eaLnBrk="1" hangingPunct="1"/>
            <a:r>
              <a:rPr lang="ru-RU" sz="2400" i="1" dirty="0" err="1" smtClean="0">
                <a:cs typeface="Calibri" pitchFamily="34" charset="0"/>
              </a:rPr>
              <a:t>SynchronousQueue</a:t>
            </a:r>
            <a:r>
              <a:rPr lang="en-US" sz="2400" i="1" dirty="0" smtClean="0">
                <a:cs typeface="Calibri" pitchFamily="34" charset="0"/>
              </a:rPr>
              <a:t>&lt;E&gt;</a:t>
            </a:r>
            <a:r>
              <a:rPr lang="ru-RU" sz="2400" i="1" dirty="0" smtClean="0">
                <a:cs typeface="Calibri" pitchFamily="34" charset="0"/>
              </a:rPr>
              <a:t> - </a:t>
            </a:r>
            <a:r>
              <a:rPr lang="ru-RU" sz="2400" dirty="0" smtClean="0">
                <a:cs typeface="Calibri" pitchFamily="34" charset="0"/>
              </a:rPr>
              <a:t>очередь из </a:t>
            </a:r>
            <a:r>
              <a:rPr lang="ru-RU" sz="2400" b="1" dirty="0" smtClean="0">
                <a:cs typeface="Calibri" pitchFamily="34" charset="0"/>
              </a:rPr>
              <a:t>одного </a:t>
            </a:r>
            <a:r>
              <a:rPr lang="ru-RU" sz="2400" dirty="0" smtClean="0">
                <a:cs typeface="Calibri" pitchFamily="34" charset="0"/>
              </a:rPr>
              <a:t>элемента</a:t>
            </a:r>
            <a:endParaRPr lang="en-US" sz="2400" dirty="0" smtClean="0">
              <a:latin typeface="Courier New" pitchFamily="49" charset="0"/>
              <a:cs typeface="Calibri" pitchFamily="34" charset="0"/>
            </a:endParaRPr>
          </a:p>
          <a:p>
            <a:pPr eaLnBrk="1" hangingPunct="1"/>
            <a:r>
              <a:rPr lang="ru-RU" sz="2400" dirty="0" smtClean="0">
                <a:cs typeface="Calibri" pitchFamily="34" charset="0"/>
              </a:rPr>
              <a:t>Таблица методов:</a:t>
            </a:r>
          </a:p>
          <a:p>
            <a:pPr eaLnBrk="1" hangingPunct="1"/>
            <a:endParaRPr lang="ru-RU" sz="2400" dirty="0" smtClean="0">
              <a:ea typeface="Verdana" pitchFamily="34" charset="0"/>
              <a:cs typeface="Calibri" pitchFamily="34" charset="0"/>
            </a:endParaRPr>
          </a:p>
          <a:p>
            <a:pPr eaLnBrk="1" hangingPunct="1"/>
            <a:endParaRPr lang="en-US" sz="2400" dirty="0" smtClean="0"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38919" name="Content Placeholder 2"/>
          <p:cNvSpPr>
            <a:spLocks/>
          </p:cNvSpPr>
          <p:nvPr/>
        </p:nvSpPr>
        <p:spPr bwMode="gray">
          <a:xfrm>
            <a:off x="323850" y="4724400"/>
            <a:ext cx="396081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 dirty="0"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D:\YandexDisk\Скриншоты\2016-03-01 01-24-47 BlockingQueue (Java Platform SE 8 )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280920" cy="16266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Copy-on-write</a:t>
            </a:r>
            <a:endParaRPr lang="ru-RU" dirty="0" smtClean="0"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64E92-CA91-42C9-AB7A-777B65C2D13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40963" name="AutoShape 2" descr="mk:@MSITStore:D:\income\scjp-sun-certified-programmer-for-java-5-study-guide-exam-310-055-certification-press-study-guides.9780072253603.20335.chm::/10909/images/fig722_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gray">
          <a:xfrm>
            <a:off x="304800" y="620713"/>
            <a:ext cx="8532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 i="1" dirty="0" err="1">
                <a:latin typeface="Arial Narrow" pitchFamily="34" charset="0"/>
              </a:rPr>
              <a:t>CopyOnWriteArrayList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и </a:t>
            </a:r>
            <a:r>
              <a:rPr lang="en-US" sz="2400" i="1" dirty="0" err="1">
                <a:latin typeface="Arial Narrow" pitchFamily="34" charset="0"/>
              </a:rPr>
              <a:t>CopyOnWriteArraySet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ru-RU" sz="2400" dirty="0">
                <a:latin typeface="Arial Narrow" pitchFamily="34" charset="0"/>
              </a:rPr>
              <a:t>основаны на массиве, копируемом при операции записи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Уже открытые итераторы при этом не увидят изменений в коллекции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Эти коллекции следует использовать только когда 90+% операций являются операциями чтения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При частых операциях модификации большая коллекция способна убить производительность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Сортировка этих коллекций не поддерживается, т.к. она подразумевает </a:t>
            </a:r>
            <a:r>
              <a:rPr lang="en-US" sz="2400" i="1" dirty="0">
                <a:latin typeface="Arial Narrow" pitchFamily="34" charset="0"/>
              </a:rPr>
              <a:t>O(n) </a:t>
            </a:r>
            <a:r>
              <a:rPr lang="ru-RU" sz="2400" dirty="0">
                <a:latin typeface="Arial Narrow" pitchFamily="34" charset="0"/>
              </a:rPr>
              <a:t>операций вставки</a:t>
            </a:r>
            <a:endParaRPr lang="en-US" sz="2400" dirty="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>
                <a:latin typeface="Arial Narrow" pitchFamily="34" charset="0"/>
              </a:rPr>
              <a:t>Итераторы по этим коллекциям не поддерживают операций модификации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ffectLst/>
                <a:cs typeface="Arial" charset="0"/>
              </a:rPr>
              <a:t>SkipList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2879725"/>
          </a:xfrm>
        </p:spPr>
        <p:txBody>
          <a:bodyPr/>
          <a:lstStyle/>
          <a:p>
            <a:pPr eaLnBrk="1" hangingPunct="1"/>
            <a:r>
              <a:rPr lang="en-US" sz="2400" i="1" dirty="0" err="1" smtClean="0"/>
              <a:t>ConcurrentSkipListMap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i="1" dirty="0" err="1" smtClean="0"/>
              <a:t>ConcurrentSkipListSet</a:t>
            </a:r>
            <a:r>
              <a:rPr lang="en-US" sz="2400" dirty="0" smtClean="0"/>
              <a:t> - </a:t>
            </a:r>
            <a:r>
              <a:rPr lang="ru-RU" sz="2400" dirty="0" smtClean="0"/>
              <a:t>отсортированные (упорядоченные) многопоточные коллекции</a:t>
            </a:r>
          </a:p>
          <a:p>
            <a:pPr eaLnBrk="1" hangingPunct="1"/>
            <a:r>
              <a:rPr lang="ru-RU" sz="2400" dirty="0" smtClean="0"/>
              <a:t>Реализованы на основе </a:t>
            </a:r>
            <a:r>
              <a:rPr lang="en-US" sz="2400" b="1" dirty="0" err="1" smtClean="0"/>
              <a:t>SkipList</a:t>
            </a:r>
            <a:endParaRPr lang="ru-RU" sz="2400" b="1" dirty="0" smtClean="0"/>
          </a:p>
          <a:p>
            <a:pPr eaLnBrk="1" hangingPunct="1"/>
            <a:r>
              <a:rPr lang="ru-RU" sz="2400" dirty="0" smtClean="0"/>
              <a:t>Реализуют интерфейсы </a:t>
            </a:r>
            <a:r>
              <a:rPr lang="en-US" sz="2400" i="1" dirty="0" err="1" smtClean="0"/>
              <a:t>NavigableSet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i="1" dirty="0" err="1" smtClean="0"/>
              <a:t>NavigableMap</a:t>
            </a:r>
            <a:endParaRPr lang="en-US" sz="2400" i="1" dirty="0" smtClean="0"/>
          </a:p>
          <a:p>
            <a:pPr eaLnBrk="1" hangingPunct="1"/>
            <a:r>
              <a:rPr lang="en-US" sz="2400" i="1" dirty="0" err="1" smtClean="0"/>
              <a:t>SkipList</a:t>
            </a:r>
            <a:r>
              <a:rPr lang="ru-RU" sz="2400" dirty="0" smtClean="0"/>
              <a:t>, как правило, занимает больше памяти, чем хэш-таблица</a:t>
            </a:r>
          </a:p>
          <a:p>
            <a:pPr eaLnBrk="1" hangingPunct="1"/>
            <a:r>
              <a:rPr lang="ru-RU" sz="2400" dirty="0" smtClean="0"/>
              <a:t>Гарантирует </a:t>
            </a:r>
            <a:r>
              <a:rPr lang="en-US" sz="2400" i="1" dirty="0" smtClean="0"/>
              <a:t>O(log(n)) </a:t>
            </a:r>
            <a:r>
              <a:rPr lang="ru-RU" sz="2400" dirty="0" smtClean="0"/>
              <a:t>для большинства операций</a:t>
            </a:r>
            <a:endParaRPr lang="en-US" sz="2400" dirty="0" smtClean="0"/>
          </a:p>
        </p:txBody>
      </p:sp>
      <p:sp>
        <p:nvSpPr>
          <p:cNvPr id="34818" name="AutoShape 2" descr="https://habrastorage.org/storage2/29b/594/71f/29b59471f39b30055edd72ceef276207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820" name="AutoShape 4" descr="https://habrastorage.org/storage2/29b/594/71f/29b59471f39b30055edd72ceef276207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22" name="Picture 6" descr="https://habrastorage.org/storage2/29b/594/71f/29b59471f39b30055edd72ceef2762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571876"/>
            <a:ext cx="6834182" cy="20929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Атомарные типы</a:t>
            </a:r>
          </a:p>
          <a:p>
            <a:pPr eaLnBrk="1" hangingPunct="1"/>
            <a:r>
              <a:rPr lang="ru-RU" sz="2800" dirty="0" smtClean="0"/>
              <a:t>Примитивы синхронизации</a:t>
            </a:r>
          </a:p>
          <a:p>
            <a:pPr eaLnBrk="1" hangingPunct="1"/>
            <a:r>
              <a:rPr lang="ru-RU" sz="2800" dirty="0" smtClean="0"/>
              <a:t>Многопоточные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smtClean="0"/>
              <a:t>коллекции</a:t>
            </a:r>
          </a:p>
          <a:p>
            <a:pPr eaLnBrk="1" hangingPunct="1"/>
            <a:r>
              <a:rPr lang="ru-RU" sz="2800" dirty="0" smtClean="0"/>
              <a:t>Планировщики </a:t>
            </a:r>
            <a:r>
              <a:rPr lang="ru-RU" sz="2800" dirty="0" smtClean="0"/>
              <a:t>и пулы потоков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effectLst/>
                <a:cs typeface="Arial" charset="0"/>
              </a:rPr>
              <a:t>Итераторы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696356" cy="5256213"/>
          </a:xfrm>
        </p:spPr>
        <p:txBody>
          <a:bodyPr/>
          <a:lstStyle/>
          <a:p>
            <a:pPr eaLnBrk="1" hangingPunct="1"/>
            <a:r>
              <a:rPr lang="ru-RU" sz="2100" dirty="0" smtClean="0"/>
              <a:t>Итераторы коллекций из </a:t>
            </a:r>
            <a:r>
              <a:rPr lang="en-US" sz="2100" i="1" dirty="0" err="1" smtClean="0"/>
              <a:t>java.util.concurrent</a:t>
            </a:r>
            <a:r>
              <a:rPr lang="en-US" sz="2100" dirty="0" smtClean="0"/>
              <a:t> </a:t>
            </a:r>
            <a:r>
              <a:rPr lang="ru-RU" sz="2100" dirty="0" smtClean="0"/>
              <a:t>не бросают </a:t>
            </a:r>
            <a:r>
              <a:rPr lang="en-US" sz="2100" i="1" dirty="0" err="1" smtClean="0"/>
              <a:t>ConcurrentModificationException</a:t>
            </a:r>
            <a:r>
              <a:rPr lang="ru-RU" sz="2100" dirty="0" smtClean="0"/>
              <a:t> </a:t>
            </a:r>
          </a:p>
          <a:p>
            <a:pPr eaLnBrk="1" hangingPunct="1"/>
            <a:r>
              <a:rPr lang="ru-RU" sz="2100" dirty="0" smtClean="0"/>
              <a:t>Они гарантированно отражают состояние коллекции на момент создания итератора</a:t>
            </a:r>
          </a:p>
          <a:p>
            <a:pPr eaLnBrk="1" hangingPunct="1"/>
            <a:r>
              <a:rPr lang="ru-RU" sz="2100" dirty="0" smtClean="0"/>
              <a:t>Итераторы не блокируют другие операции или итераторы на исходной коллекции</a:t>
            </a:r>
          </a:p>
          <a:p>
            <a:pPr eaLnBrk="1" hangingPunct="1"/>
            <a:r>
              <a:rPr lang="ru-RU" sz="2100" dirty="0" smtClean="0"/>
              <a:t>При этом они могут содержать и более поздние изменения, но это не гарантируется</a:t>
            </a:r>
          </a:p>
          <a:p>
            <a:pPr eaLnBrk="1" hangingPunct="1"/>
            <a:r>
              <a:rPr lang="ru-RU" sz="2100" dirty="0" smtClean="0"/>
              <a:t>Например выполнение кода ниже приводит к </a:t>
            </a:r>
            <a:r>
              <a:rPr lang="en-US" sz="2100" i="1" dirty="0" err="1" smtClean="0"/>
              <a:t>ConcurrentModificationException</a:t>
            </a:r>
            <a:r>
              <a:rPr lang="ru-RU" sz="2100" dirty="0" smtClean="0"/>
              <a:t>. Если заменить реализацию на </a:t>
            </a:r>
            <a:r>
              <a:rPr lang="en-US" sz="2100" i="1" dirty="0" err="1" smtClean="0"/>
              <a:t>CopyOnWriteArrayList</a:t>
            </a:r>
            <a:r>
              <a:rPr lang="en-US" sz="2100" dirty="0" smtClean="0"/>
              <a:t>, </a:t>
            </a:r>
            <a:r>
              <a:rPr lang="ru-RU" sz="2100" dirty="0" smtClean="0"/>
              <a:t>то исключения не будет</a:t>
            </a:r>
          </a:p>
          <a:p>
            <a:pPr eaLnBrk="1" hangingPunct="1">
              <a:buNone/>
            </a:pPr>
            <a:endParaRPr lang="ru-RU" sz="2400" dirty="0" smtClean="0"/>
          </a:p>
        </p:txBody>
      </p:sp>
      <p:pic>
        <p:nvPicPr>
          <p:cNvPr id="3075" name="Picture 3" descr="D:\YandexDisk\Скриншоты\2016-03-01 01-36-00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5543550" cy="234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Атомарные типы</a:t>
            </a:r>
          </a:p>
          <a:p>
            <a:pPr eaLnBrk="1" hangingPunct="1"/>
            <a:r>
              <a:rPr lang="ru-RU" sz="2800" dirty="0" smtClean="0"/>
              <a:t>Примитивы синхронизации</a:t>
            </a:r>
          </a:p>
          <a:p>
            <a:pPr eaLnBrk="1" hangingPunct="1"/>
            <a:r>
              <a:rPr lang="ru-RU" sz="2800" dirty="0" smtClean="0"/>
              <a:t>Коллекции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Планировщики и пулы потоков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java.util.concurrent.Executor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 err="1" smtClean="0"/>
              <a:t>Executor</a:t>
            </a:r>
            <a:r>
              <a:rPr lang="ru-RU" sz="2400" dirty="0" smtClean="0"/>
              <a:t> – интерфейс реализующий запуск </a:t>
            </a:r>
            <a:r>
              <a:rPr lang="ru-RU" sz="2400" b="1" dirty="0" smtClean="0"/>
              <a:t>асинхронных операций</a:t>
            </a:r>
          </a:p>
          <a:p>
            <a:r>
              <a:rPr lang="ru-RU" sz="2400" dirty="0" smtClean="0"/>
              <a:t>Имеет единственный метод: </a:t>
            </a:r>
            <a:r>
              <a:rPr lang="ru-RU" sz="2400" i="1" dirty="0" err="1" smtClean="0"/>
              <a:t>void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execute</a:t>
            </a:r>
            <a:r>
              <a:rPr lang="ru-RU" sz="2400" i="1" dirty="0" smtClean="0"/>
              <a:t>(</a:t>
            </a:r>
            <a:r>
              <a:rPr lang="ru-RU" sz="2400" i="1" dirty="0" err="1" smtClean="0"/>
              <a:t>Runnable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command</a:t>
            </a:r>
            <a:r>
              <a:rPr lang="ru-RU" sz="2400" i="1" dirty="0" smtClean="0"/>
              <a:t>)</a:t>
            </a:r>
          </a:p>
          <a:p>
            <a:r>
              <a:rPr lang="ru-RU" sz="2400" i="1" dirty="0" err="1" smtClean="0"/>
              <a:t>Executor</a:t>
            </a:r>
            <a:r>
              <a:rPr lang="ru-RU" sz="2400" dirty="0" smtClean="0"/>
              <a:t> абстрагирует пользователя о того, </a:t>
            </a:r>
            <a:r>
              <a:rPr lang="ru-RU" sz="2400" b="1" dirty="0" smtClean="0"/>
              <a:t>каким</a:t>
            </a:r>
            <a:r>
              <a:rPr lang="ru-RU" sz="2400" dirty="0" smtClean="0"/>
              <a:t> </a:t>
            </a:r>
            <a:r>
              <a:rPr lang="ru-RU" sz="2400" b="1" dirty="0" smtClean="0"/>
              <a:t>потоком</a:t>
            </a:r>
            <a:r>
              <a:rPr lang="ru-RU" sz="2400" dirty="0" smtClean="0"/>
              <a:t> будет исполнена поставленная задача</a:t>
            </a:r>
          </a:p>
          <a:p>
            <a:r>
              <a:rPr lang="ru-RU" sz="2400" dirty="0" smtClean="0"/>
              <a:t>Стратегия </a:t>
            </a:r>
            <a:r>
              <a:rPr lang="ru-RU" sz="2400" dirty="0" err="1" smtClean="0"/>
              <a:t>переиспользования</a:t>
            </a:r>
            <a:r>
              <a:rPr lang="ru-RU" sz="2400" dirty="0" smtClean="0"/>
              <a:t> исполняющих потоков зависит от реализации</a:t>
            </a:r>
            <a:endParaRPr lang="en-US" sz="2400" dirty="0" smtClean="0"/>
          </a:p>
          <a:p>
            <a:r>
              <a:rPr lang="ru-RU" sz="2400" dirty="0" smtClean="0"/>
              <a:t>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1026" name="Picture 2" descr="D:\YandexDisk\Скриншоты\2016-03-01 00-08-40 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714752"/>
            <a:ext cx="7524750" cy="194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java.util.concurrent.ExecutorService</a:t>
            </a:r>
            <a:endParaRPr lang="en-US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04800" y="642918"/>
            <a:ext cx="8659688" cy="5472113"/>
          </a:xfrm>
        </p:spPr>
        <p:txBody>
          <a:bodyPr/>
          <a:lstStyle/>
          <a:p>
            <a:pPr eaLnBrk="1" hangingPunct="1"/>
            <a:r>
              <a:rPr lang="en-US" sz="2200" i="1" dirty="0" err="1" smtClean="0"/>
              <a:t>ExecutorService</a:t>
            </a:r>
            <a:r>
              <a:rPr lang="en-US" sz="2200" dirty="0" smtClean="0"/>
              <a:t> - </a:t>
            </a:r>
            <a:r>
              <a:rPr lang="ru-RU" sz="2200" dirty="0" smtClean="0"/>
              <a:t>интерфейс реализующий запуск </a:t>
            </a:r>
            <a:r>
              <a:rPr lang="ru-RU" sz="2200" b="1" dirty="0" smtClean="0"/>
              <a:t>асинхронных операций</a:t>
            </a:r>
            <a:endParaRPr lang="en-US" sz="2200" dirty="0" smtClean="0"/>
          </a:p>
          <a:p>
            <a:pPr eaLnBrk="1" hangingPunct="1"/>
            <a:r>
              <a:rPr lang="ru-RU" sz="2200" dirty="0" smtClean="0"/>
              <a:t>Позволяет </a:t>
            </a:r>
            <a:r>
              <a:rPr lang="ru-RU" sz="2200" b="1" dirty="0" smtClean="0"/>
              <a:t>ожидать их завершения </a:t>
            </a:r>
            <a:r>
              <a:rPr lang="ru-RU" sz="2200" dirty="0" smtClean="0"/>
              <a:t>в виде </a:t>
            </a:r>
            <a:r>
              <a:rPr lang="en-US" sz="2200" i="1" dirty="0" smtClean="0"/>
              <a:t>Future&lt;T&gt;</a:t>
            </a:r>
          </a:p>
          <a:p>
            <a:pPr eaLnBrk="1" hangingPunct="1"/>
            <a:r>
              <a:rPr lang="en-US" sz="2200" i="1" dirty="0" err="1" smtClean="0"/>
              <a:t>ExecutorService</a:t>
            </a:r>
            <a:r>
              <a:rPr lang="en-US" sz="2200" dirty="0" smtClean="0"/>
              <a:t> </a:t>
            </a:r>
            <a:r>
              <a:rPr lang="ru-RU" sz="2200" dirty="0" smtClean="0"/>
              <a:t>расширяет интерфейс </a:t>
            </a:r>
            <a:r>
              <a:rPr lang="en-US" sz="2200" i="1" dirty="0" smtClean="0"/>
              <a:t>Executor</a:t>
            </a:r>
          </a:p>
          <a:p>
            <a:pPr eaLnBrk="1" hangingPunct="1"/>
            <a:r>
              <a:rPr lang="ru-RU" sz="2200" dirty="0" smtClean="0"/>
              <a:t>Основные методы:</a:t>
            </a:r>
          </a:p>
          <a:p>
            <a:pPr marL="360000" eaLnBrk="1" hangingPunct="1">
              <a:buNone/>
            </a:pPr>
            <a:r>
              <a:rPr lang="ru-RU" sz="2200" i="1" dirty="0" smtClean="0"/>
              <a:t>	</a:t>
            </a:r>
            <a:r>
              <a:rPr lang="en-US" sz="2200" i="1" dirty="0" smtClean="0"/>
              <a:t>Future&lt;T&gt; submit(Callable&lt;T&gt; task) </a:t>
            </a:r>
            <a:r>
              <a:rPr lang="en-US" sz="2200" dirty="0" smtClean="0"/>
              <a:t>– </a:t>
            </a:r>
            <a:r>
              <a:rPr lang="ru-RU" sz="2200" dirty="0" smtClean="0"/>
              <a:t>принимает задачу на выполнение</a:t>
            </a:r>
          </a:p>
          <a:p>
            <a:pPr marL="360000" eaLnBrk="1" hangingPunct="1">
              <a:buNone/>
            </a:pPr>
            <a:r>
              <a:rPr lang="ru-RU" sz="2200" i="1" dirty="0" smtClean="0"/>
              <a:t>	</a:t>
            </a:r>
            <a:r>
              <a:rPr lang="en-US" sz="2200" i="1" dirty="0" smtClean="0"/>
              <a:t>List&lt;Future&lt;T&gt;&gt; </a:t>
            </a:r>
            <a:r>
              <a:rPr lang="en-US" sz="2200" i="1" dirty="0" err="1" smtClean="0"/>
              <a:t>invokeAll</a:t>
            </a:r>
            <a:r>
              <a:rPr lang="en-US" sz="2200" i="1" dirty="0" smtClean="0"/>
              <a:t>(Collection&lt;Callable&lt;T&gt;&gt; tasks)</a:t>
            </a:r>
            <a:r>
              <a:rPr lang="ru-RU" sz="2200" i="1" dirty="0" smtClean="0"/>
              <a:t> – </a:t>
            </a:r>
            <a:r>
              <a:rPr lang="ru-RU" sz="2200" dirty="0" smtClean="0"/>
              <a:t>исполнить все</a:t>
            </a:r>
            <a:endParaRPr lang="en-US" sz="2200" dirty="0" smtClean="0"/>
          </a:p>
          <a:p>
            <a:pPr marL="360000" eaLnBrk="1" hangingPunct="1">
              <a:buNone/>
            </a:pPr>
            <a:r>
              <a:rPr lang="ru-RU" sz="2200" dirty="0" smtClean="0"/>
              <a:t>	</a:t>
            </a:r>
            <a:r>
              <a:rPr lang="en-US" sz="2200" i="1" dirty="0" smtClean="0"/>
              <a:t>shutdown() </a:t>
            </a:r>
            <a:r>
              <a:rPr lang="en-US" sz="2200" dirty="0" smtClean="0"/>
              <a:t>– </a:t>
            </a:r>
            <a:r>
              <a:rPr lang="ru-RU" sz="2200" dirty="0" smtClean="0"/>
              <a:t>закончить выполнение текущих задач и не принимать новые</a:t>
            </a:r>
          </a:p>
          <a:p>
            <a:pPr eaLnBrk="1" hangingPunct="1"/>
            <a:r>
              <a:rPr lang="ru-RU" sz="2200" dirty="0" smtClean="0"/>
              <a:t>Пример:</a:t>
            </a:r>
          </a:p>
          <a:p>
            <a:pPr eaLnBrk="1" hangingPunct="1">
              <a:buNone/>
            </a:pPr>
            <a:r>
              <a:rPr lang="ru-RU" sz="2200" dirty="0" smtClean="0"/>
              <a:t>	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050" name="Picture 2" descr="D:\YandexDisk\Скриншоты\2016-03-01 00-13-45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89040"/>
            <a:ext cx="7614846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java.util.concurrent.Future</a:t>
            </a:r>
            <a:r>
              <a:rPr lang="en-US" dirty="0" smtClean="0"/>
              <a:t>&lt;T&gt;</a:t>
            </a:r>
            <a:endParaRPr lang="ru-RU" dirty="0" smtClean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3597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dirty="0" err="1" smtClean="0"/>
              <a:t>Future</a:t>
            </a:r>
            <a:r>
              <a:rPr lang="ru-RU" sz="2200" dirty="0" smtClean="0"/>
              <a:t>&lt;T&gt; – интерфейс являющийся </a:t>
            </a:r>
            <a:r>
              <a:rPr lang="ru-RU" sz="2200" b="1" dirty="0" smtClean="0"/>
              <a:t>результатом</a:t>
            </a:r>
            <a:r>
              <a:rPr lang="ru-RU" sz="2200" dirty="0" smtClean="0"/>
              <a:t> выполнения </a:t>
            </a:r>
            <a:r>
              <a:rPr lang="ru-RU" sz="2200" b="1" dirty="0" smtClean="0"/>
              <a:t>асинхронной операции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Важные методы:</a:t>
            </a:r>
          </a:p>
          <a:p>
            <a:pPr marL="360000" eaLnBrk="1" hangingPunct="1">
              <a:lnSpc>
                <a:spcPct val="80000"/>
              </a:lnSpc>
              <a:buNone/>
            </a:pPr>
            <a:r>
              <a:rPr lang="ru-RU" sz="2200" dirty="0" smtClean="0"/>
              <a:t>	</a:t>
            </a:r>
            <a:r>
              <a:rPr lang="ru-RU" sz="2200" i="1" dirty="0" err="1" smtClean="0"/>
              <a:t>get</a:t>
            </a:r>
            <a:r>
              <a:rPr lang="ru-RU" sz="2200" i="1" dirty="0" smtClean="0"/>
              <a:t>() </a:t>
            </a:r>
            <a:r>
              <a:rPr lang="ru-RU" sz="2200" dirty="0" smtClean="0"/>
              <a:t>- получить результат или блокировать, если</a:t>
            </a:r>
            <a:r>
              <a:rPr lang="en-US" sz="2200" dirty="0" smtClean="0"/>
              <a:t> </a:t>
            </a:r>
            <a:r>
              <a:rPr lang="ru-RU" sz="2200" dirty="0" smtClean="0"/>
              <a:t>результата еще нет</a:t>
            </a:r>
          </a:p>
          <a:p>
            <a:pPr marL="360000" eaLnBrk="1" hangingPunct="1">
              <a:lnSpc>
                <a:spcPct val="80000"/>
              </a:lnSpc>
              <a:buNone/>
            </a:pPr>
            <a:r>
              <a:rPr lang="ru-RU" sz="2200" dirty="0" smtClean="0"/>
              <a:t>	</a:t>
            </a:r>
            <a:r>
              <a:rPr lang="ru-RU" sz="2200" i="1" dirty="0" smtClean="0"/>
              <a:t>cancel() </a:t>
            </a:r>
            <a:r>
              <a:rPr lang="ru-RU" sz="2200" dirty="0"/>
              <a:t>- </a:t>
            </a:r>
            <a:r>
              <a:rPr lang="ru-RU" sz="2200" dirty="0" smtClean="0"/>
              <a:t>о</a:t>
            </a:r>
            <a:r>
              <a:rPr lang="ru-RU" sz="2200" dirty="0" smtClean="0"/>
              <a:t>т</a:t>
            </a:r>
            <a:r>
              <a:rPr lang="ru-RU" sz="2200" dirty="0" smtClean="0"/>
              <a:t>меняет </a:t>
            </a:r>
            <a:r>
              <a:rPr lang="ru-RU" sz="2200" dirty="0" smtClean="0"/>
              <a:t>запус задачи если она еще не запущена</a:t>
            </a:r>
          </a:p>
          <a:p>
            <a:pPr marL="360000" eaLnBrk="1" hangingPunct="1">
              <a:lnSpc>
                <a:spcPct val="80000"/>
              </a:lnSpc>
              <a:buNone/>
            </a:pPr>
            <a:r>
              <a:rPr lang="ru-RU" sz="2200" dirty="0" smtClean="0"/>
              <a:t>	</a:t>
            </a:r>
            <a:r>
              <a:rPr lang="ru-RU" sz="2200" i="1" dirty="0" err="1" smtClean="0"/>
              <a:t>isDone</a:t>
            </a:r>
            <a:r>
              <a:rPr lang="ru-RU" sz="2200" i="1" dirty="0" smtClean="0"/>
              <a:t>()</a:t>
            </a:r>
            <a:r>
              <a:rPr lang="ru-RU" sz="2200" b="1" i="1" dirty="0" smtClean="0"/>
              <a:t> </a:t>
            </a:r>
            <a:r>
              <a:rPr lang="ru-RU" sz="2200" dirty="0" smtClean="0"/>
              <a:t>- завершена ли задача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dirty="0" smtClean="0"/>
              <a:t>Все операции внутри задачи </a:t>
            </a:r>
            <a:r>
              <a:rPr lang="ru-RU" sz="2200" b="1" dirty="0" err="1" smtClean="0"/>
              <a:t>happens-before</a:t>
            </a:r>
            <a:r>
              <a:rPr lang="ru-RU" sz="2200" dirty="0" smtClean="0"/>
              <a:t> операций после вызова метода </a:t>
            </a:r>
            <a:r>
              <a:rPr lang="ru-RU" sz="2200" i="1" dirty="0" err="1" smtClean="0"/>
              <a:t>get</a:t>
            </a:r>
            <a:r>
              <a:rPr lang="ru-RU" sz="2200" i="1" dirty="0" smtClean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00958" y="6376594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java.util.concurrent.ScheduledExecutorService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 smtClean="0"/>
              <a:t>Интерфейс реализующий запуск </a:t>
            </a:r>
            <a:r>
              <a:rPr lang="ru-RU" sz="2200" b="1" dirty="0" smtClean="0"/>
              <a:t>отложенных и повторяющихся </a:t>
            </a:r>
            <a:r>
              <a:rPr lang="ru-RU" sz="2200" dirty="0" smtClean="0"/>
              <a:t>операций</a:t>
            </a:r>
          </a:p>
          <a:p>
            <a:r>
              <a:rPr lang="en-US" sz="2200" dirty="0" err="1" smtClean="0"/>
              <a:t>ScheduledExecutorService</a:t>
            </a:r>
            <a:r>
              <a:rPr lang="en-US" sz="2200" dirty="0" smtClean="0"/>
              <a:t> </a:t>
            </a:r>
            <a:r>
              <a:rPr lang="ru-RU" sz="2200" dirty="0" smtClean="0"/>
              <a:t>расширяет интерфейс </a:t>
            </a:r>
            <a:r>
              <a:rPr lang="en-US" sz="2200" dirty="0" err="1" smtClean="0"/>
              <a:t>ExecutorService</a:t>
            </a:r>
            <a:endParaRPr lang="en-US" sz="2200" dirty="0" smtClean="0"/>
          </a:p>
          <a:p>
            <a:r>
              <a:rPr lang="ru-RU" sz="2200" dirty="0" smtClean="0"/>
              <a:t>Методы: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i="1" dirty="0" smtClean="0"/>
              <a:t>schedule(</a:t>
            </a:r>
            <a:r>
              <a:rPr lang="en-US" i="1" dirty="0" err="1" smtClean="0"/>
              <a:t>Runnable</a:t>
            </a:r>
            <a:r>
              <a:rPr lang="en-US" i="1" dirty="0" smtClean="0"/>
              <a:t> r, long delay)</a:t>
            </a:r>
          </a:p>
          <a:p>
            <a:pPr lvl="1">
              <a:buNone/>
            </a:pPr>
            <a:r>
              <a:rPr lang="en-US" i="1" dirty="0" smtClean="0"/>
              <a:t>	schedule(Callable&lt;V&gt; c, long delay)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scheduleAtFixedRate</a:t>
            </a:r>
            <a:r>
              <a:rPr lang="en-US" i="1" dirty="0" smtClean="0"/>
              <a:t>(</a:t>
            </a:r>
            <a:r>
              <a:rPr lang="en-US" i="1" dirty="0" err="1" smtClean="0"/>
              <a:t>Runnable</a:t>
            </a:r>
            <a:r>
              <a:rPr lang="en-US" i="1" dirty="0" smtClean="0"/>
              <a:t> r, long </a:t>
            </a:r>
            <a:r>
              <a:rPr lang="en-US" i="1" dirty="0" err="1" smtClean="0"/>
              <a:t>initialDelay</a:t>
            </a:r>
            <a:r>
              <a:rPr lang="en-US" i="1" dirty="0" smtClean="0"/>
              <a:t>, long period)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scheduleWithFixedDelay</a:t>
            </a:r>
            <a:r>
              <a:rPr lang="en-US" i="1" dirty="0" smtClean="0"/>
              <a:t>(</a:t>
            </a:r>
            <a:r>
              <a:rPr lang="en-US" i="1" dirty="0" err="1" smtClean="0"/>
              <a:t>Runnable</a:t>
            </a:r>
            <a:r>
              <a:rPr lang="en-US" i="1" dirty="0" smtClean="0"/>
              <a:t> r, long </a:t>
            </a:r>
            <a:r>
              <a:rPr lang="en-US" i="1" dirty="0" err="1" smtClean="0"/>
              <a:t>initialDelay</a:t>
            </a:r>
            <a:r>
              <a:rPr lang="en-US" i="1" dirty="0" smtClean="0"/>
              <a:t>, long delay)</a:t>
            </a:r>
            <a:endParaRPr lang="ru-RU" i="1" dirty="0" smtClean="0"/>
          </a:p>
          <a:p>
            <a:r>
              <a:rPr lang="ru-RU" sz="2200" i="1" dirty="0" smtClean="0"/>
              <a:t>Пример:</a:t>
            </a:r>
          </a:p>
          <a:p>
            <a:endParaRPr lang="en-US" sz="2400" i="1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3074" name="Picture 2" descr="D:\YandexDisk\Скриншоты\2016-03-01 00-25-35 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532656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java.util.concurrent.Executors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5175"/>
            <a:ext cx="8659688" cy="5256213"/>
          </a:xfrm>
        </p:spPr>
        <p:txBody>
          <a:bodyPr/>
          <a:lstStyle/>
          <a:p>
            <a:r>
              <a:rPr lang="ru-RU" sz="2100" dirty="0" smtClean="0"/>
              <a:t>Класс</a:t>
            </a:r>
            <a:r>
              <a:rPr lang="ru-RU" sz="2100" i="1" dirty="0" smtClean="0"/>
              <a:t> </a:t>
            </a:r>
            <a:r>
              <a:rPr lang="en-US" sz="2100" b="1" i="1" dirty="0" smtClean="0"/>
              <a:t>Executors </a:t>
            </a:r>
            <a:r>
              <a:rPr lang="ru-RU" sz="2100" dirty="0" smtClean="0"/>
              <a:t>имеет множество фабричных методов, создающих </a:t>
            </a:r>
            <a:r>
              <a:rPr lang="en-US" sz="2100" i="1" dirty="0" err="1" smtClean="0"/>
              <a:t>ScheduledExecutor</a:t>
            </a:r>
            <a:r>
              <a:rPr lang="ru-RU" sz="2100" dirty="0" smtClean="0"/>
              <a:t> и </a:t>
            </a:r>
            <a:r>
              <a:rPr lang="en-US" sz="2100" i="1" dirty="0" err="1" smtClean="0"/>
              <a:t>ScheduledExecutorService</a:t>
            </a:r>
            <a:r>
              <a:rPr lang="ru-RU" sz="2100" dirty="0" smtClean="0"/>
              <a:t> с различными конфигурациями.</a:t>
            </a:r>
          </a:p>
          <a:p>
            <a:r>
              <a:rPr lang="en-US" sz="2100" b="1" i="1" dirty="0" err="1" smtClean="0"/>
              <a:t>ThreadPoolExecutor</a:t>
            </a:r>
            <a:r>
              <a:rPr lang="ru-RU" sz="2100" i="1" dirty="0" smtClean="0"/>
              <a:t> </a:t>
            </a:r>
            <a:r>
              <a:rPr lang="ru-RU" sz="2100" dirty="0" smtClean="0"/>
              <a:t>и </a:t>
            </a:r>
            <a:r>
              <a:rPr lang="en-US" sz="2100" b="1" i="1" dirty="0" err="1" smtClean="0"/>
              <a:t>ScheduledThreadPoolExecutor</a:t>
            </a:r>
            <a:r>
              <a:rPr lang="ru-RU" sz="2100" i="1" dirty="0" smtClean="0"/>
              <a:t> </a:t>
            </a:r>
            <a:r>
              <a:rPr lang="ru-RU" sz="2100" dirty="0" smtClean="0"/>
              <a:t>являются основными реализациями данных интерфейсов</a:t>
            </a:r>
            <a:endParaRPr lang="ru-RU" sz="2100" i="1" dirty="0" smtClean="0"/>
          </a:p>
          <a:p>
            <a:r>
              <a:rPr lang="ru-RU" sz="2100" dirty="0" smtClean="0"/>
              <a:t>Основные методы</a:t>
            </a:r>
            <a:r>
              <a:rPr lang="ru-RU" sz="2100" i="1" dirty="0" smtClean="0"/>
              <a:t>:</a:t>
            </a:r>
          </a:p>
          <a:p>
            <a:pPr marL="360000">
              <a:buNone/>
            </a:pPr>
            <a:r>
              <a:rPr lang="ru-RU" sz="2100" b="1" i="1" dirty="0" smtClean="0"/>
              <a:t>	</a:t>
            </a:r>
            <a:r>
              <a:rPr lang="ru-RU" sz="2100" i="1" dirty="0" err="1" smtClean="0"/>
              <a:t>newCachedThreadPool</a:t>
            </a:r>
            <a:r>
              <a:rPr lang="ru-RU" sz="2100" i="1" dirty="0" smtClean="0"/>
              <a:t>()</a:t>
            </a:r>
            <a:r>
              <a:rPr lang="ru-RU" sz="2100" dirty="0" smtClean="0"/>
              <a:t> – создает </a:t>
            </a:r>
            <a:r>
              <a:rPr lang="ru-RU" sz="2100" dirty="0" err="1" smtClean="0"/>
              <a:t>кеширующий</a:t>
            </a:r>
            <a:r>
              <a:rPr lang="ru-RU" sz="2100" dirty="0" smtClean="0"/>
              <a:t> пул потоков, который создает 	потоки по мере необходимости и </a:t>
            </a:r>
            <a:r>
              <a:rPr lang="ru-RU" sz="2100" dirty="0" err="1" smtClean="0"/>
              <a:t>переиспользует</a:t>
            </a:r>
            <a:r>
              <a:rPr lang="ru-RU" sz="2100" dirty="0" smtClean="0"/>
              <a:t> уже имеющиеся</a:t>
            </a:r>
          </a:p>
          <a:p>
            <a:pPr marL="360000">
              <a:buNone/>
            </a:pPr>
            <a:r>
              <a:rPr lang="ru-RU" sz="2100" b="1" i="1" dirty="0" smtClean="0"/>
              <a:t>	</a:t>
            </a:r>
            <a:r>
              <a:rPr lang="ru-RU" sz="2100" i="1" dirty="0" err="1" smtClean="0"/>
              <a:t>newFixedThreadPool</a:t>
            </a:r>
            <a:r>
              <a:rPr lang="ru-RU" sz="2100" i="1" dirty="0" smtClean="0"/>
              <a:t>()</a:t>
            </a:r>
            <a:r>
              <a:rPr lang="ru-RU" sz="2100" dirty="0" smtClean="0"/>
              <a:t> – создает пул с фиксированным числом потоков, поэтому  	все задачи, добавленные в пул, будут ожидать свободный поток для 	выполнения</a:t>
            </a:r>
          </a:p>
          <a:p>
            <a:pPr marL="360000">
              <a:buNone/>
            </a:pPr>
            <a:r>
              <a:rPr lang="ru-RU" sz="2100" b="1" i="1" dirty="0" smtClean="0"/>
              <a:t>	</a:t>
            </a:r>
            <a:r>
              <a:rPr lang="ru-RU" sz="2100" i="1" dirty="0" err="1" smtClean="0"/>
              <a:t>newSingleThreadExecutor</a:t>
            </a:r>
            <a:r>
              <a:rPr lang="ru-RU" sz="2100" i="1" dirty="0" smtClean="0"/>
              <a:t>()</a:t>
            </a:r>
            <a:r>
              <a:rPr lang="ru-RU" sz="2100" dirty="0" smtClean="0"/>
              <a:t> – создает единственный поток, который будет 	исполнять все задачи</a:t>
            </a:r>
          </a:p>
          <a:p>
            <a:pPr marL="360000">
              <a:buNone/>
            </a:pPr>
            <a:r>
              <a:rPr lang="ru-RU" sz="2100" b="1" i="1" dirty="0" smtClean="0"/>
              <a:t>	</a:t>
            </a:r>
            <a:r>
              <a:rPr lang="ru-RU" sz="2100" i="1" dirty="0" err="1" smtClean="0"/>
              <a:t>newScheduledThreadPool</a:t>
            </a:r>
            <a:r>
              <a:rPr lang="ru-RU" sz="2100" i="1" dirty="0" smtClean="0"/>
              <a:t>()</a:t>
            </a:r>
            <a:r>
              <a:rPr lang="ru-RU" sz="2100" dirty="0" smtClean="0"/>
              <a:t> – создает </a:t>
            </a:r>
            <a:r>
              <a:rPr lang="ru-RU" sz="2100" i="1" dirty="0" err="1" smtClean="0"/>
              <a:t>ScheduledExecutorService</a:t>
            </a:r>
            <a:r>
              <a:rPr lang="ru-RU" sz="2100" dirty="0" smtClean="0"/>
              <a:t> с заданным 	числом потоков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Прямоугольник 4"/>
          <p:cNvSpPr/>
          <p:nvPr/>
        </p:nvSpPr>
        <p:spPr>
          <a:xfrm>
            <a:off x="7500958" y="6357958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Framework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765175"/>
            <a:ext cx="8624918" cy="3378205"/>
          </a:xfrm>
        </p:spPr>
        <p:txBody>
          <a:bodyPr/>
          <a:lstStyle/>
          <a:p>
            <a:r>
              <a:rPr lang="ru-RU" sz="2300" i="1" dirty="0" err="1" smtClean="0"/>
              <a:t>Fork</a:t>
            </a:r>
            <a:r>
              <a:rPr lang="en-US" sz="2300" i="1" dirty="0" smtClean="0"/>
              <a:t>/</a:t>
            </a:r>
            <a:r>
              <a:rPr lang="ru-RU" sz="2300" i="1" dirty="0" err="1" smtClean="0"/>
              <a:t>Join</a:t>
            </a:r>
            <a:r>
              <a:rPr lang="ru-RU" sz="2300" dirty="0" smtClean="0"/>
              <a:t> – подход к написанию многопоточных программ </a:t>
            </a:r>
            <a:r>
              <a:rPr lang="ru-RU" sz="2300" b="1" dirty="0" smtClean="0"/>
              <a:t>методом разделяй и </a:t>
            </a:r>
            <a:r>
              <a:rPr lang="ru-RU" sz="2300" b="1" dirty="0" err="1" smtClean="0"/>
              <a:t>влавствуй</a:t>
            </a:r>
            <a:r>
              <a:rPr lang="ru-RU" sz="2300" dirty="0" smtClean="0"/>
              <a:t>. В основе лежит </a:t>
            </a:r>
            <a:r>
              <a:rPr lang="ru-RU" sz="2300" b="1" dirty="0" smtClean="0"/>
              <a:t>рекурсивный</a:t>
            </a:r>
            <a:r>
              <a:rPr lang="ru-RU" sz="2300" dirty="0" smtClean="0"/>
              <a:t> алгоритм:</a:t>
            </a:r>
          </a:p>
          <a:p>
            <a:pPr lvl="1">
              <a:buNone/>
            </a:pPr>
            <a:r>
              <a:rPr lang="ru-RU" sz="2300" dirty="0" smtClean="0"/>
              <a:t>	1. Если задача достаточно мала – выполнить её</a:t>
            </a:r>
          </a:p>
          <a:p>
            <a:pPr lvl="1">
              <a:buNone/>
            </a:pPr>
            <a:r>
              <a:rPr lang="ru-RU" sz="2300" dirty="0" smtClean="0"/>
              <a:t>	2. В обратном случае разбить задачу на несколько подзадач и 	выполнять их (пункт 1)</a:t>
            </a:r>
          </a:p>
          <a:p>
            <a:pPr lvl="1">
              <a:buNone/>
            </a:pPr>
            <a:r>
              <a:rPr lang="ru-RU" sz="2300" dirty="0" smtClean="0"/>
              <a:t>	3. Результат работы подзадач агрегировать</a:t>
            </a:r>
          </a:p>
          <a:p>
            <a:r>
              <a:rPr lang="ru-RU" sz="2300" i="1" dirty="0" err="1" smtClean="0"/>
              <a:t>ForkJoinPool</a:t>
            </a:r>
            <a:r>
              <a:rPr lang="ru-RU" sz="2300" dirty="0" smtClean="0"/>
              <a:t> – это </a:t>
            </a:r>
            <a:r>
              <a:rPr lang="ru-RU" sz="2300" i="1" dirty="0" err="1" smtClean="0"/>
              <a:t>ExecutorService</a:t>
            </a:r>
            <a:r>
              <a:rPr lang="ru-RU" sz="2300" dirty="0" smtClean="0"/>
              <a:t>, на который подается корневая задача</a:t>
            </a:r>
          </a:p>
          <a:p>
            <a:r>
              <a:rPr lang="ru-RU" sz="2300" i="1" dirty="0" err="1" smtClean="0"/>
              <a:t>ForkJoinTask</a:t>
            </a:r>
            <a:r>
              <a:rPr lang="ru-RU" sz="2300" dirty="0" smtClean="0"/>
              <a:t> – базовый класс задач, умеет порождать </a:t>
            </a:r>
            <a:r>
              <a:rPr lang="ru-RU" sz="2300" dirty="0" smtClean="0"/>
              <a:t>дочерни</a:t>
            </a:r>
            <a:r>
              <a:rPr lang="ru-RU" sz="2300" dirty="0" smtClean="0"/>
              <a:t>е</a:t>
            </a:r>
            <a:r>
              <a:rPr lang="ru-RU" sz="2300" dirty="0" smtClean="0"/>
              <a:t> </a:t>
            </a:r>
            <a:r>
              <a:rPr lang="ru-RU" sz="2300" dirty="0" smtClean="0"/>
              <a:t>задачи (</a:t>
            </a:r>
            <a:r>
              <a:rPr lang="en-US" sz="2300" i="1" dirty="0" smtClean="0"/>
              <a:t>fork</a:t>
            </a:r>
            <a:r>
              <a:rPr lang="ru-RU" sz="2300" dirty="0" smtClean="0"/>
              <a:t>)</a:t>
            </a:r>
            <a:r>
              <a:rPr lang="en-US" sz="2300" dirty="0" smtClean="0"/>
              <a:t> </a:t>
            </a:r>
            <a:r>
              <a:rPr lang="ru-RU" sz="2300" dirty="0" smtClean="0"/>
              <a:t> и ожидать их завершения (</a:t>
            </a:r>
            <a:r>
              <a:rPr lang="en-US" sz="2300" i="1" dirty="0" smtClean="0"/>
              <a:t>join</a:t>
            </a:r>
            <a:r>
              <a:rPr lang="ru-RU" sz="2300" dirty="0" smtClean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65538" name="Picture 2" descr="http://tutorials.jenkov.com/images/java-concurrency-utils/java-fork-and-join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861048"/>
            <a:ext cx="3462328" cy="2285411"/>
          </a:xfrm>
          <a:prstGeom prst="rect">
            <a:avLst/>
          </a:prstGeom>
          <a:noFill/>
        </p:spPr>
      </p:pic>
      <p:sp>
        <p:nvSpPr>
          <p:cNvPr id="7" name="Содержимое 2"/>
          <p:cNvSpPr txBox="1">
            <a:spLocks/>
          </p:cNvSpPr>
          <p:nvPr/>
        </p:nvSpPr>
        <p:spPr bwMode="gray">
          <a:xfrm>
            <a:off x="285720" y="4143380"/>
            <a:ext cx="504890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300" i="1" dirty="0" err="1" smtClean="0"/>
              <a:t>ForkJoinPool</a:t>
            </a:r>
            <a:r>
              <a:rPr lang="ru-RU" sz="2300" dirty="0" smtClean="0"/>
              <a:t> создает оптимальное число потоков, при этом если поток звавершил свою задачу, то он </a:t>
            </a:r>
            <a:r>
              <a:rPr lang="ru-RU" sz="2300" b="1" dirty="0" smtClean="0"/>
              <a:t>крадет (</a:t>
            </a:r>
            <a:r>
              <a:rPr lang="en-US" sz="2300" b="1" dirty="0"/>
              <a:t>Work </a:t>
            </a:r>
            <a:r>
              <a:rPr lang="en-US" sz="2300" b="1" dirty="0" smtClean="0"/>
              <a:t>Stealing</a:t>
            </a:r>
            <a:r>
              <a:rPr lang="ru-RU" sz="2300" b="1" dirty="0" smtClean="0"/>
              <a:t>) </a:t>
            </a:r>
            <a:r>
              <a:rPr lang="ru-RU" sz="2300" dirty="0" smtClean="0"/>
              <a:t>задачи у других потоков</a:t>
            </a:r>
            <a:endParaRPr lang="ru-RU" sz="2300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Fork/Join Framework</a:t>
            </a:r>
            <a:r>
              <a:rPr lang="ru-RU" dirty="0" smtClean="0">
                <a:cs typeface="Arial" charset="0"/>
              </a:rPr>
              <a:t>. Пример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115210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вычисления </a:t>
            </a:r>
            <a:r>
              <a:rPr lang="en-US" sz="2400" dirty="0" smtClean="0"/>
              <a:t>N-</a:t>
            </a:r>
            <a:r>
              <a:rPr lang="ru-RU" sz="2400" dirty="0" smtClean="0"/>
              <a:t>ого члена последовательности Фибоначчи</a:t>
            </a:r>
            <a:endParaRPr lang="ru-RU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400" dirty="0" smtClean="0"/>
              <a:t>Одна часть выполняется в текущем потоке, вторая отдается на исполнению </a:t>
            </a:r>
            <a:r>
              <a:rPr lang="ru-RU" sz="2400" i="1" dirty="0" err="1" smtClean="0"/>
              <a:t>ForkJoinPool</a:t>
            </a:r>
            <a:r>
              <a:rPr lang="ru-RU" sz="2400" dirty="0" smtClean="0"/>
              <a:t> </a:t>
            </a:r>
            <a:endParaRPr lang="ru-RU" sz="2400" i="1" dirty="0" smtClean="0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4681538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Streams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 </a:t>
            </a:r>
            <a:r>
              <a:rPr lang="en-US" sz="2400" dirty="0" smtClean="0"/>
              <a:t>Java 8 </a:t>
            </a:r>
            <a:r>
              <a:rPr lang="ru-RU" sz="2400" dirty="0" smtClean="0"/>
              <a:t>появился </a:t>
            </a:r>
            <a:r>
              <a:rPr lang="en-US" sz="2400" b="1" dirty="0" smtClean="0"/>
              <a:t>Stream API</a:t>
            </a:r>
            <a:r>
              <a:rPr lang="ru-RU" sz="2400" dirty="0" smtClean="0"/>
              <a:t> позволяющий организовать параллельные вычисления</a:t>
            </a:r>
          </a:p>
          <a:p>
            <a:r>
              <a:rPr lang="ru-RU" sz="2400" dirty="0" smtClean="0"/>
              <a:t> Методы:</a:t>
            </a:r>
          </a:p>
          <a:p>
            <a:pPr lvl="1"/>
            <a:r>
              <a:rPr lang="en-US" sz="2400" b="1" dirty="0" err="1" smtClean="0"/>
              <a:t>isParallel</a:t>
            </a:r>
            <a:r>
              <a:rPr lang="ru-RU" sz="2400" dirty="0" smtClean="0"/>
              <a:t> - узнать является ли </a:t>
            </a:r>
            <a:r>
              <a:rPr lang="en-US" sz="2400" i="1" dirty="0" smtClean="0"/>
              <a:t>stream</a:t>
            </a:r>
            <a:r>
              <a:rPr lang="en-US" sz="2400" dirty="0" smtClean="0"/>
              <a:t> </a:t>
            </a:r>
            <a:r>
              <a:rPr lang="ru-RU" sz="2400" dirty="0" smtClean="0"/>
              <a:t>параллельным</a:t>
            </a:r>
            <a:endParaRPr lang="en-US" sz="2400" dirty="0" smtClean="0"/>
          </a:p>
          <a:p>
            <a:pPr lvl="1"/>
            <a:r>
              <a:rPr lang="en-US" sz="2400" b="1" dirty="0" smtClean="0"/>
              <a:t>parallel</a:t>
            </a:r>
            <a:r>
              <a:rPr lang="en-US" sz="2400" dirty="0" smtClean="0"/>
              <a:t> - </a:t>
            </a:r>
            <a:r>
              <a:rPr lang="ru-RU" sz="2400" dirty="0" smtClean="0"/>
              <a:t>возвращает </a:t>
            </a:r>
            <a:r>
              <a:rPr lang="en-US" sz="2400" i="1" dirty="0" smtClean="0"/>
              <a:t>stream</a:t>
            </a:r>
            <a:r>
              <a:rPr lang="ru-RU" sz="2400" dirty="0" smtClean="0"/>
              <a:t>, дальнейшие операции в котором будут исполняться </a:t>
            </a:r>
            <a:r>
              <a:rPr lang="ru-RU" sz="2400" b="1" dirty="0" smtClean="0"/>
              <a:t>параллельно</a:t>
            </a:r>
            <a:r>
              <a:rPr lang="en-US" sz="2400" dirty="0" smtClean="0"/>
              <a:t>, </a:t>
            </a:r>
            <a:r>
              <a:rPr lang="ru-RU" sz="2400" dirty="0" smtClean="0"/>
              <a:t>если </a:t>
            </a:r>
            <a:r>
              <a:rPr lang="en-US" sz="2400" i="1" dirty="0" smtClean="0"/>
              <a:t>stream</a:t>
            </a:r>
            <a:r>
              <a:rPr lang="ru-RU" sz="2400" dirty="0" smtClean="0"/>
              <a:t> уже параллельный возвращает самого себя</a:t>
            </a:r>
            <a:endParaRPr lang="en-US" sz="2400" dirty="0" smtClean="0"/>
          </a:p>
          <a:p>
            <a:pPr lvl="1"/>
            <a:r>
              <a:rPr lang="en-US" sz="2400" b="1" dirty="0" smtClean="0"/>
              <a:t>sequential</a:t>
            </a:r>
            <a:r>
              <a:rPr lang="en-US" sz="2400" dirty="0" smtClean="0"/>
              <a:t> - </a:t>
            </a:r>
            <a:r>
              <a:rPr lang="ru-RU" sz="2400" dirty="0" smtClean="0"/>
              <a:t>вернуть последовательный </a:t>
            </a:r>
            <a:r>
              <a:rPr lang="en-US" sz="2400" i="1" dirty="0" smtClean="0"/>
              <a:t>stream</a:t>
            </a:r>
            <a:r>
              <a:rPr lang="ru-RU" sz="2400" dirty="0" smtClean="0"/>
              <a:t>, если </a:t>
            </a:r>
            <a:r>
              <a:rPr lang="en-US" sz="2400" i="1" dirty="0" smtClean="0"/>
              <a:t>stream </a:t>
            </a:r>
            <a:r>
              <a:rPr lang="ru-RU" sz="2400" dirty="0" smtClean="0"/>
              <a:t>уже последовательный, то может вернуть самого себя</a:t>
            </a:r>
            <a:endParaRPr lang="en-US" sz="2400" dirty="0" smtClean="0"/>
          </a:p>
          <a:p>
            <a:r>
              <a:rPr lang="ru-RU" sz="2400" dirty="0" smtClean="0"/>
              <a:t>Пример: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	</a:t>
            </a:r>
            <a:r>
              <a:rPr lang="en-US" sz="2400" i="1" dirty="0" smtClean="0"/>
              <a:t>double[] array</a:t>
            </a:r>
            <a:r>
              <a:rPr lang="ru-RU" sz="2400" i="1" dirty="0" smtClean="0"/>
              <a:t> = </a:t>
            </a:r>
            <a:r>
              <a:rPr lang="en-US" sz="2400" i="1" dirty="0" smtClean="0"/>
              <a:t>…</a:t>
            </a:r>
            <a:endParaRPr lang="ru-RU" sz="2400" i="1" dirty="0" smtClean="0"/>
          </a:p>
          <a:p>
            <a:pPr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Arrays.stream</a:t>
            </a:r>
            <a:r>
              <a:rPr lang="en-US" sz="2400" i="1" dirty="0" smtClean="0"/>
              <a:t>(array).parallel().map(Math::sin).sum()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A25A7F-A373-4454-AF33-7AC5E432FD3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35975" cy="5237179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Атомарные типы:</a:t>
            </a:r>
          </a:p>
          <a:p>
            <a:pPr eaLnBrk="1" hangingPunct="1">
              <a:buNone/>
            </a:pPr>
            <a:r>
              <a:rPr lang="ru-RU" sz="2400" dirty="0" smtClean="0"/>
              <a:t>		</a:t>
            </a:r>
            <a:r>
              <a:rPr lang="en-US" sz="2400" i="1" dirty="0" err="1" smtClean="0"/>
              <a:t>AtomicInteger</a:t>
            </a:r>
            <a:r>
              <a:rPr lang="en-US" sz="2400" i="1" dirty="0" smtClean="0"/>
              <a:t>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AtomicLong</a:t>
            </a:r>
            <a:r>
              <a:rPr lang="en-US" sz="2400" i="1" dirty="0" smtClean="0"/>
              <a:t>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AtomicBoolean</a:t>
            </a:r>
            <a:r>
              <a:rPr lang="en-US" sz="2400" i="1" dirty="0" smtClean="0"/>
              <a:t>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AtomicReference</a:t>
            </a:r>
            <a:r>
              <a:rPr lang="en-US" sz="2400" i="1" dirty="0" smtClean="0"/>
              <a:t>&lt;T&gt;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dirty="0" smtClean="0"/>
              <a:t>Атомарные операции: </a:t>
            </a:r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incrementAndGet</a:t>
            </a:r>
            <a:r>
              <a:rPr lang="en-US" sz="2400" i="1" dirty="0" smtClean="0"/>
              <a:t>()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getAndIncrement</a:t>
            </a:r>
            <a:r>
              <a:rPr lang="en-US" sz="2400" i="1" dirty="0" smtClean="0"/>
              <a:t>()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getAndSet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newValue</a:t>
            </a:r>
            <a:r>
              <a:rPr lang="en-US" sz="2400" i="1" dirty="0" smtClean="0"/>
              <a:t>)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addAndGet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delta) </a:t>
            </a:r>
            <a:endParaRPr lang="ru-RU" sz="2400" i="1" dirty="0" smtClean="0"/>
          </a:p>
          <a:p>
            <a:pPr lvl="1" eaLnBrk="1" hangingPunct="1">
              <a:buNone/>
            </a:pPr>
            <a:r>
              <a:rPr lang="ru-RU" sz="2400" dirty="0" smtClean="0"/>
              <a:t>Атомарные типы имеют те</a:t>
            </a:r>
            <a:r>
              <a:rPr lang="en-US" sz="2400" dirty="0" smtClean="0"/>
              <a:t> </a:t>
            </a:r>
            <a:r>
              <a:rPr lang="ru-RU" sz="2400" dirty="0" smtClean="0"/>
              <a:t>же свойства, что и </a:t>
            </a:r>
            <a:r>
              <a:rPr lang="en-US" sz="2400" i="1" dirty="0" smtClean="0"/>
              <a:t>volatile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переменные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Атомарные типы (</a:t>
            </a:r>
            <a:r>
              <a:rPr lang="en-US" dirty="0" err="1" smtClean="0">
                <a:effectLst/>
              </a:rPr>
              <a:t>java.util.concurrent.atomic</a:t>
            </a:r>
            <a:r>
              <a:rPr lang="en-US" dirty="0" smtClean="0">
                <a:effectLst/>
              </a:rPr>
              <a:t>)</a:t>
            </a:r>
            <a:endParaRPr lang="ru-RU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7200" y="2413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endParaRPr lang="en-US" sz="28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57818" y="6357958"/>
            <a:ext cx="3515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 </a:t>
            </a:r>
            <a:r>
              <a:rPr lang="en-US" sz="1600" dirty="0" err="1" smtClean="0">
                <a:latin typeface="Arial Narrow" pitchFamily="34" charset="0"/>
              </a:rPr>
              <a:t>SequenceGeneratorAtomic</a:t>
            </a:r>
            <a:r>
              <a:rPr lang="en-US" sz="1600" dirty="0" smtClean="0">
                <a:latin typeface="Arial Narrow" pitchFamily="34" charset="0"/>
              </a:rPr>
              <a:t> </a:t>
            </a:r>
            <a:endParaRPr lang="ru-RU" sz="16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Литература</a:t>
            </a:r>
            <a:endParaRPr lang="ru-RU" dirty="0">
              <a:effectLst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4294967295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Brian Goetz. Java concurrency in practice</a:t>
            </a:r>
          </a:p>
          <a:p>
            <a:pPr eaLnBrk="1" hangingPunct="1">
              <a:lnSpc>
                <a:spcPct val="100000"/>
              </a:lnSpc>
            </a:pP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Java Language Specification, </a:t>
            </a:r>
            <a:r>
              <a:rPr lang="ru-RU" sz="2800" smtClean="0"/>
              <a:t>глава 17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</a:t>
            </a:r>
            <a:r>
              <a:rPr lang="en-US" smtClean="0">
                <a:hlinkClick r:id="rId2"/>
              </a:rPr>
              <a:t>http://docs.oracle.com/javase/specs/jls/se7/html/jls-17.html</a:t>
            </a:r>
            <a:endParaRPr lang="ru-RU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Maurice Herlihy , Nir Shavit</a:t>
            </a:r>
            <a:r>
              <a:rPr lang="ru-RU" sz="28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The art of multiprocessor programming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Статьи </a:t>
            </a:r>
            <a:r>
              <a:rPr lang="en-US" sz="2800" smtClean="0"/>
              <a:t>Brian’</a:t>
            </a:r>
            <a:r>
              <a:rPr lang="ru-RU" sz="2800" smtClean="0"/>
              <a:t>а </a:t>
            </a:r>
            <a:r>
              <a:rPr lang="en-US" sz="2800" smtClean="0"/>
              <a:t>Goetz’</a:t>
            </a:r>
            <a:r>
              <a:rPr lang="ru-RU" sz="2800" smtClean="0"/>
              <a:t>а на </a:t>
            </a:r>
            <a:r>
              <a:rPr lang="en-US" sz="2800" smtClean="0">
                <a:hlinkClick r:id="rId3"/>
              </a:rPr>
              <a:t>http://www.ibm.com/developerworks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mtClean="0"/>
              <a:t>    (например </a:t>
            </a:r>
            <a:r>
              <a:rPr lang="en-US" smtClean="0">
                <a:hlinkClick r:id="rId4"/>
              </a:rPr>
              <a:t>http://www.ibm.com/developerworks/ru/library/j-jtp10185/index.html</a:t>
            </a:r>
            <a:r>
              <a:rPr lang="ru-RU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E58A8B1-7475-4251-88A2-D5A98868125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30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549275"/>
            <a:ext cx="15716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8" descr="ANd9GcQvGUEqyXFtt_t5wDoCXByllSwcWa82FudBi2CBE1L4T88keZK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488" y="2781300"/>
            <a:ext cx="1571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CAS (compare and set, compare and swap)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8281615" cy="5256559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Позволяет добиться </a:t>
            </a:r>
            <a:r>
              <a:rPr lang="ru-RU" sz="2400" b="1" dirty="0" smtClean="0"/>
              <a:t>атомарности</a:t>
            </a:r>
            <a:r>
              <a:rPr lang="ru-RU" sz="2400" dirty="0" smtClean="0"/>
              <a:t> и </a:t>
            </a:r>
            <a:r>
              <a:rPr lang="ru-RU" sz="2400" b="1" dirty="0" smtClean="0"/>
              <a:t>видимости</a:t>
            </a:r>
            <a:r>
              <a:rPr lang="ru-RU" sz="2400" dirty="0" smtClean="0"/>
              <a:t> без </a:t>
            </a:r>
            <a:r>
              <a:rPr lang="ru-RU" sz="2400" b="1" dirty="0" smtClean="0"/>
              <a:t>захвата блокировки</a:t>
            </a:r>
            <a:r>
              <a:rPr lang="ru-RU" sz="2400" dirty="0" smtClean="0"/>
              <a:t> на уровне ОС </a:t>
            </a:r>
            <a:endParaRPr lang="ru-RU" sz="2400" b="1" dirty="0" smtClean="0"/>
          </a:p>
          <a:p>
            <a:pPr eaLnBrk="1" hangingPunct="1"/>
            <a:r>
              <a:rPr lang="en-US" sz="2400" b="1" dirty="0" smtClean="0"/>
              <a:t>CAS</a:t>
            </a:r>
            <a:r>
              <a:rPr lang="en-US" sz="2400" dirty="0" smtClean="0"/>
              <a:t> - </a:t>
            </a:r>
            <a:r>
              <a:rPr lang="ru-RU" sz="2400" dirty="0" smtClean="0"/>
              <a:t>это инструкция процессора, которая по определению </a:t>
            </a:r>
            <a:r>
              <a:rPr lang="ru-RU" sz="2400" dirty="0" err="1" smtClean="0"/>
              <a:t>атомарна</a:t>
            </a:r>
            <a:r>
              <a:rPr lang="ru-RU" sz="2400" dirty="0" smtClean="0"/>
              <a:t> </a:t>
            </a:r>
          </a:p>
          <a:p>
            <a:pPr eaLnBrk="1" hangingPunct="1"/>
            <a:r>
              <a:rPr lang="ru-RU" sz="2400" dirty="0" smtClean="0"/>
              <a:t>Все атомарные типы имеют </a:t>
            </a:r>
            <a:r>
              <a:rPr lang="en-US" sz="2400" b="1" dirty="0" err="1" smtClean="0"/>
              <a:t>compareAndSet</a:t>
            </a:r>
            <a:r>
              <a:rPr lang="en-US" sz="2400" dirty="0" smtClean="0"/>
              <a:t> </a:t>
            </a:r>
            <a:r>
              <a:rPr lang="ru-RU" sz="2400" dirty="0" smtClean="0"/>
              <a:t>методы (например для </a:t>
            </a:r>
            <a:r>
              <a:rPr lang="en-US" sz="2400" dirty="0" err="1" smtClean="0"/>
              <a:t>AtomicInteger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compareAndSet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expect,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update) </a:t>
            </a:r>
          </a:p>
          <a:p>
            <a:pPr eaLnBrk="1" hangingPunct="1"/>
            <a:r>
              <a:rPr lang="ru-RU" sz="2400" dirty="0" smtClean="0"/>
              <a:t>Пример реализации </a:t>
            </a:r>
            <a:r>
              <a:rPr lang="en-US" sz="2400" i="1" dirty="0" err="1" smtClean="0"/>
              <a:t>AtomicInteger.incrementAndGet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pPr eaLnBrk="1" hangingPunct="1">
              <a:buNone/>
            </a:pPr>
            <a:endParaRPr lang="ru-RU" sz="2400" dirty="0" smtClean="0"/>
          </a:p>
        </p:txBody>
      </p:sp>
      <p:pic>
        <p:nvPicPr>
          <p:cNvPr id="1027" name="Picture 3" descr="D:\YandexDisk\Скриншоты\2016-02-29 00-29-08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429000"/>
            <a:ext cx="5334037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32813" cy="5329238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Атомарные типы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Примитивы синхронизации</a:t>
            </a:r>
          </a:p>
          <a:p>
            <a:pPr eaLnBrk="1" hangingPunct="1"/>
            <a:r>
              <a:rPr lang="ru-RU" sz="2800" dirty="0" smtClean="0"/>
              <a:t>Многопоточные</a:t>
            </a:r>
            <a:r>
              <a:rPr lang="ru-RU" sz="2800" dirty="0" smtClean="0">
                <a:solidFill>
                  <a:schemeClr val="tx2"/>
                </a:solidFill>
              </a:rPr>
              <a:t> </a:t>
            </a:r>
            <a:r>
              <a:rPr lang="ru-RU" sz="2800" dirty="0" smtClean="0"/>
              <a:t>коллекции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Планировщики и пулы потоков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ffectLst/>
              </a:rPr>
              <a:t>java.util.concurrent.locks.Lock</a:t>
            </a:r>
            <a:r>
              <a:rPr lang="en-US" dirty="0" smtClean="0">
                <a:effectLst/>
              </a:rPr>
              <a:t> </a:t>
            </a:r>
            <a:endParaRPr lang="ru-RU" dirty="0" smtClean="0">
              <a:effectLst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715436" cy="5400675"/>
          </a:xfrm>
        </p:spPr>
        <p:txBody>
          <a:bodyPr/>
          <a:lstStyle/>
          <a:p>
            <a:pPr eaLnBrk="1" hangingPunct="1"/>
            <a:r>
              <a:rPr lang="en-US" sz="2300" dirty="0" smtClean="0"/>
              <a:t>Lock – </a:t>
            </a:r>
            <a:r>
              <a:rPr lang="ru-RU" sz="2300" dirty="0" smtClean="0"/>
              <a:t>интерфейс реализующий </a:t>
            </a:r>
            <a:r>
              <a:rPr lang="ru-RU" sz="2300" b="1" dirty="0" err="1" smtClean="0"/>
              <a:t>мьютекс</a:t>
            </a:r>
            <a:r>
              <a:rPr lang="ru-RU" sz="2300" dirty="0" smtClean="0"/>
              <a:t> (аналог </a:t>
            </a:r>
            <a:r>
              <a:rPr lang="en-US" sz="2300" b="1" dirty="0" smtClean="0"/>
              <a:t>synchronized</a:t>
            </a:r>
            <a:r>
              <a:rPr lang="en-US" sz="2300" dirty="0" smtClean="0"/>
              <a:t>) </a:t>
            </a:r>
          </a:p>
          <a:p>
            <a:pPr eaLnBrk="1" hangingPunct="1"/>
            <a:r>
              <a:rPr lang="ru-RU" sz="2300" dirty="0" smtClean="0"/>
              <a:t>Методы:  </a:t>
            </a:r>
            <a:r>
              <a:rPr lang="en-US" sz="2300" i="1" dirty="0" smtClean="0"/>
              <a:t>lock(), </a:t>
            </a:r>
            <a:r>
              <a:rPr lang="en-US" sz="2300" i="1" dirty="0" err="1" smtClean="0"/>
              <a:t>tryLock</a:t>
            </a:r>
            <a:r>
              <a:rPr lang="en-US" sz="2300" i="1" dirty="0" smtClean="0"/>
              <a:t>(), unlock(), ... </a:t>
            </a:r>
            <a:endParaRPr lang="ru-RU" sz="2300" i="1" dirty="0" smtClean="0"/>
          </a:p>
          <a:p>
            <a:pPr eaLnBrk="1" hangingPunct="1"/>
            <a:r>
              <a:rPr lang="ru-RU" sz="2300" dirty="0" smtClean="0"/>
              <a:t>Отличия от </a:t>
            </a:r>
            <a:r>
              <a:rPr lang="en-US" sz="2300" dirty="0" smtClean="0"/>
              <a:t>synchronized-</a:t>
            </a:r>
            <a:r>
              <a:rPr lang="ru-RU" sz="2300" dirty="0" smtClean="0"/>
              <a:t>блоков:</a:t>
            </a:r>
          </a:p>
          <a:p>
            <a:pPr marL="360000" eaLnBrk="1" hangingPunct="1">
              <a:buNone/>
            </a:pPr>
            <a:r>
              <a:rPr lang="ru-RU" sz="2300" dirty="0" smtClean="0"/>
              <a:t>	- программист сам несет ответственность за освобождение </a:t>
            </a:r>
            <a:r>
              <a:rPr lang="ru-RU" sz="2300" dirty="0" err="1" smtClean="0"/>
              <a:t>мьютекса</a:t>
            </a:r>
            <a:r>
              <a:rPr lang="ru-RU" sz="2300" dirty="0" smtClean="0"/>
              <a:t> </a:t>
            </a:r>
          </a:p>
          <a:p>
            <a:pPr marL="360000" eaLnBrk="1" hangingPunct="1">
              <a:buNone/>
            </a:pPr>
            <a:r>
              <a:rPr lang="ru-RU" sz="2300" dirty="0" smtClean="0"/>
              <a:t>	- можно захватывать в одном </a:t>
            </a:r>
            <a:r>
              <a:rPr lang="ru-RU" sz="2300" dirty="0" smtClean="0"/>
              <a:t>методе</a:t>
            </a:r>
            <a:r>
              <a:rPr lang="ru-RU" sz="2300" dirty="0" smtClean="0"/>
              <a:t>, </a:t>
            </a:r>
            <a:r>
              <a:rPr lang="ru-RU" sz="2300" dirty="0" smtClean="0"/>
              <a:t>а отпускать в другом </a:t>
            </a:r>
          </a:p>
          <a:p>
            <a:pPr marL="360000" eaLnBrk="1" hangingPunct="1">
              <a:buNone/>
            </a:pPr>
            <a:r>
              <a:rPr lang="ru-RU" sz="2300" dirty="0" smtClean="0"/>
              <a:t>	- поддерживает политику </a:t>
            </a:r>
            <a:r>
              <a:rPr lang="en-US" sz="2300" b="1" dirty="0" smtClean="0"/>
              <a:t>fairness</a:t>
            </a:r>
            <a:r>
              <a:rPr lang="en-US" sz="2300" dirty="0" smtClean="0"/>
              <a:t> </a:t>
            </a:r>
            <a:r>
              <a:rPr lang="ru-RU" sz="2300" dirty="0" smtClean="0"/>
              <a:t>(первый пришел, первый захватил)</a:t>
            </a:r>
          </a:p>
          <a:p>
            <a:pPr marL="360000" eaLnBrk="1" hangingPunct="1">
              <a:buNone/>
            </a:pPr>
            <a:r>
              <a:rPr lang="ru-RU" sz="2300" dirty="0" smtClean="0"/>
              <a:t>	- тяжелее отлаживать и диагностировать проблемы (</a:t>
            </a:r>
            <a:r>
              <a:rPr lang="en-US" sz="2300" dirty="0" smtClean="0"/>
              <a:t>thread dump) </a:t>
            </a:r>
            <a:endParaRPr lang="ru-RU" sz="2300" dirty="0" smtClean="0"/>
          </a:p>
          <a:p>
            <a:pPr eaLnBrk="1" hangingPunct="1"/>
            <a:r>
              <a:rPr lang="ru-RU" sz="2300" dirty="0" smtClean="0"/>
              <a:t>Основная реализация </a:t>
            </a:r>
            <a:r>
              <a:rPr lang="en-US" sz="2300" dirty="0" err="1" smtClean="0"/>
              <a:t>ReentrantLock</a:t>
            </a:r>
            <a:r>
              <a:rPr lang="en-US" sz="2300" dirty="0" smtClean="0"/>
              <a:t> </a:t>
            </a:r>
            <a:endParaRPr lang="ru-RU" sz="2300" dirty="0" smtClean="0"/>
          </a:p>
          <a:p>
            <a:pPr eaLnBrk="1" hangingPunct="1">
              <a:buNone/>
            </a:pPr>
            <a:endParaRPr lang="ru-RU" sz="2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928926" y="6357958"/>
            <a:ext cx="6072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sz="1600" dirty="0" smtClean="0">
                <a:latin typeface="Arial Narrow" pitchFamily="34" charset="0"/>
              </a:rPr>
              <a:t>[</a:t>
            </a:r>
            <a:r>
              <a:rPr lang="ru-RU" sz="1600" dirty="0" smtClean="0">
                <a:latin typeface="Arial Narrow" pitchFamily="34" charset="0"/>
              </a:rPr>
              <a:t>демонстрация] </a:t>
            </a:r>
            <a:r>
              <a:rPr lang="en-US" sz="1600" dirty="0" err="1" smtClean="0">
                <a:latin typeface="Arial Narrow" pitchFamily="34" charset="0"/>
              </a:rPr>
              <a:t>DeadlockProblemReentrantLock</a:t>
            </a:r>
            <a:r>
              <a:rPr lang="en-US" sz="1600" dirty="0" smtClean="0">
                <a:latin typeface="Arial Narrow" pitchFamily="34" charset="0"/>
              </a:rPr>
              <a:t>, visualization </a:t>
            </a:r>
            <a:r>
              <a:rPr lang="en-US" sz="1600" dirty="0" err="1" smtClean="0">
                <a:latin typeface="Arial Narrow" pitchFamily="34" charset="0"/>
              </a:rPr>
              <a:t>ReentrantLock</a:t>
            </a:r>
            <a:endParaRPr lang="en-US" sz="1600" dirty="0" smtClean="0">
              <a:latin typeface="Arial Narrow" pitchFamily="34" charset="0"/>
            </a:endParaRPr>
          </a:p>
        </p:txBody>
      </p:sp>
      <p:pic>
        <p:nvPicPr>
          <p:cNvPr id="4099" name="Picture 3" descr="D:\YandexDisk\Скриншоты\2016-03-01 02-23-19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77072"/>
            <a:ext cx="3900434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/>
              </a:rPr>
              <a:t>java.util.concurrent.locks.Condition</a:t>
            </a:r>
            <a:endParaRPr lang="en-US" dirty="0" smtClean="0">
              <a:effectLst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23850" y="692150"/>
            <a:ext cx="8374063" cy="5308618"/>
          </a:xfrm>
        </p:spPr>
        <p:txBody>
          <a:bodyPr/>
          <a:lstStyle/>
          <a:p>
            <a:pPr eaLnBrk="1" hangingPunct="1"/>
            <a:r>
              <a:rPr lang="en-US" sz="2400" i="1" dirty="0" smtClean="0"/>
              <a:t>Condition</a:t>
            </a:r>
            <a:r>
              <a:rPr lang="en-US" sz="2400" dirty="0" smtClean="0"/>
              <a:t> - </a:t>
            </a:r>
            <a:r>
              <a:rPr lang="ru-RU" sz="2400" dirty="0" smtClean="0"/>
              <a:t>интерфейс реализующий </a:t>
            </a:r>
            <a:r>
              <a:rPr lang="ru-RU" sz="2400" b="1" dirty="0" smtClean="0"/>
              <a:t>ожидание и уведомление </a:t>
            </a:r>
            <a:r>
              <a:rPr lang="ru-RU" sz="2400" dirty="0" smtClean="0"/>
              <a:t>(аналог </a:t>
            </a:r>
            <a:r>
              <a:rPr lang="en-US" sz="2400" b="1" dirty="0" smtClean="0"/>
              <a:t>wait/notify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Методы: </a:t>
            </a:r>
            <a:r>
              <a:rPr lang="en-US" sz="2400" i="1" dirty="0" smtClean="0"/>
              <a:t>await(), signal() </a:t>
            </a:r>
            <a:r>
              <a:rPr lang="ru-RU" sz="2400" i="1" dirty="0" smtClean="0"/>
              <a:t>и </a:t>
            </a:r>
            <a:r>
              <a:rPr lang="en-US" sz="2400" i="1" dirty="0" err="1" smtClean="0"/>
              <a:t>signalAll</a:t>
            </a:r>
            <a:r>
              <a:rPr lang="en-US" sz="2400" i="1" dirty="0" smtClean="0"/>
              <a:t>()</a:t>
            </a:r>
            <a:endParaRPr lang="ru-RU" sz="2400" i="1" dirty="0" smtClean="0"/>
          </a:p>
          <a:p>
            <a:pPr eaLnBrk="1" hangingPunct="1"/>
            <a:r>
              <a:rPr lang="ru-RU" sz="2400" dirty="0" smtClean="0"/>
              <a:t>Каждый </a:t>
            </a:r>
            <a:r>
              <a:rPr lang="en-US" sz="2400" i="1" dirty="0" smtClean="0"/>
              <a:t>Condition</a:t>
            </a:r>
            <a:r>
              <a:rPr lang="en-US" sz="2400" dirty="0" smtClean="0"/>
              <a:t> </a:t>
            </a:r>
            <a:r>
              <a:rPr lang="ru-RU" sz="2400" dirty="0" smtClean="0"/>
              <a:t>ассоциирован с </a:t>
            </a:r>
            <a:r>
              <a:rPr lang="en-US" sz="2400" i="1" dirty="0" smtClean="0"/>
              <a:t>Lock (</a:t>
            </a:r>
            <a:r>
              <a:rPr lang="en-US" sz="2400" i="1" dirty="0" err="1" smtClean="0"/>
              <a:t>lock.newCondition</a:t>
            </a:r>
            <a:r>
              <a:rPr lang="en-US" sz="2400" i="1" dirty="0" smtClean="0"/>
              <a:t>) </a:t>
            </a:r>
            <a:endParaRPr lang="ru-RU" sz="2400" i="1" dirty="0" smtClean="0"/>
          </a:p>
          <a:p>
            <a:pPr eaLnBrk="1" hangingPunct="1"/>
            <a:r>
              <a:rPr lang="ru-RU" sz="2400" dirty="0" smtClean="0"/>
              <a:t>О</a:t>
            </a:r>
            <a:r>
              <a:rPr lang="ru-RU" sz="2400" dirty="0" smtClean="0"/>
              <a:t>дин</a:t>
            </a:r>
            <a:r>
              <a:rPr lang="ru-RU" sz="2400" dirty="0" smtClean="0"/>
              <a:t> </a:t>
            </a:r>
            <a:r>
              <a:rPr lang="en-US" sz="2400" i="1" dirty="0" smtClean="0"/>
              <a:t>Lock</a:t>
            </a:r>
            <a:r>
              <a:rPr lang="en-US" sz="2400" dirty="0" smtClean="0"/>
              <a:t> </a:t>
            </a:r>
            <a:r>
              <a:rPr lang="ru-RU" sz="2400" dirty="0" smtClean="0"/>
              <a:t>может иметь несколько </a:t>
            </a:r>
            <a:r>
              <a:rPr lang="en-US" sz="2400" i="1" dirty="0" smtClean="0"/>
              <a:t>Condition-</a:t>
            </a:r>
            <a:r>
              <a:rPr lang="ru-RU" sz="2400" i="1" dirty="0" err="1" smtClean="0"/>
              <a:t>ов</a:t>
            </a:r>
            <a:r>
              <a:rPr lang="ru-RU" sz="2400" i="1" dirty="0" smtClean="0"/>
              <a:t> </a:t>
            </a:r>
          </a:p>
          <a:p>
            <a:pPr eaLnBrk="1" hangingPunct="1"/>
            <a:r>
              <a:rPr lang="en-US" sz="2400" i="1" dirty="0" smtClean="0"/>
              <a:t>Condition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</a:t>
            </a:r>
            <a:r>
              <a:rPr lang="en-US" sz="2400" i="1" dirty="0" smtClean="0"/>
              <a:t>Object</a:t>
            </a:r>
            <a:r>
              <a:rPr lang="ru-RU" sz="2400" i="1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поэтому у него тоже имеются методы </a:t>
            </a:r>
            <a:r>
              <a:rPr lang="en-US" sz="2400" i="1" dirty="0" smtClean="0"/>
              <a:t>wait(), notify() </a:t>
            </a:r>
            <a:r>
              <a:rPr lang="ru-RU" sz="2400" i="1" dirty="0" smtClean="0"/>
              <a:t>и </a:t>
            </a:r>
            <a:r>
              <a:rPr lang="en-US" sz="2400" i="1" dirty="0" err="1" smtClean="0"/>
              <a:t>notifyAll</a:t>
            </a:r>
            <a:r>
              <a:rPr lang="en-US" sz="2400" i="1" dirty="0" smtClean="0"/>
              <a:t>(). </a:t>
            </a:r>
            <a:r>
              <a:rPr lang="ru-RU" sz="2400" dirty="0" smtClean="0"/>
              <a:t>Не используйте их! Они предназначены для работы с монитором.</a:t>
            </a:r>
            <a:endParaRPr lang="ru-RU" sz="2400" i="1" dirty="0" smtClean="0"/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  <a:p>
            <a:pPr eaLnBrk="1" hangingPunct="1">
              <a:buNone/>
            </a:pPr>
            <a:r>
              <a:rPr lang="en-US" sz="2400" dirty="0" smtClean="0"/>
              <a:t> </a:t>
            </a:r>
            <a:endParaRPr lang="en-US" sz="21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14810" y="6357958"/>
            <a:ext cx="7143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</a:t>
            </a:r>
            <a:r>
              <a:rPr lang="ru-RU" sz="1600" dirty="0" smtClean="0"/>
              <a:t>демонстрация] </a:t>
            </a:r>
            <a:r>
              <a:rPr lang="en-US" sz="1600" dirty="0" err="1" smtClean="0"/>
              <a:t>LockTest</a:t>
            </a:r>
            <a:r>
              <a:rPr lang="en-US" sz="1600" dirty="0" smtClean="0"/>
              <a:t>, visualization Condition</a:t>
            </a: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java.util.concurrent.locks.ReadWriteLock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8789988" cy="5400005"/>
          </a:xfrm>
        </p:spPr>
        <p:txBody>
          <a:bodyPr/>
          <a:lstStyle/>
          <a:p>
            <a:pPr eaLnBrk="1" hangingPunct="1"/>
            <a:r>
              <a:rPr lang="ru-RU" sz="2400" dirty="0" err="1" smtClean="0"/>
              <a:t>ReadWriteLock</a:t>
            </a:r>
            <a:r>
              <a:rPr lang="ru-RU" sz="2400" dirty="0" smtClean="0"/>
              <a:t> - замок разделяющий доступ на чтение и на запись</a:t>
            </a:r>
          </a:p>
          <a:p>
            <a:pPr eaLnBrk="1" hangingPunct="1"/>
            <a:r>
              <a:rPr lang="ru-RU" sz="2400" dirty="0" smtClean="0"/>
              <a:t>Множество потоков могут захватить замок на чтение </a:t>
            </a:r>
          </a:p>
          <a:p>
            <a:pPr eaLnBrk="1" hangingPunct="1"/>
            <a:r>
              <a:rPr lang="ru-RU" sz="2400" dirty="0" smtClean="0"/>
              <a:t>Только один поток может захватить замок на запись </a:t>
            </a:r>
          </a:p>
          <a:p>
            <a:pPr eaLnBrk="1" hangingPunct="1"/>
            <a:r>
              <a:rPr lang="ru-RU" sz="2400" dirty="0" smtClean="0"/>
              <a:t>Операции: </a:t>
            </a:r>
            <a:r>
              <a:rPr lang="ru-RU" sz="2400" i="1" dirty="0" err="1" smtClean="0"/>
              <a:t>readLock</a:t>
            </a:r>
            <a:r>
              <a:rPr lang="ru-RU" sz="2400" i="1" dirty="0" smtClean="0"/>
              <a:t>()</a:t>
            </a:r>
            <a:r>
              <a:rPr lang="en-US" sz="2400" i="1" dirty="0" smtClean="0"/>
              <a:t>, </a:t>
            </a:r>
            <a:r>
              <a:rPr lang="ru-RU" sz="2400" i="1" dirty="0" err="1" smtClean="0"/>
              <a:t>writeLock</a:t>
            </a:r>
            <a:r>
              <a:rPr lang="ru-RU" sz="2400" i="1" dirty="0" smtClean="0"/>
              <a:t>() </a:t>
            </a:r>
          </a:p>
          <a:p>
            <a:pPr eaLnBrk="1" hangingPunct="1"/>
            <a:r>
              <a:rPr lang="ru-RU" sz="2400" dirty="0" smtClean="0"/>
              <a:t>Основная реализация </a:t>
            </a:r>
            <a:r>
              <a:rPr lang="ru-RU" sz="2400" dirty="0" err="1" smtClean="0"/>
              <a:t>ReentrantReadWriteLock</a:t>
            </a:r>
            <a:r>
              <a:rPr lang="ru-RU" sz="2400" dirty="0" smtClean="0"/>
              <a:t> 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500958" y="6357958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/>
          </a:p>
        </p:txBody>
      </p:sp>
      <p:pic>
        <p:nvPicPr>
          <p:cNvPr id="5122" name="Picture 2" descr="D:\YandexDisk\Скриншоты\2016-03-01 02-32-45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852936"/>
            <a:ext cx="5461860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20713"/>
            <a:ext cx="8532813" cy="496852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Semaphore - </a:t>
            </a:r>
            <a:r>
              <a:rPr lang="ru-RU" sz="2400" dirty="0" smtClean="0"/>
              <a:t>позволяет войти в заданный участок кода не более чем </a:t>
            </a:r>
            <a:r>
              <a:rPr lang="en-US" sz="2400" dirty="0" smtClean="0"/>
              <a:t>N </a:t>
            </a:r>
            <a:r>
              <a:rPr lang="ru-RU" sz="2400" dirty="0" smtClean="0"/>
              <a:t>потокам одновременно 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Методы: </a:t>
            </a:r>
            <a:r>
              <a:rPr lang="en-US" sz="2400" i="1" dirty="0" smtClean="0"/>
              <a:t>acquire(), release() </a:t>
            </a:r>
          </a:p>
          <a:p>
            <a:pPr eaLnBrk="1" hangingPunct="1"/>
            <a:r>
              <a:rPr lang="ru-RU" sz="2400" dirty="0" smtClean="0"/>
              <a:t>Если </a:t>
            </a:r>
            <a:r>
              <a:rPr lang="en-US" sz="2400" dirty="0" smtClean="0"/>
              <a:t>N = 1, </a:t>
            </a:r>
            <a:r>
              <a:rPr lang="ru-RU" sz="2400" dirty="0" smtClean="0"/>
              <a:t>то </a:t>
            </a:r>
            <a:r>
              <a:rPr lang="en-US" sz="2400" dirty="0" smtClean="0"/>
              <a:t>Semaphore </a:t>
            </a:r>
            <a:r>
              <a:rPr lang="ru-RU" sz="2400" dirty="0" smtClean="0"/>
              <a:t>эквивалентен </a:t>
            </a:r>
            <a:r>
              <a:rPr lang="en-US" sz="2400" dirty="0" smtClean="0"/>
              <a:t>Lock </a:t>
            </a:r>
          </a:p>
          <a:p>
            <a:pPr eaLnBrk="1" hangingPunct="1"/>
            <a:r>
              <a:rPr lang="en-US" sz="2400" dirty="0" smtClean="0"/>
              <a:t>Fairness – </a:t>
            </a:r>
            <a:r>
              <a:rPr lang="ru-RU" sz="2400" dirty="0" smtClean="0"/>
              <a:t>гарантия очередности </a:t>
            </a:r>
            <a:r>
              <a:rPr lang="ru-RU" sz="2400" dirty="0" smtClean="0"/>
              <a:t>потоков </a:t>
            </a:r>
            <a:endParaRPr lang="en-US" sz="2400" dirty="0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sz="2800" dirty="0" err="1" smtClean="0">
                <a:solidFill>
                  <a:schemeClr val="tx2"/>
                </a:solidFill>
                <a:latin typeface="Arial Narrow" pitchFamily="34" charset="0"/>
              </a:rPr>
              <a:t>java.util.concurrent.Semaphore</a:t>
            </a:r>
            <a:endParaRPr lang="ru-RU" sz="28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2050" name="Picture 2" descr="D:\YandexDisk\Скриншоты\2016-02-29 00-56-41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5680473" cy="214314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500958" y="6357958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[демонстрация]</a:t>
            </a:r>
            <a:endParaRPr lang="ru-RU" sz="1600" dirty="0"/>
          </a:p>
        </p:txBody>
      </p:sp>
      <p:pic>
        <p:nvPicPr>
          <p:cNvPr id="7" name="Picture 10" descr="Рисунок 5 - Семафор позволяет вести учёт распределения между нитями однотипных ресурсов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3500438"/>
            <a:ext cx="18573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9096</TotalTime>
  <Words>1060</Words>
  <Application>Microsoft Office PowerPoint</Application>
  <PresentationFormat>Экран (4:3)</PresentationFormat>
  <Paragraphs>262</Paragraphs>
  <Slides>30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lecture template</vt:lpstr>
      <vt:lpstr>Java Lecture  Многопоточность: Средства  стандартной  библиотеки </vt:lpstr>
      <vt:lpstr>Оглавление</vt:lpstr>
      <vt:lpstr>Атомарные типы (java.util.concurrent.atomic)</vt:lpstr>
      <vt:lpstr>CAS (compare and set, compare and swap)</vt:lpstr>
      <vt:lpstr>Оглавление</vt:lpstr>
      <vt:lpstr>java.util.concurrent.locks.Lock </vt:lpstr>
      <vt:lpstr>java.util.concurrent.locks.Condition</vt:lpstr>
      <vt:lpstr>java.util.concurrent.locks.ReadWriteLock</vt:lpstr>
      <vt:lpstr>Слайд 9</vt:lpstr>
      <vt:lpstr>java.util.concurrent.CountDownLatch</vt:lpstr>
      <vt:lpstr>java.util.concurrent.CyclicBarrier</vt:lpstr>
      <vt:lpstr>Оглавление</vt:lpstr>
      <vt:lpstr>Синхронизированные коллекции</vt:lpstr>
      <vt:lpstr>Многопоточные коллекции : Интерфейсы</vt:lpstr>
      <vt:lpstr>Многопоточные коллекции : Реализации</vt:lpstr>
      <vt:lpstr>java.util.concurrent.ConcurrentHashMap</vt:lpstr>
      <vt:lpstr>Блокирующие очереди</vt:lpstr>
      <vt:lpstr>Copy-on-write</vt:lpstr>
      <vt:lpstr>SkipList</vt:lpstr>
      <vt:lpstr>Итераторы</vt:lpstr>
      <vt:lpstr>Оглавление</vt:lpstr>
      <vt:lpstr>java.util.concurrent.Executor</vt:lpstr>
      <vt:lpstr>java.util.concurrent.ExecutorService</vt:lpstr>
      <vt:lpstr>java.util.concurrent.Future&lt;T&gt;</vt:lpstr>
      <vt:lpstr>java.util.concurrent.ScheduledExecutorService</vt:lpstr>
      <vt:lpstr>java.util.concurrent.Executors</vt:lpstr>
      <vt:lpstr>Fork/Join Framework</vt:lpstr>
      <vt:lpstr>Fork/Join Framework. Пример</vt:lpstr>
      <vt:lpstr>Parallel Streams </vt:lpstr>
      <vt:lpstr>Литература</vt:lpstr>
    </vt:vector>
  </TitlesOfParts>
  <Company>Microsoft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eas</cp:lastModifiedBy>
  <cp:revision>992</cp:revision>
  <cp:lastPrinted>2008-10-06T12:12:35Z</cp:lastPrinted>
  <dcterms:created xsi:type="dcterms:W3CDTF">2011-07-27T18:24:16Z</dcterms:created>
  <dcterms:modified xsi:type="dcterms:W3CDTF">2016-09-11T20:35:50Z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