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1" r:id="rId3"/>
    <p:sldId id="303" r:id="rId4"/>
    <p:sldId id="304" r:id="rId5"/>
    <p:sldId id="314" r:id="rId6"/>
    <p:sldId id="317" r:id="rId7"/>
    <p:sldId id="318" r:id="rId8"/>
    <p:sldId id="319" r:id="rId9"/>
    <p:sldId id="315" r:id="rId10"/>
    <p:sldId id="316" r:id="rId11"/>
    <p:sldId id="305" r:id="rId12"/>
    <p:sldId id="306" r:id="rId13"/>
    <p:sldId id="307" r:id="rId14"/>
    <p:sldId id="308" r:id="rId15"/>
    <p:sldId id="309" r:id="rId16"/>
    <p:sldId id="312" r:id="rId17"/>
    <p:sldId id="313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2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262626"/>
    <a:srgbClr val="427BAB"/>
    <a:srgbClr val="EDA95A"/>
    <a:srgbClr val="DDD674"/>
    <a:srgbClr val="BABD5A"/>
    <a:srgbClr val="64B9E4"/>
    <a:srgbClr val="CCCCCC"/>
    <a:srgbClr val="99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3287" autoAdjust="0"/>
  </p:normalViewPr>
  <p:slideViewPr>
    <p:cSldViewPr>
      <p:cViewPr varScale="1">
        <p:scale>
          <a:sx n="70" d="100"/>
          <a:sy n="70" d="100"/>
        </p:scale>
        <p:origin x="-1302" y="-108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21.02.2013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21.02.2013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21.02.2013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ersistence_(computer_science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Java_Persistence/Relationships#Map_Key_Columns_.28JPA_2.0.2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ava_Persistence_API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F%D0%B7%D1%8B%D0%BA_%D0%B7%D0%B0%D0%BF%D1%80%D0%BE%D1%81%D0%BE%D0%B2" TargetMode="External"/><Relationship Id="rId2" Type="http://schemas.openxmlformats.org/officeDocument/2006/relationships/hyperlink" Target="http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bjectdb.com/api/java/jpa/TypedQuery" TargetMode="External"/><Relationship Id="rId5" Type="http://schemas.openxmlformats.org/officeDocument/2006/relationships/hyperlink" Target="http://www.objectdb.com/api/java/jpa/Query" TargetMode="External"/><Relationship Id="rId4" Type="http://schemas.openxmlformats.org/officeDocument/2006/relationships/hyperlink" Target="http://ru.wikipedia.org/wiki/Java_Persistence_API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sun.com/javaee/5/docs/api/javax/persistence/EntityManager.html#merge(java.lang.Object)" TargetMode="External"/><Relationship Id="rId2" Type="http://schemas.openxmlformats.org/officeDocument/2006/relationships/hyperlink" Target="https://java.sun.com/javaee/5/docs/api/javax/persistence/EntityManager.html#persist(java.lang.Object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va.sun.com/javaee/5/docs/api/javax/persistence/EntityManager.html#find(java.lang.Class,%20java.lang.Object)" TargetMode="External"/><Relationship Id="rId4" Type="http://schemas.openxmlformats.org/officeDocument/2006/relationships/hyperlink" Target="https://java.sun.com/javaee/5/docs/api/javax/persistence/EntityManager.html#remove(java.lang.Object)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db.com/api/java/jpa/EntityTransaction/commit" TargetMode="External"/><Relationship Id="rId2" Type="http://schemas.openxmlformats.org/officeDocument/2006/relationships/hyperlink" Target="http://www.objectdb.com/api/java/jpa/EntityTransaction/be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bjectdb.com/api/java/jpa/EntityTransaction/rollback" TargetMode="External"/><Relationship Id="rId4" Type="http://schemas.openxmlformats.org/officeDocument/2006/relationships/hyperlink" Target="http://www.objectdb.com/api/java/jpa/EntityTransaction/isActiv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244859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#</a:t>
            </a:r>
            <a:r>
              <a:rPr lang="en-US" dirty="0" smtClean="0"/>
              <a:t>8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Database Usage in Java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en-US" dirty="0" smtClean="0"/>
              <a:t>Object-Relational Mapping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EntityManager</a:t>
            </a:r>
            <a:r>
              <a:rPr lang="ru-RU" b="1" dirty="0" smtClean="0"/>
              <a:t> </a:t>
            </a:r>
            <a:r>
              <a:rPr lang="en-US" b="1" dirty="0" smtClean="0"/>
              <a:t>lifecycle</a:t>
            </a:r>
            <a:r>
              <a:rPr lang="ru-RU" b="1" dirty="0" smtClean="0"/>
              <a:t> </a:t>
            </a:r>
            <a:r>
              <a:rPr lang="en-US" b="1" dirty="0" err="1" smtClean="0"/>
              <a:t>annatation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25602" name="Picture 2" descr="C:\Users\astreshn\Desktop\lifeent3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620688"/>
            <a:ext cx="7920880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Entities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Persistent Fields and Properties in Entity Classes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Состояние объекта храниться в полях и свойствах обьекта, которые могут быть</a:t>
            </a:r>
            <a:r>
              <a:rPr lang="en-US" dirty="0" smtClean="0"/>
              <a:t>:</a:t>
            </a:r>
          </a:p>
          <a:p>
            <a:r>
              <a:rPr lang="en-US" dirty="0" smtClean="0"/>
              <a:t>Java </a:t>
            </a:r>
            <a:r>
              <a:rPr lang="ru-RU" dirty="0" smtClean="0"/>
              <a:t>приметивы</a:t>
            </a:r>
            <a:endParaRPr lang="en-US" dirty="0" smtClean="0"/>
          </a:p>
          <a:p>
            <a:r>
              <a:rPr lang="en-US" dirty="0" err="1" smtClean="0"/>
              <a:t>java.lang.String</a:t>
            </a:r>
            <a:endParaRPr lang="en-US" dirty="0" smtClean="0"/>
          </a:p>
          <a:p>
            <a:r>
              <a:rPr lang="ru-RU" dirty="0" smtClean="0"/>
              <a:t>Реализующие</a:t>
            </a:r>
            <a:r>
              <a:rPr lang="en-US" dirty="0" smtClean="0"/>
              <a:t> </a:t>
            </a:r>
            <a:r>
              <a:rPr lang="en-US" dirty="0" err="1" smtClean="0"/>
              <a:t>serializable</a:t>
            </a:r>
            <a:r>
              <a:rPr lang="en-US" dirty="0" smtClean="0"/>
              <a:t> types, including:</a:t>
            </a:r>
          </a:p>
          <a:p>
            <a:pPr lvl="1"/>
            <a:r>
              <a:rPr lang="ru-RU" dirty="0" smtClean="0"/>
              <a:t>Враперы примитивов</a:t>
            </a:r>
            <a:endParaRPr lang="en-US" dirty="0" smtClean="0"/>
          </a:p>
          <a:p>
            <a:pPr lvl="1"/>
            <a:r>
              <a:rPr lang="en-US" dirty="0" err="1" smtClean="0"/>
              <a:t>java.util.Date</a:t>
            </a:r>
            <a:endParaRPr lang="en-US" dirty="0" smtClean="0"/>
          </a:p>
          <a:p>
            <a:pPr lvl="1"/>
            <a:r>
              <a:rPr lang="en-US" dirty="0" err="1" smtClean="0"/>
              <a:t>java.math.BigDecimal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ru-RU" dirty="0" smtClean="0"/>
              <a:t>Энумераторы</a:t>
            </a:r>
            <a:endParaRPr lang="en-US" dirty="0" smtClean="0"/>
          </a:p>
          <a:p>
            <a:r>
              <a:rPr lang="ru-RU" dirty="0" smtClean="0"/>
              <a:t>Другие энтити или коллекции из энтитей</a:t>
            </a:r>
            <a:endParaRPr lang="en-US" dirty="0" smtClean="0"/>
          </a:p>
          <a:p>
            <a:r>
              <a:rPr lang="en-US" dirty="0" smtClean="0"/>
              <a:t>Embeddable </a:t>
            </a:r>
            <a:r>
              <a:rPr lang="ru-RU" dirty="0" smtClean="0"/>
              <a:t>классы</a:t>
            </a:r>
            <a:endParaRPr lang="en-US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Persistent Properties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Сигнатура доступа к персистентному полю должна быть следующей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getProperty</a:t>
            </a:r>
            <a:r>
              <a:rPr lang="en-US" dirty="0" smtClean="0"/>
              <a:t>() void </a:t>
            </a:r>
            <a:r>
              <a:rPr lang="en-US" dirty="0" err="1" smtClean="0"/>
              <a:t>setProperty</a:t>
            </a:r>
            <a:r>
              <a:rPr lang="en-US" dirty="0" smtClean="0"/>
              <a:t>(Type </a:t>
            </a:r>
            <a:r>
              <a:rPr lang="en-US" dirty="0" err="1" smtClean="0"/>
              <a:t>type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b="1" dirty="0" smtClean="0"/>
              <a:t>Использование коллекций в качестве персистентных полей.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Могут использоваться следующие интерфейсы коллекций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java.util.Collection</a:t>
            </a:r>
            <a:endParaRPr lang="en-US" dirty="0" smtClean="0"/>
          </a:p>
          <a:p>
            <a:r>
              <a:rPr lang="en-US" dirty="0" err="1" smtClean="0"/>
              <a:t>java.util.Set</a:t>
            </a:r>
            <a:endParaRPr lang="en-US" dirty="0" smtClean="0"/>
          </a:p>
          <a:p>
            <a:r>
              <a:rPr lang="en-US" dirty="0" err="1" smtClean="0"/>
              <a:t>java.util.List</a:t>
            </a:r>
            <a:endParaRPr lang="en-US" dirty="0" smtClean="0"/>
          </a:p>
          <a:p>
            <a:r>
              <a:rPr lang="en-US" dirty="0" err="1" smtClean="0"/>
              <a:t>java.util.Map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Validating Persistent Fields and Properties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Для персистентных полей может использоваться </a:t>
            </a:r>
            <a:r>
              <a:rPr lang="en-US" dirty="0" smtClean="0"/>
              <a:t>Bean Validation</a:t>
            </a:r>
            <a:r>
              <a:rPr lang="ru-RU" dirty="0" smtClean="0"/>
              <a:t> </a:t>
            </a:r>
            <a:r>
              <a:rPr lang="en-US" dirty="0" smtClean="0"/>
              <a:t>API </a:t>
            </a:r>
            <a:r>
              <a:rPr lang="ru-RU" dirty="0" smtClean="0"/>
              <a:t>который предостовляеть механизм верификации данных энтити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@</a:t>
            </a:r>
            <a:r>
              <a:rPr lang="en-US" b="1" dirty="0" err="1" smtClean="0"/>
              <a:t>AssertFalse</a:t>
            </a:r>
            <a:r>
              <a:rPr lang="en-US" b="1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isUnsupported</a:t>
            </a:r>
            <a:r>
              <a:rPr lang="en-US" dirty="0" smtClean="0"/>
              <a:t>; </a:t>
            </a:r>
            <a:r>
              <a:rPr lang="en-US" b="1" dirty="0" smtClean="0"/>
              <a:t>@</a:t>
            </a:r>
            <a:r>
              <a:rPr lang="en-US" b="1" dirty="0" err="1" smtClean="0"/>
              <a:t>AssertTrue</a:t>
            </a:r>
            <a:r>
              <a:rPr lang="en-US" b="1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isActive</a:t>
            </a:r>
            <a:r>
              <a:rPr lang="en-US" dirty="0" smtClean="0"/>
              <a:t>; </a:t>
            </a:r>
            <a:r>
              <a:rPr lang="en-US" b="1" dirty="0" smtClean="0"/>
              <a:t>@</a:t>
            </a:r>
            <a:r>
              <a:rPr lang="en-US" b="1" dirty="0" err="1" smtClean="0"/>
              <a:t>DecimalMax</a:t>
            </a:r>
            <a:r>
              <a:rPr lang="en-US" b="1" dirty="0" smtClean="0"/>
              <a:t>("30.00") </a:t>
            </a:r>
            <a:r>
              <a:rPr lang="en-US" dirty="0" err="1" smtClean="0"/>
              <a:t>BigDecimal</a:t>
            </a:r>
            <a:r>
              <a:rPr lang="en-US" dirty="0" smtClean="0"/>
              <a:t> discount; </a:t>
            </a:r>
            <a:r>
              <a:rPr lang="en-US" b="1" dirty="0" smtClean="0"/>
              <a:t>@</a:t>
            </a:r>
            <a:r>
              <a:rPr lang="en-US" b="1" dirty="0" err="1" smtClean="0"/>
              <a:t>DecimalMin</a:t>
            </a:r>
            <a:r>
              <a:rPr lang="en-US" b="1" dirty="0" smtClean="0"/>
              <a:t>("5.00") </a:t>
            </a:r>
            <a:r>
              <a:rPr lang="en-US" dirty="0" err="1" smtClean="0"/>
              <a:t>BigDecimal</a:t>
            </a:r>
            <a:r>
              <a:rPr lang="en-US" dirty="0" smtClean="0"/>
              <a:t> discount; </a:t>
            </a:r>
            <a:r>
              <a:rPr lang="en-US" b="1" dirty="0" smtClean="0"/>
              <a:t>@Digits(integer=6, fraction=2) </a:t>
            </a:r>
            <a:r>
              <a:rPr lang="en-US" dirty="0" err="1" smtClean="0"/>
              <a:t>BigDecimal</a:t>
            </a:r>
            <a:r>
              <a:rPr lang="en-US" dirty="0" smtClean="0"/>
              <a:t> price; </a:t>
            </a:r>
            <a:r>
              <a:rPr lang="en-US" b="1" dirty="0" smtClean="0"/>
              <a:t>@Future </a:t>
            </a:r>
            <a:r>
              <a:rPr lang="en-US" dirty="0" smtClean="0"/>
              <a:t>Date </a:t>
            </a:r>
            <a:r>
              <a:rPr lang="en-US" dirty="0" err="1" smtClean="0"/>
              <a:t>eventDate</a:t>
            </a:r>
            <a:r>
              <a:rPr lang="en-US" dirty="0" smtClean="0"/>
              <a:t>; </a:t>
            </a:r>
            <a:r>
              <a:rPr lang="en-US" b="1" dirty="0" smtClean="0"/>
              <a:t>@Max(10) </a:t>
            </a:r>
            <a:r>
              <a:rPr lang="en-US" dirty="0" err="1" smtClean="0"/>
              <a:t>int</a:t>
            </a:r>
            <a:r>
              <a:rPr lang="en-US" dirty="0" smtClean="0"/>
              <a:t> quantity; @Min(5) </a:t>
            </a:r>
            <a:r>
              <a:rPr lang="en-US" dirty="0" err="1" smtClean="0"/>
              <a:t>int</a:t>
            </a:r>
            <a:r>
              <a:rPr lang="en-US" dirty="0" smtClean="0"/>
              <a:t> quantity; </a:t>
            </a:r>
            <a:r>
              <a:rPr lang="en-US" b="1" dirty="0" smtClean="0"/>
              <a:t>@</a:t>
            </a:r>
            <a:r>
              <a:rPr lang="en-US" b="1" dirty="0" err="1" smtClean="0"/>
              <a:t>NotNull</a:t>
            </a:r>
            <a:r>
              <a:rPr lang="en-US" b="1" dirty="0" smtClean="0"/>
              <a:t> </a:t>
            </a:r>
            <a:r>
              <a:rPr lang="en-US" dirty="0" smtClean="0"/>
              <a:t>String username; </a:t>
            </a:r>
            <a:r>
              <a:rPr lang="en-US" b="1" dirty="0" smtClean="0"/>
              <a:t>@Null </a:t>
            </a:r>
            <a:r>
              <a:rPr lang="en-US" dirty="0" smtClean="0"/>
              <a:t>String </a:t>
            </a:r>
            <a:r>
              <a:rPr lang="en-US" dirty="0" err="1" smtClean="0"/>
              <a:t>unusedString</a:t>
            </a:r>
            <a:r>
              <a:rPr lang="en-US" dirty="0" smtClean="0"/>
              <a:t>; @</a:t>
            </a:r>
            <a:r>
              <a:rPr lang="en-US" b="1" dirty="0" smtClean="0"/>
              <a:t>Past</a:t>
            </a:r>
            <a:r>
              <a:rPr lang="en-US" dirty="0" smtClean="0"/>
              <a:t> Date birthday; </a:t>
            </a:r>
            <a:r>
              <a:rPr lang="en-US" b="1" dirty="0" smtClean="0"/>
              <a:t>Pattern(</a:t>
            </a:r>
            <a:r>
              <a:rPr lang="en-US" dirty="0" err="1" smtClean="0"/>
              <a:t>regexp</a:t>
            </a:r>
            <a:r>
              <a:rPr lang="en-US" dirty="0" smtClean="0"/>
              <a:t>="\\(\\d{3}\\)\\d{3}-\\d{4}") String </a:t>
            </a:r>
            <a:r>
              <a:rPr lang="en-US" dirty="0" err="1" smtClean="0"/>
              <a:t>phoneNumber</a:t>
            </a:r>
            <a:r>
              <a:rPr lang="en-US" dirty="0" smtClean="0"/>
              <a:t>; </a:t>
            </a:r>
            <a:r>
              <a:rPr lang="en-US" b="1" dirty="0" smtClean="0"/>
              <a:t>@Size</a:t>
            </a:r>
            <a:r>
              <a:rPr lang="en-US" dirty="0" smtClean="0"/>
              <a:t>(min=2, max=240) String </a:t>
            </a:r>
            <a:r>
              <a:rPr lang="en-US" dirty="0" err="1" smtClean="0"/>
              <a:t>briefMessage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@Entity @Table @Column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@Table(</a:t>
            </a:r>
            <a:r>
              <a:rPr lang="en-US" dirty="0" err="1" smtClean="0"/>
              <a:t>uniqueConstraints</a:t>
            </a:r>
            <a:r>
              <a:rPr lang="en-US" dirty="0" smtClean="0"/>
              <a:t> = @</a:t>
            </a:r>
            <a:r>
              <a:rPr lang="en-US" dirty="0" err="1" smtClean="0"/>
              <a:t>UniqueConstraint</a:t>
            </a:r>
            <a:r>
              <a:rPr lang="en-US" dirty="0" smtClean="0"/>
              <a:t>(</a:t>
            </a:r>
            <a:r>
              <a:rPr lang="en-US" dirty="0" err="1" smtClean="0"/>
              <a:t>columnNames</a:t>
            </a:r>
            <a:r>
              <a:rPr lang="en-US" dirty="0" smtClean="0"/>
              <a:t> = { "NAME", "SURNAME" }), name = "EMPLOYEE")</a:t>
            </a:r>
          </a:p>
          <a:p>
            <a:pPr>
              <a:buNone/>
            </a:pPr>
            <a:r>
              <a:rPr lang="en-US" b="1" dirty="0" smtClean="0"/>
              <a:t>public class Employee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@Id</a:t>
            </a:r>
          </a:p>
          <a:p>
            <a:pPr>
              <a:buNone/>
            </a:pPr>
            <a:r>
              <a:rPr lang="en-US" b="1" dirty="0" smtClean="0"/>
              <a:t>	private long id;</a:t>
            </a:r>
          </a:p>
          <a:p>
            <a:pPr>
              <a:buNone/>
            </a:pPr>
            <a:r>
              <a:rPr lang="en-US" dirty="0" smtClean="0"/>
              <a:t>	@Column(name = "NAME", </a:t>
            </a:r>
            <a:r>
              <a:rPr lang="en-US" dirty="0" err="1" smtClean="0"/>
              <a:t>nullable</a:t>
            </a:r>
            <a:r>
              <a:rPr lang="en-US" dirty="0" smtClean="0"/>
              <a:t> = </a:t>
            </a:r>
            <a:r>
              <a:rPr lang="en-US" b="1" dirty="0" smtClean="0"/>
              <a:t>false, length = 20)</a:t>
            </a:r>
          </a:p>
          <a:p>
            <a:pPr>
              <a:buNone/>
            </a:pPr>
            <a:r>
              <a:rPr lang="en-US" b="1" dirty="0" smtClean="0"/>
              <a:t>	private String name;</a:t>
            </a:r>
          </a:p>
          <a:p>
            <a:pPr>
              <a:buNone/>
            </a:pPr>
            <a:r>
              <a:rPr lang="en-US" dirty="0" smtClean="0"/>
              <a:t>	@Column(name = "SURNAME", </a:t>
            </a:r>
            <a:r>
              <a:rPr lang="en-US" dirty="0" err="1" smtClean="0"/>
              <a:t>nullable</a:t>
            </a:r>
            <a:r>
              <a:rPr lang="en-US" dirty="0" smtClean="0"/>
              <a:t> = </a:t>
            </a:r>
            <a:r>
              <a:rPr lang="en-US" b="1" dirty="0" smtClean="0"/>
              <a:t>false, length = 20)</a:t>
            </a:r>
          </a:p>
          <a:p>
            <a:pPr>
              <a:buNone/>
            </a:pPr>
            <a:r>
              <a:rPr lang="en-US" b="1" dirty="0" smtClean="0"/>
              <a:t>	private String surname;</a:t>
            </a:r>
          </a:p>
          <a:p>
            <a:pPr>
              <a:buNone/>
            </a:pPr>
            <a:r>
              <a:rPr lang="en-US" b="1" dirty="0" smtClean="0"/>
              <a:t>	…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Primary Keys in Entities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Каждая </a:t>
            </a:r>
            <a:r>
              <a:rPr lang="en-US" dirty="0" smtClean="0"/>
              <a:t>Entity </a:t>
            </a:r>
            <a:r>
              <a:rPr lang="ru-RU" dirty="0" smtClean="0"/>
              <a:t>должна иметь уникальный идентификатор (первичный ключ), например:</a:t>
            </a:r>
          </a:p>
          <a:p>
            <a:pPr>
              <a:buNone/>
            </a:pPr>
            <a:r>
              <a:rPr lang="ru-RU" dirty="0" smtClean="0"/>
              <a:t>     </a:t>
            </a:r>
            <a:r>
              <a:rPr lang="ru-RU" b="1" dirty="0" smtClean="0"/>
              <a:t>Простой первичный ключ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@Id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long id;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ru-RU" dirty="0" smtClean="0"/>
              <a:t>Первичный ключ может быть: примитивный тип, врапер примитивного типа, </a:t>
            </a:r>
            <a:r>
              <a:rPr lang="en-US" dirty="0" smtClean="0"/>
              <a:t>String, Date, </a:t>
            </a:r>
            <a:r>
              <a:rPr lang="en-US" dirty="0" err="1" smtClean="0"/>
              <a:t>BigDecimal</a:t>
            </a:r>
            <a:r>
              <a:rPr lang="en-US" dirty="0" smtClean="0"/>
              <a:t>, </a:t>
            </a:r>
            <a:r>
              <a:rPr lang="en-US" dirty="0" err="1" smtClean="0"/>
              <a:t>BigInteger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b="1" dirty="0" smtClean="0"/>
              <a:t>Компзитный первичный ключ  (</a:t>
            </a:r>
            <a:r>
              <a:rPr lang="en-US" dirty="0" err="1" smtClean="0"/>
              <a:t>ProjectId.class</a:t>
            </a:r>
            <a:r>
              <a:rPr lang="ru-RU" b="1" dirty="0" smtClean="0"/>
              <a:t>).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 Embedded </a:t>
            </a:r>
            <a:r>
              <a:rPr lang="ru-RU" b="1" dirty="0" smtClean="0"/>
              <a:t>первичный ключ ()</a:t>
            </a:r>
          </a:p>
          <a:p>
            <a:pPr>
              <a:buNone/>
            </a:pPr>
            <a:r>
              <a:rPr lang="ru-RU" dirty="0" smtClean="0"/>
              <a:t>	должен переопределять </a:t>
            </a:r>
            <a:r>
              <a:rPr lang="en-US" dirty="0" err="1" smtClean="0"/>
              <a:t>hashCode</a:t>
            </a:r>
            <a:r>
              <a:rPr lang="en-US" dirty="0" smtClean="0"/>
              <a:t>() </a:t>
            </a:r>
            <a:r>
              <a:rPr lang="ru-RU" dirty="0" smtClean="0"/>
              <a:t> и </a:t>
            </a:r>
            <a:r>
              <a:rPr lang="en-US" dirty="0" smtClean="0"/>
              <a:t>equals(Object other)</a:t>
            </a:r>
            <a:r>
              <a:rPr lang="ru-RU" dirty="0" smtClean="0"/>
              <a:t>,  реализовывать </a:t>
            </a:r>
            <a:r>
              <a:rPr lang="en-US" dirty="0" err="1" smtClean="0"/>
              <a:t>serializable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endParaRPr lang="ru-RU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Entity Relationships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Существуют следующие отношения между энтити в </a:t>
            </a:r>
            <a:r>
              <a:rPr lang="en-US" dirty="0" smtClean="0"/>
              <a:t>JPA</a:t>
            </a:r>
          </a:p>
          <a:p>
            <a:pPr>
              <a:buNone/>
            </a:pPr>
            <a:r>
              <a:rPr lang="en-US" b="1" dirty="0" smtClean="0"/>
              <a:t>One-to-one</a:t>
            </a:r>
            <a:r>
              <a:rPr lang="en-US" dirty="0" smtClean="0"/>
              <a:t>: </a:t>
            </a:r>
            <a:r>
              <a:rPr lang="ru-RU" dirty="0" smtClean="0"/>
              <a:t>при этом каждый экземпляр одного класса энтити имеет ссылку на экземпля  инстанса другой энтити. </a:t>
            </a:r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One-to-many: </a:t>
            </a:r>
            <a:r>
              <a:rPr lang="ru-RU" dirty="0" smtClean="0"/>
              <a:t>при этом инстанс одной энтити имеет ссылку на коллекцию инстансов другой энтити. </a:t>
            </a:r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Many-to-one: </a:t>
            </a:r>
            <a:r>
              <a:rPr lang="ru-RU" dirty="0" smtClean="0"/>
              <a:t>несколько инстансов одной энтити имеют ссылку на однин инстанс другой. </a:t>
            </a:r>
            <a:r>
              <a:rPr lang="en-US" dirty="0" smtClean="0"/>
              <a:t>@Many-to-one</a:t>
            </a:r>
          </a:p>
          <a:p>
            <a:pPr>
              <a:buNone/>
            </a:pPr>
            <a:r>
              <a:rPr lang="en-US" b="1" dirty="0" smtClean="0"/>
              <a:t>Many-to-many: </a:t>
            </a:r>
            <a:r>
              <a:rPr lang="ru-RU" dirty="0" smtClean="0"/>
              <a:t>несколько инстансов одной энтити имеют ссылки на несколько инстансов другой. </a:t>
            </a:r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Отношения могут быть однонаправленными и двунаправленными:</a:t>
            </a:r>
          </a:p>
          <a:p>
            <a:pPr>
              <a:buNone/>
            </a:pPr>
            <a:r>
              <a:rPr lang="ru-RU" dirty="0" smtClean="0"/>
              <a:t>	Двунаправленные связи для  </a:t>
            </a:r>
            <a:r>
              <a:rPr lang="en-US" dirty="0" smtClean="0"/>
              <a:t>@</a:t>
            </a:r>
            <a:r>
              <a:rPr lang="en-US" dirty="0" err="1" smtClean="0"/>
              <a:t>OneToOne</a:t>
            </a:r>
            <a:r>
              <a:rPr lang="en-US" dirty="0" smtClean="0"/>
              <a:t>, @</a:t>
            </a:r>
            <a:r>
              <a:rPr lang="en-US" dirty="0" err="1" smtClean="0"/>
              <a:t>OneToMany</a:t>
            </a:r>
            <a:r>
              <a:rPr lang="en-US" dirty="0" smtClean="0"/>
              <a:t>, @</a:t>
            </a:r>
            <a:r>
              <a:rPr lang="en-US" dirty="0" err="1" smtClean="0"/>
              <a:t>ManyToMany</a:t>
            </a:r>
            <a:r>
              <a:rPr lang="ru-RU" dirty="0" smtClean="0"/>
              <a:t> должны использовать </a:t>
            </a:r>
            <a:r>
              <a:rPr lang="en-US" dirty="0" err="1" smtClean="0"/>
              <a:t>mappedBy</a:t>
            </a:r>
            <a:r>
              <a:rPr lang="ru-RU" dirty="0" smtClean="0"/>
              <a:t> для ссылки на поле обратное поле. </a:t>
            </a:r>
          </a:p>
          <a:p>
            <a:pPr>
              <a:buFontTx/>
              <a:buChar char="-"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endParaRPr lang="ru-RU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 One-to-many</a:t>
            </a:r>
            <a:r>
              <a:rPr lang="ru-RU" b="1" dirty="0" smtClean="0"/>
              <a:t> и </a:t>
            </a:r>
            <a:r>
              <a:rPr lang="en-US" b="1" dirty="0" smtClean="0"/>
              <a:t>Many-to-many: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996952"/>
            <a:ext cx="8532813" cy="3024336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private </a:t>
            </a:r>
            <a:r>
              <a:rPr lang="en-US" b="1" dirty="0" err="1" smtClean="0"/>
              <a:t>WorkGroup</a:t>
            </a:r>
            <a:r>
              <a:rPr lang="en-US" b="1" dirty="0" smtClean="0"/>
              <a:t> </a:t>
            </a:r>
            <a:r>
              <a:rPr lang="en-US" b="1" dirty="0" err="1" smtClean="0"/>
              <a:t>workGroup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(</a:t>
            </a:r>
            <a:r>
              <a:rPr lang="en-US" dirty="0" err="1" smtClean="0"/>
              <a:t>mappedBy</a:t>
            </a:r>
            <a:r>
              <a:rPr lang="en-US" dirty="0" smtClean="0"/>
              <a:t> = "</a:t>
            </a:r>
            <a:r>
              <a:rPr lang="en-US" dirty="0" err="1" smtClean="0"/>
              <a:t>workGroup</a:t>
            </a:r>
            <a:r>
              <a:rPr lang="en-US" dirty="0" smtClean="0"/>
              <a:t>")</a:t>
            </a:r>
          </a:p>
          <a:p>
            <a:pPr>
              <a:buNone/>
            </a:pPr>
            <a:r>
              <a:rPr lang="en-US" b="1" dirty="0" smtClean="0"/>
              <a:t>private List&lt;Student&gt; student;</a:t>
            </a:r>
          </a:p>
          <a:p>
            <a:pPr>
              <a:buNone/>
            </a:pPr>
            <a:r>
              <a:rPr lang="en-US" b="1" dirty="0" smtClean="0"/>
              <a:t>	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908720"/>
            <a:ext cx="460851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</a:t>
            </a:r>
            <a:r>
              <a:rPr lang="ru-RU" b="1" dirty="0" smtClean="0"/>
              <a:t>Отношения и каскадные операции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3861048"/>
            <a:ext cx="8532813" cy="216024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endParaRPr lang="ru-RU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7584" y="764703"/>
          <a:ext cx="7632848" cy="2835618"/>
        </p:xfrm>
        <a:graphic>
          <a:graphicData uri="http://schemas.openxmlformats.org/drawingml/2006/table">
            <a:tbl>
              <a:tblPr/>
              <a:tblGrid>
                <a:gridCol w="3816424"/>
                <a:gridCol w="3816424"/>
              </a:tblGrid>
              <a:tr h="2143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Каскадная операция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описание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2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ALL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Все каскадные операции будут применены к энтити.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 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Равоносильно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cascade={DETACH, MERGE, PERSIST, REFRESH, REMOVE}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DETACH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Если родительская энтити перейдет в состояние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detached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, то связанные с ней энтити так же перейдут в это состояние.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MERGE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Если над родительской энтити будет произведена операция 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merge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() – то то же будет и для связанных с ней энтити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PERSIST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аналогично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REFRESH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аналогично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REMOVE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аналогично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571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584" y="3861048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//</a:t>
            </a:r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(</a:t>
            </a:r>
            <a:r>
              <a:rPr lang="en-US" dirty="0" err="1" smtClean="0"/>
              <a:t>mappedBy</a:t>
            </a:r>
            <a:r>
              <a:rPr lang="en-US" dirty="0" smtClean="0"/>
              <a:t> = "</a:t>
            </a:r>
            <a:r>
              <a:rPr lang="en-US" dirty="0" err="1" smtClean="0"/>
              <a:t>workGroup</a:t>
            </a:r>
            <a:r>
              <a:rPr lang="en-US" dirty="0" smtClean="0"/>
              <a:t>")</a:t>
            </a:r>
          </a:p>
          <a:p>
            <a:r>
              <a:rPr lang="ru-RU" dirty="0" smtClean="0"/>
              <a:t>//</a:t>
            </a:r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(</a:t>
            </a:r>
            <a:r>
              <a:rPr lang="en-US" dirty="0" err="1" smtClean="0"/>
              <a:t>mappedBy</a:t>
            </a:r>
            <a:r>
              <a:rPr lang="en-US" dirty="0" smtClean="0"/>
              <a:t> = "</a:t>
            </a:r>
            <a:r>
              <a:rPr lang="en-US" dirty="0" err="1" smtClean="0"/>
              <a:t>workGroup</a:t>
            </a:r>
            <a:r>
              <a:rPr lang="en-US" dirty="0" smtClean="0"/>
              <a:t>", cascade = </a:t>
            </a:r>
            <a:r>
              <a:rPr lang="en-US" dirty="0" err="1" smtClean="0"/>
              <a:t>CascadeType.REMOVE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(</a:t>
            </a:r>
            <a:r>
              <a:rPr lang="en-US" dirty="0" err="1" smtClean="0"/>
              <a:t>mappedBy</a:t>
            </a:r>
            <a:r>
              <a:rPr lang="en-US" dirty="0" smtClean="0"/>
              <a:t> = "</a:t>
            </a:r>
            <a:r>
              <a:rPr lang="en-US" dirty="0" err="1" smtClean="0"/>
              <a:t>workGroup</a:t>
            </a:r>
            <a:r>
              <a:rPr lang="en-US" dirty="0" smtClean="0"/>
              <a:t>", fetch = </a:t>
            </a:r>
            <a:r>
              <a:rPr lang="en-US" dirty="0" err="1" smtClean="0"/>
              <a:t>FetchType.</a:t>
            </a:r>
            <a:r>
              <a:rPr lang="en-US" i="1" dirty="0" err="1" smtClean="0"/>
              <a:t>EAGER</a:t>
            </a:r>
            <a:r>
              <a:rPr lang="en-US" i="1" dirty="0" smtClean="0"/>
              <a:t>, </a:t>
            </a:r>
            <a:r>
              <a:rPr lang="en-US" i="1" dirty="0" err="1" smtClean="0"/>
              <a:t>orphanRemoval</a:t>
            </a:r>
            <a:r>
              <a:rPr lang="en-US" i="1" dirty="0" smtClean="0"/>
              <a:t> = </a:t>
            </a:r>
            <a:r>
              <a:rPr lang="en-US" b="1" i="1" dirty="0" smtClean="0"/>
              <a:t>true)</a:t>
            </a:r>
          </a:p>
          <a:p>
            <a:r>
              <a:rPr lang="en-US" b="1" dirty="0" smtClean="0"/>
              <a:t>private List&lt;Student&gt; student;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 </a:t>
            </a:r>
            <a:r>
              <a:rPr lang="en-US" dirty="0" smtClean="0"/>
              <a:t>@</a:t>
            </a:r>
            <a:r>
              <a:rPr lang="en-US" dirty="0" err="1" smtClean="0"/>
              <a:t>OneToOne</a:t>
            </a:r>
            <a:r>
              <a:rPr lang="en-US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Address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</a:t>
            </a:r>
            <a:r>
              <a:rPr lang="en-US" dirty="0" err="1" smtClean="0"/>
              <a:t>PrimaryKeyJoinColumn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Student </a:t>
            </a:r>
            <a:r>
              <a:rPr lang="en-US" b="1" dirty="0" err="1" smtClean="0"/>
              <a:t>student</a:t>
            </a:r>
            <a:r>
              <a:rPr lang="en-US" b="1" dirty="0" smtClean="0"/>
              <a:t>; </a:t>
            </a:r>
            <a:endParaRPr lang="ru-RU" b="1" dirty="0" smtClean="0"/>
          </a:p>
          <a:p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Student</a:t>
            </a:r>
            <a:r>
              <a:rPr lang="ru-RU" b="1" dirty="0" smtClean="0"/>
              <a:t> </a:t>
            </a:r>
            <a:r>
              <a:rPr lang="en-US" b="1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</a:t>
            </a:r>
            <a:r>
              <a:rPr lang="en-US" dirty="0" err="1" smtClean="0"/>
              <a:t>OneToOne</a:t>
            </a:r>
            <a:r>
              <a:rPr lang="en-US" dirty="0" smtClean="0"/>
              <a:t>(</a:t>
            </a:r>
            <a:r>
              <a:rPr lang="en-US" dirty="0" err="1" smtClean="0"/>
              <a:t>mappedBy</a:t>
            </a:r>
            <a:r>
              <a:rPr lang="en-US" dirty="0" smtClean="0"/>
              <a:t> = "student")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Address </a:t>
            </a:r>
            <a:r>
              <a:rPr lang="en-US" b="1" dirty="0" err="1" smtClean="0"/>
              <a:t>address</a:t>
            </a:r>
            <a:r>
              <a:rPr lang="en-US" b="1" dirty="0" smtClean="0"/>
              <a:t>; 	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ru-RU" dirty="0" smtClean="0"/>
              <a:t>	</a:t>
            </a:r>
            <a:endParaRPr lang="en-US" dirty="0" smtClean="0"/>
          </a:p>
          <a:p>
            <a:pPr marL="457200" indent="-457200">
              <a:buNone/>
            </a:pPr>
            <a:endParaRPr lang="en-US" b="1" dirty="0" smtClean="0">
              <a:hlinkClick r:id="rId2" tooltip="w:Persistence (computer science)"/>
            </a:endParaRPr>
          </a:p>
          <a:p>
            <a:pPr marL="457200" indent="-457200">
              <a:buNone/>
            </a:pPr>
            <a:r>
              <a:rPr lang="en-US" dirty="0" smtClean="0"/>
              <a:t>	</a:t>
            </a:r>
            <a:r>
              <a:rPr lang="ru-RU" dirty="0" smtClean="0"/>
              <a:t>Под </a:t>
            </a:r>
            <a:r>
              <a:rPr lang="en-US" dirty="0" smtClean="0"/>
              <a:t>Persistence </a:t>
            </a:r>
            <a:r>
              <a:rPr lang="ru-RU" dirty="0" smtClean="0"/>
              <a:t>понимается методы которые описывает действия работы с данными некотрого процесса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</a:t>
            </a:r>
            <a:r>
              <a:rPr lang="ru-RU" dirty="0" smtClean="0"/>
              <a:t>В </a:t>
            </a:r>
            <a:r>
              <a:rPr lang="en-US" dirty="0" smtClean="0"/>
              <a:t>Java</a:t>
            </a:r>
            <a:r>
              <a:rPr lang="ru-RU" dirty="0" smtClean="0"/>
              <a:t> существует много способов работы с данными</a:t>
            </a:r>
            <a:r>
              <a:rPr lang="en-US" dirty="0" smtClean="0"/>
              <a:t>: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</a:t>
            </a:r>
            <a:r>
              <a:rPr lang="en-US" b="1" dirty="0" smtClean="0"/>
              <a:t>JDBC</a:t>
            </a:r>
          </a:p>
          <a:p>
            <a:pPr marL="457200" indent="-457200">
              <a:buNone/>
            </a:pPr>
            <a:r>
              <a:rPr lang="en-US" b="1" dirty="0" smtClean="0"/>
              <a:t>	Serialization</a:t>
            </a:r>
          </a:p>
          <a:p>
            <a:pPr marL="457200" indent="-457200">
              <a:buNone/>
            </a:pPr>
            <a:r>
              <a:rPr lang="en-US" b="1" dirty="0" smtClean="0"/>
              <a:t>	File IO</a:t>
            </a:r>
          </a:p>
          <a:p>
            <a:pPr marL="457200" indent="-457200">
              <a:buNone/>
            </a:pPr>
            <a:r>
              <a:rPr lang="en-US" b="1" dirty="0" smtClean="0"/>
              <a:t>	JCA</a:t>
            </a:r>
          </a:p>
          <a:p>
            <a:pPr marL="457200" indent="-457200">
              <a:buNone/>
            </a:pPr>
            <a:r>
              <a:rPr lang="en-US" dirty="0" smtClean="0"/>
              <a:t>	</a:t>
            </a:r>
          </a:p>
          <a:p>
            <a:pPr marL="457200" indent="-457200">
              <a:buNone/>
            </a:pPr>
            <a:r>
              <a:rPr lang="en-US" dirty="0" smtClean="0"/>
              <a:t>	</a:t>
            </a:r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 </a:t>
            </a:r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r>
              <a:rPr lang="en-US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908720"/>
            <a:ext cx="3312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9512" y="2852936"/>
            <a:ext cx="8658101" cy="3168352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class Lection {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@</a:t>
            </a:r>
            <a:r>
              <a:rPr lang="en-US" sz="1800" dirty="0" err="1" smtClean="0"/>
              <a:t>ManyToMany</a:t>
            </a:r>
            <a:r>
              <a:rPr lang="en-US" sz="1800" dirty="0" smtClean="0"/>
              <a:t>(</a:t>
            </a:r>
            <a:r>
              <a:rPr lang="en-US" sz="1800" dirty="0" err="1" smtClean="0"/>
              <a:t>mappedBy</a:t>
            </a:r>
            <a:r>
              <a:rPr lang="en-US" sz="1800" dirty="0" smtClean="0"/>
              <a:t>="lections")</a:t>
            </a:r>
          </a:p>
          <a:p>
            <a:pPr>
              <a:buNone/>
            </a:pPr>
            <a:r>
              <a:rPr lang="en-US" sz="1800" b="1" dirty="0" smtClean="0"/>
              <a:t>private List&lt;Student&gt; students;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b="1" smtClean="0"/>
              <a:t>class </a:t>
            </a:r>
            <a:r>
              <a:rPr lang="en-US" b="1" smtClean="0"/>
              <a:t>Student </a:t>
            </a:r>
            <a:r>
              <a:rPr lang="en-US" b="1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sz="1800" dirty="0" err="1" smtClean="0"/>
              <a:t>ManyToMany</a:t>
            </a:r>
            <a:r>
              <a:rPr lang="en-US" sz="1800" dirty="0" smtClean="0"/>
              <a:t>(cascade = {</a:t>
            </a:r>
            <a:r>
              <a:rPr lang="en-US" sz="1800" dirty="0" err="1" smtClean="0"/>
              <a:t>CascadeType.</a:t>
            </a:r>
            <a:r>
              <a:rPr lang="en-US" sz="1800" i="1" dirty="0" err="1" smtClean="0"/>
              <a:t>ALL</a:t>
            </a:r>
            <a:r>
              <a:rPr lang="en-US" sz="1800" i="1" dirty="0" smtClean="0"/>
              <a:t>})</a:t>
            </a:r>
          </a:p>
          <a:p>
            <a:pPr>
              <a:buNone/>
            </a:pPr>
            <a:r>
              <a:rPr lang="en-US" sz="1800" dirty="0" smtClean="0"/>
              <a:t>@</a:t>
            </a:r>
            <a:r>
              <a:rPr lang="en-US" sz="1800" dirty="0" err="1" smtClean="0"/>
              <a:t>JoinTable</a:t>
            </a:r>
            <a:r>
              <a:rPr lang="en-US" sz="1800" dirty="0" smtClean="0"/>
              <a:t>(name="SHEDULE",  </a:t>
            </a:r>
            <a:r>
              <a:rPr lang="en-US" sz="1800" dirty="0" err="1" smtClean="0"/>
              <a:t>joinColumns</a:t>
            </a:r>
            <a:r>
              <a:rPr lang="en-US" sz="1800" dirty="0" smtClean="0"/>
              <a:t>={@</a:t>
            </a:r>
            <a:r>
              <a:rPr lang="en-US" sz="1800" dirty="0" err="1" smtClean="0"/>
              <a:t>JoinColumn</a:t>
            </a:r>
            <a:r>
              <a:rPr lang="en-US" sz="1800" dirty="0" smtClean="0"/>
              <a:t>(name="STUDENTID")}, </a:t>
            </a:r>
          </a:p>
          <a:p>
            <a:pPr>
              <a:buNone/>
            </a:pPr>
            <a:r>
              <a:rPr lang="en-US" sz="1800" dirty="0" err="1" smtClean="0"/>
              <a:t>inverseJoinColumns</a:t>
            </a:r>
            <a:r>
              <a:rPr lang="en-US" sz="1800" dirty="0" smtClean="0"/>
              <a:t>={@</a:t>
            </a:r>
            <a:r>
              <a:rPr lang="en-US" sz="1800" dirty="0" err="1" smtClean="0"/>
              <a:t>JoinColumn</a:t>
            </a:r>
            <a:r>
              <a:rPr lang="en-US" sz="1800" dirty="0" smtClean="0"/>
              <a:t>(name="LECTIONID")})</a:t>
            </a:r>
          </a:p>
          <a:p>
            <a:pPr>
              <a:buNone/>
            </a:pPr>
            <a:r>
              <a:rPr lang="en-US" sz="1800" b="1" dirty="0" smtClean="0"/>
              <a:t>private List&lt;Lection&gt; lections;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ElementCollection</a:t>
            </a:r>
            <a:r>
              <a:rPr lang="en-US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Person {</a:t>
            </a:r>
          </a:p>
          <a:p>
            <a:pPr>
              <a:buNone/>
            </a:pPr>
            <a:r>
              <a:rPr lang="ru-RU" sz="1800" dirty="0" smtClean="0"/>
              <a:t> </a:t>
            </a:r>
            <a:r>
              <a:rPr lang="en-US" sz="1800" dirty="0" smtClean="0"/>
              <a:t>   </a:t>
            </a:r>
            <a:r>
              <a:rPr lang="ru-RU" sz="1800" dirty="0" smtClean="0"/>
              <a:t>//</a:t>
            </a:r>
            <a:r>
              <a:rPr lang="en-US" sz="1800" dirty="0" smtClean="0"/>
              <a:t>can be used to define a one-to-many relationship to an Embeddable object, or a Basic value (such</a:t>
            </a:r>
            <a:r>
              <a:rPr lang="ru-RU" sz="1800" dirty="0" smtClean="0"/>
              <a:t> //</a:t>
            </a:r>
            <a:r>
              <a:rPr lang="en-US" sz="1800" dirty="0" smtClean="0"/>
              <a:t>as a collection of Strings)</a:t>
            </a:r>
            <a:r>
              <a:rPr lang="ru-RU" sz="1800" dirty="0" smtClean="0"/>
              <a:t> </a:t>
            </a:r>
            <a:r>
              <a:rPr lang="en-US" sz="1800" dirty="0" smtClean="0"/>
              <a:t>and  can also be used in combination with a </a:t>
            </a:r>
            <a:r>
              <a:rPr lang="en-US" sz="1800" dirty="0" smtClean="0">
                <a:hlinkClick r:id="rId2" tooltip="Java Persistence/Relationships"/>
              </a:rPr>
              <a:t>Map</a:t>
            </a:r>
            <a:endParaRPr lang="en-US" sz="1800" dirty="0" smtClean="0"/>
          </a:p>
          <a:p>
            <a:pPr>
              <a:buNone/>
            </a:pPr>
            <a:r>
              <a:rPr lang="en-US" dirty="0" smtClean="0"/>
              <a:t>	@</a:t>
            </a:r>
            <a:r>
              <a:rPr lang="en-US" dirty="0" err="1" smtClean="0"/>
              <a:t>ElementCollection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@</a:t>
            </a:r>
            <a:r>
              <a:rPr lang="en-US" dirty="0" err="1" smtClean="0"/>
              <a:t>MapKeyEnumerated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private Map&lt;</a:t>
            </a:r>
            <a:r>
              <a:rPr lang="en-US" b="1" dirty="0" err="1" smtClean="0"/>
              <a:t>PhoneType</a:t>
            </a:r>
            <a:r>
              <a:rPr lang="en-US" b="1" dirty="0" smtClean="0"/>
              <a:t> ,Phone&gt; phones;</a:t>
            </a:r>
          </a:p>
          <a:p>
            <a:pPr>
              <a:buNone/>
            </a:pPr>
            <a:r>
              <a:rPr lang="en-US" dirty="0" smtClean="0"/>
              <a:t>@Embeddable</a:t>
            </a:r>
          </a:p>
          <a:p>
            <a:pPr>
              <a:buNone/>
            </a:pPr>
            <a:r>
              <a:rPr lang="en-US" b="1" dirty="0" smtClean="0"/>
              <a:t>public class Phone {</a:t>
            </a:r>
          </a:p>
          <a:p>
            <a:pPr>
              <a:buNone/>
            </a:pPr>
            <a:r>
              <a:rPr lang="en-US" dirty="0" smtClean="0"/>
              <a:t>	@Enumerated(</a:t>
            </a:r>
            <a:r>
              <a:rPr lang="en-US" dirty="0" err="1" smtClean="0"/>
              <a:t>EnumType.</a:t>
            </a:r>
            <a:r>
              <a:rPr lang="en-US" i="1" dirty="0" err="1" smtClean="0"/>
              <a:t>STRING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b="1" dirty="0" smtClean="0"/>
              <a:t>	private </a:t>
            </a:r>
            <a:r>
              <a:rPr lang="en-US" b="1" dirty="0" err="1" smtClean="0"/>
              <a:t>PhoneType</a:t>
            </a:r>
            <a:r>
              <a:rPr lang="en-US" b="1" dirty="0" smtClean="0"/>
              <a:t> type; 	</a:t>
            </a:r>
          </a:p>
          <a:p>
            <a:pPr>
              <a:buNone/>
            </a:pPr>
            <a:r>
              <a:rPr lang="en-US" b="1" dirty="0" smtClean="0"/>
              <a:t>    private String </a:t>
            </a:r>
            <a:r>
              <a:rPr lang="en-US" b="1" dirty="0" err="1" smtClean="0"/>
              <a:t>areaCode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dirty="0" smtClean="0"/>
              <a:t>    @Column(name = "P_NUMBER")</a:t>
            </a:r>
          </a:p>
          <a:p>
            <a:pPr>
              <a:buNone/>
            </a:pPr>
            <a:r>
              <a:rPr lang="en-US" b="1" dirty="0" smtClean="0"/>
              <a:t>    private String number;</a:t>
            </a:r>
          </a:p>
          <a:p>
            <a:pPr>
              <a:buNone/>
            </a:pPr>
            <a:r>
              <a:rPr lang="en-US" b="1" dirty="0" smtClean="0"/>
              <a:t>public </a:t>
            </a: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b="1" dirty="0" err="1" smtClean="0"/>
              <a:t>PhoneType</a:t>
            </a:r>
            <a:r>
              <a:rPr lang="en-US" b="1" dirty="0" smtClean="0"/>
              <a:t> {    </a:t>
            </a:r>
            <a:r>
              <a:rPr lang="en-US" i="1" dirty="0" smtClean="0"/>
              <a:t>HOME, WORK, MOBILE …</a:t>
            </a: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Embeddable Classes</a:t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Employee { 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@Embedded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Skill </a:t>
            </a:r>
            <a:r>
              <a:rPr lang="en-US" b="1" dirty="0" err="1" smtClean="0"/>
              <a:t>skill</a:t>
            </a:r>
            <a:r>
              <a:rPr lang="en-US" b="1" dirty="0" smtClean="0"/>
              <a:t>; 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dirty="0" smtClean="0"/>
              <a:t>@Embeddable</a:t>
            </a:r>
          </a:p>
          <a:p>
            <a:pPr>
              <a:buNone/>
            </a:pPr>
            <a:r>
              <a:rPr lang="en-US" b="1" dirty="0" smtClean="0"/>
              <a:t>public class Skill {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dirty="0" err="1" smtClean="0"/>
              <a:t>skillName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dirty="0" err="1" smtClean="0"/>
              <a:t>skillLevel</a:t>
            </a:r>
            <a:r>
              <a:rPr lang="en-US" b="1" dirty="0" smtClean="0"/>
              <a:t>; </a:t>
            </a:r>
            <a:r>
              <a:rPr lang="en-US" dirty="0" smtClean="0"/>
              <a:t>	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sz="1600" b="1" dirty="0" smtClean="0"/>
              <a:t>CREATE TABLE APP.EMPLOYEE (</a:t>
            </a:r>
            <a:r>
              <a:rPr lang="ru-RU" sz="1600" b="1" dirty="0" smtClean="0"/>
              <a:t> </a:t>
            </a:r>
            <a:r>
              <a:rPr lang="en-US" sz="1600" dirty="0" smtClean="0"/>
              <a:t>ID </a:t>
            </a:r>
            <a:r>
              <a:rPr lang="en-US" sz="1600" b="1" dirty="0" smtClean="0"/>
              <a:t>BIGINT NOT NULL,</a:t>
            </a:r>
          </a:p>
          <a:p>
            <a:pPr>
              <a:buNone/>
            </a:pPr>
            <a:r>
              <a:rPr lang="en-US" sz="1600" dirty="0" smtClean="0"/>
              <a:t>NAME </a:t>
            </a:r>
            <a:r>
              <a:rPr lang="en-US" sz="1600" b="1" dirty="0" smtClean="0"/>
              <a:t>VARCHAR(20) NOT NULL,</a:t>
            </a:r>
          </a:p>
          <a:p>
            <a:pPr>
              <a:buNone/>
            </a:pPr>
            <a:r>
              <a:rPr lang="en-US" sz="1600" dirty="0" smtClean="0"/>
              <a:t>SKILLLEVEL </a:t>
            </a:r>
            <a:r>
              <a:rPr lang="en-US" sz="1600" b="1" dirty="0" smtClean="0"/>
              <a:t>VARCHAR(255),</a:t>
            </a:r>
          </a:p>
          <a:p>
            <a:pPr>
              <a:buNone/>
            </a:pPr>
            <a:r>
              <a:rPr lang="en-US" sz="1600" dirty="0" smtClean="0"/>
              <a:t>SKILLNAME </a:t>
            </a:r>
            <a:r>
              <a:rPr lang="en-US" sz="1600" b="1" dirty="0" smtClean="0"/>
              <a:t>VARCHAR(255),</a:t>
            </a:r>
          </a:p>
          <a:p>
            <a:pPr>
              <a:buNone/>
            </a:pPr>
            <a:r>
              <a:rPr lang="en-US" sz="1600" dirty="0" smtClean="0"/>
              <a:t>SURNAME </a:t>
            </a:r>
            <a:r>
              <a:rPr lang="en-US" sz="1600" b="1" dirty="0" smtClean="0"/>
              <a:t>VARCHAR(20) NOT NULL</a:t>
            </a:r>
            <a:endParaRPr lang="ru-RU" sz="16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Embeddable Classes</a:t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Employee { 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@Embedded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Skill </a:t>
            </a:r>
            <a:r>
              <a:rPr lang="en-US" b="1" dirty="0" err="1" smtClean="0"/>
              <a:t>skill</a:t>
            </a:r>
            <a:r>
              <a:rPr lang="en-US" b="1" dirty="0" smtClean="0"/>
              <a:t>; 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dirty="0" smtClean="0"/>
              <a:t>@Embeddable</a:t>
            </a:r>
          </a:p>
          <a:p>
            <a:pPr>
              <a:buNone/>
            </a:pPr>
            <a:r>
              <a:rPr lang="en-US" b="1" dirty="0" smtClean="0"/>
              <a:t>public class Skill {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dirty="0" err="1" smtClean="0"/>
              <a:t>skillName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dirty="0" err="1" smtClean="0"/>
              <a:t>skillLevel</a:t>
            </a:r>
            <a:r>
              <a:rPr lang="en-US" b="1" dirty="0" smtClean="0"/>
              <a:t>; </a:t>
            </a:r>
            <a:r>
              <a:rPr lang="en-US" dirty="0" smtClean="0"/>
              <a:t>	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sz="1600" b="1" dirty="0" smtClean="0"/>
              <a:t>CREATE TABLE APP.EMPLOYEE (</a:t>
            </a:r>
            <a:r>
              <a:rPr lang="ru-RU" sz="1600" b="1" dirty="0" smtClean="0"/>
              <a:t> </a:t>
            </a:r>
            <a:r>
              <a:rPr lang="en-US" sz="1600" dirty="0" smtClean="0"/>
              <a:t>ID </a:t>
            </a:r>
            <a:r>
              <a:rPr lang="en-US" sz="1600" b="1" dirty="0" smtClean="0"/>
              <a:t>BIGINT NOT NULL,</a:t>
            </a:r>
          </a:p>
          <a:p>
            <a:pPr>
              <a:buNone/>
            </a:pPr>
            <a:r>
              <a:rPr lang="en-US" sz="1600" dirty="0" smtClean="0"/>
              <a:t>NAME </a:t>
            </a:r>
            <a:r>
              <a:rPr lang="en-US" sz="1600" b="1" dirty="0" smtClean="0"/>
              <a:t>VARCHAR(20) NOT NULL,</a:t>
            </a:r>
          </a:p>
          <a:p>
            <a:pPr>
              <a:buNone/>
            </a:pPr>
            <a:r>
              <a:rPr lang="en-US" sz="1600" dirty="0" smtClean="0"/>
              <a:t>SKILLLEVEL </a:t>
            </a:r>
            <a:r>
              <a:rPr lang="en-US" sz="1600" b="1" dirty="0" smtClean="0"/>
              <a:t>VARCHAR(255),</a:t>
            </a:r>
          </a:p>
          <a:p>
            <a:pPr>
              <a:buNone/>
            </a:pPr>
            <a:r>
              <a:rPr lang="en-US" sz="1600" dirty="0" smtClean="0"/>
              <a:t>SKILLNAME </a:t>
            </a:r>
            <a:r>
              <a:rPr lang="en-US" sz="1600" b="1" dirty="0" smtClean="0"/>
              <a:t>VARCHAR(255),</a:t>
            </a:r>
          </a:p>
          <a:p>
            <a:pPr>
              <a:buNone/>
            </a:pPr>
            <a:r>
              <a:rPr lang="en-US" sz="1600" dirty="0" smtClean="0"/>
              <a:t>SURNAME </a:t>
            </a:r>
            <a:r>
              <a:rPr lang="en-US" sz="1600" b="1" dirty="0" smtClean="0"/>
              <a:t>VARCHAR(20) NOT NULL</a:t>
            </a:r>
            <a:endParaRPr lang="ru-RU" sz="16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Inheritance: Abstract Entities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Абстрактная энтити может быть определена при помощи </a:t>
            </a:r>
            <a:r>
              <a:rPr lang="ru-RU" b="1" dirty="0" smtClean="0"/>
              <a:t>абстрактного класса </a:t>
            </a:r>
            <a:r>
              <a:rPr lang="ru-RU" dirty="0" smtClean="0"/>
              <a:t>с аннотацией </a:t>
            </a:r>
            <a:r>
              <a:rPr lang="en-US" b="1" dirty="0" smtClean="0"/>
              <a:t>@Entity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	Если абстрактная энтити выступает в качестве параметра запроса или связанна отношением с другой энтити – то результат будет содержать все подклассы данной абстрактной энтити.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Существуют следующие </a:t>
            </a:r>
            <a:r>
              <a:rPr lang="ru-RU" b="1" dirty="0" smtClean="0"/>
              <a:t>стратегии мапинга </a:t>
            </a:r>
            <a:r>
              <a:rPr lang="ru-RU" dirty="0" smtClean="0"/>
              <a:t>энтитей </a:t>
            </a:r>
            <a:r>
              <a:rPr lang="ru-RU" b="1" dirty="0" smtClean="0"/>
              <a:t>на таблицы</a:t>
            </a:r>
            <a:r>
              <a:rPr lang="ru-RU" dirty="0" smtClean="0"/>
              <a:t> базы данных при наследовании:</a:t>
            </a:r>
          </a:p>
          <a:p>
            <a:pPr>
              <a:buNone/>
            </a:pPr>
            <a:r>
              <a:rPr lang="ru-RU" dirty="0" smtClean="0"/>
              <a:t>	- в одной таблице храняться все подклассы (</a:t>
            </a:r>
            <a:r>
              <a:rPr lang="en-US" b="1" dirty="0" err="1" smtClean="0"/>
              <a:t>InheritanceType</a:t>
            </a:r>
            <a:r>
              <a:rPr lang="ru-RU" b="1" dirty="0" smtClean="0"/>
              <a:t>.</a:t>
            </a:r>
            <a:r>
              <a:rPr lang="en-US" b="1" dirty="0" smtClean="0"/>
              <a:t> SINGLE_TABLE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- каждый подкласс в своей таблице (</a:t>
            </a:r>
            <a:r>
              <a:rPr lang="en-US" b="1" dirty="0" err="1" smtClean="0"/>
              <a:t>InheritanceType</a:t>
            </a:r>
            <a:r>
              <a:rPr lang="ru-RU" b="1" dirty="0" smtClean="0"/>
              <a:t>.</a:t>
            </a:r>
            <a:r>
              <a:rPr lang="en-US" b="1" dirty="0" smtClean="0"/>
              <a:t> TABLE_PER_CLASS</a:t>
            </a:r>
            <a:r>
              <a:rPr lang="ru-RU" dirty="0" smtClean="0"/>
              <a:t>)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- стратегия</a:t>
            </a:r>
            <a:r>
              <a:rPr lang="en-US" dirty="0" smtClean="0"/>
              <a:t> “join”</a:t>
            </a:r>
            <a:r>
              <a:rPr lang="ru-RU" dirty="0" smtClean="0"/>
              <a:t>, когда каждый подкласс мапиться на таблицы(включяя    абстрактный), при этом в каждой таблице содержиться первичный ключ из базового класса и только спецефичные для данного класса поля(</a:t>
            </a:r>
            <a:r>
              <a:rPr lang="en-US" b="1" dirty="0" err="1" smtClean="0"/>
              <a:t>InheritanceType</a:t>
            </a:r>
            <a:r>
              <a:rPr lang="ru-RU" b="1" dirty="0" smtClean="0"/>
              <a:t>.</a:t>
            </a:r>
            <a:r>
              <a:rPr lang="en-US" b="1" dirty="0" smtClean="0"/>
              <a:t> JOINED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Inheritance: Abstract Entities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@Inheritance(strategy=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TABLE_PER_CLASS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b="1" dirty="0" smtClean="0"/>
              <a:t>public abstract class Animal {</a:t>
            </a:r>
          </a:p>
          <a:p>
            <a:pPr>
              <a:buNone/>
            </a:pPr>
            <a:r>
              <a:rPr lang="en-US" dirty="0" smtClean="0"/>
              <a:t>	@Id</a:t>
            </a:r>
          </a:p>
          <a:p>
            <a:pPr>
              <a:buNone/>
            </a:pPr>
            <a:r>
              <a:rPr lang="en-US" b="1" dirty="0" smtClean="0"/>
              <a:t>	private String id;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private String </a:t>
            </a:r>
            <a:r>
              <a:rPr lang="en-US" b="1" dirty="0" err="1" smtClean="0"/>
              <a:t>woolColor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private Forest </a:t>
            </a:r>
            <a:r>
              <a:rPr lang="en-US" b="1" dirty="0" err="1" smtClean="0"/>
              <a:t>forest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Bear extends Animal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private String </a:t>
            </a:r>
            <a:r>
              <a:rPr lang="en-US" b="1" dirty="0" err="1" smtClean="0"/>
              <a:t>bearFeature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Fox extends Animal {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dirty="0" err="1" smtClean="0"/>
              <a:t>foxFeature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Inheritance: 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TABLE_PER_CLASS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@Inheritance(strategy=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TABLE_PER_CLASS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b="1" dirty="0" smtClean="0"/>
              <a:t>public abstract class Animal {</a:t>
            </a:r>
          </a:p>
          <a:p>
            <a:pPr>
              <a:buNone/>
            </a:pPr>
            <a:r>
              <a:rPr lang="en-US" dirty="0" smtClean="0"/>
              <a:t>	@Id</a:t>
            </a:r>
          </a:p>
          <a:p>
            <a:pPr>
              <a:buNone/>
            </a:pPr>
            <a:r>
              <a:rPr lang="en-US" b="1" dirty="0" smtClean="0"/>
              <a:t>	private String id;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private String </a:t>
            </a:r>
            <a:r>
              <a:rPr lang="en-US" b="1" dirty="0" err="1" smtClean="0"/>
              <a:t>woolColor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private Forest </a:t>
            </a:r>
            <a:r>
              <a:rPr lang="en-US" b="1" dirty="0" err="1" smtClean="0"/>
              <a:t>forest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Bear extends Animal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private String </a:t>
            </a:r>
            <a:r>
              <a:rPr lang="en-US" b="1" dirty="0" err="1" smtClean="0"/>
              <a:t>bearFeature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Fox extends Animal {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dirty="0" err="1" smtClean="0"/>
              <a:t>foxFeature</a:t>
            </a:r>
            <a:r>
              <a:rPr lang="en-US" b="1" dirty="0" smtClean="0"/>
              <a:t>;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Inheritance: 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SINGLE_TABLE</a:t>
            </a:r>
            <a:r>
              <a:rPr lang="en-US" i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@Inheritance(strategy = 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SINGLE_TABLE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DiscriminatorColumn</a:t>
            </a:r>
            <a:r>
              <a:rPr lang="en-US" dirty="0" smtClean="0"/>
              <a:t>(name="PROJ_TYPE")</a:t>
            </a:r>
          </a:p>
          <a:p>
            <a:pPr>
              <a:buNone/>
            </a:pPr>
            <a:r>
              <a:rPr lang="en-US" b="1" dirty="0" smtClean="0"/>
              <a:t>public abstract class </a:t>
            </a:r>
            <a:r>
              <a:rPr lang="en-US" b="1" dirty="0" err="1" smtClean="0"/>
              <a:t>ItProject</a:t>
            </a:r>
            <a:r>
              <a:rPr lang="en-US" b="1" dirty="0" smtClean="0"/>
              <a:t>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@Id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long id;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DiscriminatorValue</a:t>
            </a:r>
            <a:r>
              <a:rPr lang="en-US" dirty="0" smtClean="0"/>
              <a:t>("L")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LargeProject</a:t>
            </a:r>
            <a:r>
              <a:rPr lang="en-US" b="1" dirty="0" smtClean="0"/>
              <a:t> extends </a:t>
            </a:r>
            <a:r>
              <a:rPr lang="en-US" b="1" dirty="0" err="1" smtClean="0"/>
              <a:t>ItProject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private String </a:t>
            </a:r>
            <a:r>
              <a:rPr lang="en-US" b="1" u="sng" dirty="0" err="1" smtClean="0"/>
              <a:t>largeFeature</a:t>
            </a:r>
            <a:r>
              <a:rPr lang="en-US" b="1" u="sng" dirty="0" smtClean="0"/>
              <a:t>;</a:t>
            </a:r>
            <a:endParaRPr lang="ru-RU" b="1" u="sng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DiscriminatorValue</a:t>
            </a:r>
            <a:r>
              <a:rPr lang="en-US" dirty="0" smtClean="0"/>
              <a:t>("S")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SmallProject</a:t>
            </a:r>
            <a:r>
              <a:rPr lang="en-US" b="1" dirty="0" smtClean="0"/>
              <a:t> extends </a:t>
            </a:r>
            <a:r>
              <a:rPr lang="en-US" b="1" dirty="0" err="1" smtClean="0"/>
              <a:t>ItProject</a:t>
            </a:r>
            <a:r>
              <a:rPr lang="en-US" b="1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u="sng" dirty="0" err="1" smtClean="0"/>
              <a:t>smallFeature</a:t>
            </a:r>
            <a:r>
              <a:rPr lang="en-US" b="1" u="sng" dirty="0" smtClean="0"/>
              <a:t>;</a:t>
            </a:r>
            <a:endParaRPr lang="ru-RU" b="1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Inheritance: 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JOINED</a:t>
            </a:r>
            <a:r>
              <a:rPr lang="en-US" i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@Inheritance(strategy = </a:t>
            </a:r>
            <a:r>
              <a:rPr lang="en-US" dirty="0" err="1" smtClean="0"/>
              <a:t>InheritanceType.</a:t>
            </a:r>
            <a:r>
              <a:rPr lang="en-US" i="1" dirty="0" err="1" smtClean="0"/>
              <a:t>JOINED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b="1" dirty="0" smtClean="0"/>
              <a:t>public abstract class Vehicle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@Id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long id;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private String </a:t>
            </a:r>
            <a:r>
              <a:rPr lang="en-US" b="1" u="sng" dirty="0" smtClean="0"/>
              <a:t>common;</a:t>
            </a:r>
            <a:endParaRPr lang="ru-RU" b="1" u="sng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Car extends Vehicle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private String </a:t>
            </a:r>
            <a:r>
              <a:rPr lang="en-US" b="1" u="sng" dirty="0" err="1" smtClean="0"/>
              <a:t>carFeature</a:t>
            </a:r>
            <a:r>
              <a:rPr lang="en-US" b="1" u="sng" dirty="0" smtClean="0"/>
              <a:t>;</a:t>
            </a:r>
            <a:endParaRPr lang="ru-RU" b="1" u="sng" dirty="0" smtClean="0"/>
          </a:p>
          <a:p>
            <a:pPr>
              <a:buNone/>
            </a:pPr>
            <a:endParaRPr lang="ru-RU" b="1" u="sng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b="1" dirty="0" smtClean="0"/>
              <a:t>public class Plane extends Vehicle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private String </a:t>
            </a:r>
            <a:r>
              <a:rPr lang="en-US" b="1" u="sng" dirty="0" err="1" smtClean="0"/>
              <a:t>carFeature</a:t>
            </a:r>
            <a:r>
              <a:rPr lang="en-US" b="1" u="sng" dirty="0" smtClean="0"/>
              <a:t>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Mapped </a:t>
            </a:r>
            <a:r>
              <a:rPr lang="en-US" b="1" dirty="0" err="1" smtClean="0"/>
              <a:t>Superclasses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Энтити могут быть наследованны от суперкласса  который сам при этом не являеться энтити, но содержит информацию о мапинге и персистансе.</a:t>
            </a:r>
          </a:p>
          <a:p>
            <a:pPr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MappedSuperclass</a:t>
            </a:r>
            <a:r>
              <a:rPr lang="en-US" b="1" dirty="0" smtClean="0"/>
              <a:t> 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b="1" dirty="0" smtClean="0"/>
              <a:t>Employee</a:t>
            </a:r>
            <a:r>
              <a:rPr lang="en-US" dirty="0" smtClean="0"/>
              <a:t> {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@Id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protected Integer </a:t>
            </a:r>
            <a:r>
              <a:rPr lang="en-US" dirty="0" err="1" smtClean="0"/>
              <a:t>employeeId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b="1" dirty="0" smtClean="0"/>
              <a:t>@Entity 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b="1" dirty="0" err="1" smtClean="0"/>
              <a:t>FullTimeEmployee</a:t>
            </a:r>
            <a:r>
              <a:rPr lang="en-US" b="1" dirty="0" smtClean="0"/>
              <a:t> </a:t>
            </a:r>
            <a:r>
              <a:rPr lang="en-US" dirty="0" smtClean="0"/>
              <a:t>extends Employee {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protected Integer salary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b="1" dirty="0" smtClean="0"/>
              <a:t>@Entity 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b="1" dirty="0" err="1" smtClean="0"/>
              <a:t>PartTimeEmployee</a:t>
            </a:r>
            <a:r>
              <a:rPr lang="en-US" b="1" dirty="0" smtClean="0"/>
              <a:t> </a:t>
            </a:r>
            <a:r>
              <a:rPr lang="en-US" dirty="0" smtClean="0"/>
              <a:t>extends Employee {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protected Float </a:t>
            </a:r>
            <a:r>
              <a:rPr lang="en-US" dirty="0" err="1" smtClean="0"/>
              <a:t>hourlyWage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	Java Persistence Architecture API (</a:t>
            </a:r>
            <a:r>
              <a:rPr lang="en-US" dirty="0" smtClean="0">
                <a:hlinkClick r:id="rId2" tooltip="wikipedia:Java Persistence API"/>
              </a:rPr>
              <a:t>JPA</a:t>
            </a:r>
            <a:r>
              <a:rPr lang="en-US" dirty="0" smtClean="0"/>
              <a:t>) </a:t>
            </a:r>
            <a:r>
              <a:rPr lang="ru-RU" dirty="0" smtClean="0"/>
              <a:t>это </a:t>
            </a:r>
            <a:r>
              <a:rPr lang="en-US" dirty="0" smtClean="0"/>
              <a:t>Java</a:t>
            </a:r>
            <a:r>
              <a:rPr lang="ru-RU" dirty="0" smtClean="0"/>
              <a:t> спецификация для доступа, сохранения и манипулирования  данными между </a:t>
            </a:r>
            <a:r>
              <a:rPr lang="en-US" dirty="0" smtClean="0"/>
              <a:t>Java </a:t>
            </a:r>
            <a:r>
              <a:rPr lang="ru-RU" dirty="0" smtClean="0"/>
              <a:t>обьектами и релиационной базой данных.</a:t>
            </a:r>
            <a:r>
              <a:rPr lang="en-US" dirty="0" smtClean="0"/>
              <a:t>	</a:t>
            </a:r>
          </a:p>
          <a:p>
            <a:pPr marL="457200" indent="-457200">
              <a:buNone/>
            </a:pPr>
            <a:r>
              <a:rPr lang="en-US" dirty="0" smtClean="0"/>
              <a:t>	JPA </a:t>
            </a:r>
            <a:r>
              <a:rPr lang="ru-RU" dirty="0" smtClean="0"/>
              <a:t>было представленно как часть спецификации </a:t>
            </a:r>
            <a:r>
              <a:rPr lang="en-US" dirty="0" smtClean="0"/>
              <a:t>EJB 3.0 </a:t>
            </a:r>
            <a:r>
              <a:rPr lang="ru-RU" dirty="0" smtClean="0"/>
              <a:t>как замена </a:t>
            </a:r>
            <a:r>
              <a:rPr lang="en-US" dirty="0" smtClean="0"/>
              <a:t>EJB 2 CMP Entity Beans</a:t>
            </a:r>
            <a:r>
              <a:rPr lang="ru-RU" dirty="0" smtClean="0"/>
              <a:t>. Сейчас  </a:t>
            </a:r>
            <a:r>
              <a:rPr lang="en-US" dirty="0" smtClean="0"/>
              <a:t>JPA </a:t>
            </a:r>
            <a:r>
              <a:rPr lang="ru-RU" dirty="0" smtClean="0"/>
              <a:t> это промышленный стандарт </a:t>
            </a:r>
            <a:r>
              <a:rPr lang="en-US" dirty="0" smtClean="0"/>
              <a:t>ORM (Object to Relational Mapping )</a:t>
            </a:r>
            <a:endParaRPr lang="ru-RU" dirty="0" smtClean="0"/>
          </a:p>
          <a:p>
            <a:pPr marL="457200" indent="-457200">
              <a:buNone/>
            </a:pPr>
            <a:r>
              <a:rPr lang="en-US" dirty="0" smtClean="0"/>
              <a:t> 	JPA </a:t>
            </a:r>
            <a:r>
              <a:rPr lang="ru-RU" dirty="0" smtClean="0"/>
              <a:t>состоит из следующих основных разделов:</a:t>
            </a:r>
          </a:p>
          <a:p>
            <a:pPr marL="457200" indent="-457200">
              <a:buNone/>
            </a:pPr>
            <a:endParaRPr lang="en-US" dirty="0" smtClean="0"/>
          </a:p>
          <a:p>
            <a:r>
              <a:rPr lang="en-US" b="1" dirty="0" smtClean="0"/>
              <a:t>The Java Persistence API</a:t>
            </a:r>
          </a:p>
          <a:p>
            <a:r>
              <a:rPr lang="en-US" b="1" dirty="0" smtClean="0"/>
              <a:t>The query language</a:t>
            </a:r>
          </a:p>
          <a:p>
            <a:r>
              <a:rPr lang="en-US" b="1" dirty="0" smtClean="0"/>
              <a:t>The Java Persistence Criteria API</a:t>
            </a:r>
          </a:p>
          <a:p>
            <a:r>
              <a:rPr lang="en-US" b="1" dirty="0" smtClean="0"/>
              <a:t>Object/relational mapping metadata</a:t>
            </a:r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 Persistence Query Language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Java Persistence Query Language</a:t>
            </a:r>
            <a:r>
              <a:rPr lang="en-US" dirty="0" smtClean="0"/>
              <a:t> (</a:t>
            </a:r>
            <a:r>
              <a:rPr lang="en-US" b="1" dirty="0" smtClean="0"/>
              <a:t>JPQL</a:t>
            </a:r>
            <a:r>
              <a:rPr lang="en-US" dirty="0" smtClean="0"/>
              <a:t>) — </a:t>
            </a:r>
            <a:r>
              <a:rPr lang="ru-RU" dirty="0" smtClean="0"/>
              <a:t>платформо-независимый </a:t>
            </a:r>
            <a:r>
              <a:rPr lang="ru-RU" dirty="0" smtClean="0">
                <a:hlinkClick r:id="rId2" tooltip="Объектно-ориентированное программирование"/>
              </a:rPr>
              <a:t>объектно-ориентированный</a:t>
            </a:r>
            <a:r>
              <a:rPr lang="ru-RU" dirty="0" smtClean="0"/>
              <a:t> </a:t>
            </a:r>
            <a:r>
              <a:rPr lang="ru-RU" dirty="0" smtClean="0">
                <a:hlinkClick r:id="rId3" tooltip="Язык запросов"/>
              </a:rPr>
              <a:t>язык запросов</a:t>
            </a:r>
            <a:r>
              <a:rPr lang="ru-RU" dirty="0" smtClean="0"/>
              <a:t> являющийся частью </a:t>
            </a:r>
            <a:r>
              <a:rPr lang="en-US" dirty="0" smtClean="0">
                <a:hlinkClick r:id="rId4" tooltip="Java Persistence API"/>
              </a:rPr>
              <a:t>Java Persistence API</a:t>
            </a:r>
            <a:r>
              <a:rPr lang="en-US" dirty="0" smtClean="0"/>
              <a:t> </a:t>
            </a:r>
            <a:r>
              <a:rPr lang="ru-RU" dirty="0" smtClean="0"/>
              <a:t>спецификации.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a </a:t>
            </a:r>
            <a:r>
              <a:rPr lang="en-US" b="1" dirty="0" smtClean="0"/>
              <a:t>FROM</a:t>
            </a:r>
            <a:r>
              <a:rPr lang="en-US" dirty="0" smtClean="0"/>
              <a:t> Author a </a:t>
            </a:r>
            <a:r>
              <a:rPr lang="en-US" b="1" dirty="0" smtClean="0"/>
              <a:t>ORDER</a:t>
            </a:r>
            <a:r>
              <a:rPr lang="en-US" dirty="0" smtClean="0"/>
              <a:t> </a:t>
            </a:r>
            <a:r>
              <a:rPr lang="en-US" b="1" dirty="0" smtClean="0"/>
              <a:t>BY</a:t>
            </a:r>
            <a:r>
              <a:rPr lang="en-US" dirty="0" smtClean="0"/>
              <a:t> </a:t>
            </a:r>
            <a:r>
              <a:rPr lang="en-US" dirty="0" err="1" smtClean="0"/>
              <a:t>a.firstName</a:t>
            </a:r>
            <a:r>
              <a:rPr lang="en-US" dirty="0" smtClean="0"/>
              <a:t>, </a:t>
            </a:r>
            <a:r>
              <a:rPr lang="en-US" dirty="0" err="1" smtClean="0"/>
              <a:t>a.lastName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 smtClean="0"/>
              <a:t>DISTINCT</a:t>
            </a:r>
            <a:r>
              <a:rPr lang="en-US" dirty="0" smtClean="0"/>
              <a:t> a </a:t>
            </a:r>
            <a:r>
              <a:rPr lang="en-US" b="1" dirty="0" smtClean="0"/>
              <a:t>FROM</a:t>
            </a:r>
            <a:r>
              <a:rPr lang="en-US" dirty="0" smtClean="0"/>
              <a:t> Author a </a:t>
            </a:r>
            <a:r>
              <a:rPr lang="en-US" b="1" dirty="0" smtClean="0"/>
              <a:t>INNER</a:t>
            </a:r>
            <a:r>
              <a:rPr lang="en-US" dirty="0" smtClean="0"/>
              <a:t> </a:t>
            </a:r>
            <a:r>
              <a:rPr lang="en-US" b="1" dirty="0" smtClean="0"/>
              <a:t>JOIN</a:t>
            </a:r>
            <a:r>
              <a:rPr lang="en-US" dirty="0" smtClean="0"/>
              <a:t> </a:t>
            </a:r>
            <a:r>
              <a:rPr lang="en-US" dirty="0" err="1" smtClean="0"/>
              <a:t>a.books</a:t>
            </a:r>
            <a:r>
              <a:rPr lang="en-US" dirty="0" smtClean="0"/>
              <a:t> b </a:t>
            </a:r>
            <a:r>
              <a:rPr lang="en-US" b="1" dirty="0" smtClean="0"/>
              <a:t>WHERE</a:t>
            </a:r>
            <a:r>
              <a:rPr lang="en-US" dirty="0" smtClean="0"/>
              <a:t> b.publisher.name = 'XYZ Press‘</a:t>
            </a:r>
          </a:p>
          <a:p>
            <a:pPr>
              <a:buNone/>
            </a:pPr>
            <a:r>
              <a:rPr lang="ru-RU" dirty="0" smtClean="0"/>
              <a:t>Динамический запрос: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5"/>
              </a:rPr>
              <a:t>Query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>
                <a:hlinkClick r:id="rId6"/>
              </a:rPr>
              <a:t>TypedQuery</a:t>
            </a:r>
            <a:r>
              <a:rPr lang="ru-RU" dirty="0" smtClean="0"/>
              <a:t> (</a:t>
            </a:r>
            <a:r>
              <a:rPr lang="en-US" dirty="0" smtClean="0"/>
              <a:t>JPA 2.0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List</a:t>
            </a:r>
            <a:r>
              <a:rPr lang="en-US" dirty="0" smtClean="0"/>
              <a:t>&lt;Author&gt; </a:t>
            </a:r>
            <a:r>
              <a:rPr lang="en-US" dirty="0" err="1" smtClean="0"/>
              <a:t>getAuthorsByLastName</a:t>
            </a:r>
            <a:r>
              <a:rPr lang="en-US" dirty="0" smtClean="0"/>
              <a:t>(</a:t>
            </a:r>
            <a:r>
              <a:rPr lang="en-US" b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b="1" dirty="0" smtClean="0"/>
              <a:t>    String</a:t>
            </a:r>
            <a:r>
              <a:rPr lang="en-US" dirty="0" smtClean="0"/>
              <a:t> </a:t>
            </a:r>
            <a:r>
              <a:rPr lang="en-US" dirty="0" err="1" smtClean="0"/>
              <a:t>queryString</a:t>
            </a:r>
            <a:r>
              <a:rPr lang="en-US" dirty="0" smtClean="0"/>
              <a:t> = "SELECT a FROM Author a " + "WHERE :</a:t>
            </a:r>
            <a:r>
              <a:rPr lang="en-US" dirty="0" err="1" smtClean="0"/>
              <a:t>lastName</a:t>
            </a:r>
            <a:r>
              <a:rPr lang="en-US" dirty="0" smtClean="0"/>
              <a:t> IS NULL OR LOWER(</a:t>
            </a:r>
            <a:r>
              <a:rPr lang="en-US" dirty="0" err="1" smtClean="0"/>
              <a:t>a.lastName</a:t>
            </a:r>
            <a:r>
              <a:rPr lang="en-US" dirty="0" smtClean="0"/>
              <a:t>) = :</a:t>
            </a:r>
            <a:r>
              <a:rPr lang="en-US" dirty="0" err="1" smtClean="0"/>
              <a:t>lastName</a:t>
            </a:r>
            <a:r>
              <a:rPr lang="en-US" dirty="0" smtClean="0"/>
              <a:t>"; </a:t>
            </a:r>
          </a:p>
          <a:p>
            <a:pPr>
              <a:buNone/>
            </a:pPr>
            <a:r>
              <a:rPr lang="en-US" b="1" dirty="0" smtClean="0"/>
              <a:t>    Query</a:t>
            </a:r>
            <a:r>
              <a:rPr lang="en-US" dirty="0" smtClean="0"/>
              <a:t>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getEntityManager</a:t>
            </a:r>
            <a:r>
              <a:rPr lang="en-US" dirty="0" smtClean="0"/>
              <a:t>().</a:t>
            </a:r>
            <a:r>
              <a:rPr lang="en-US" dirty="0" err="1" smtClean="0"/>
              <a:t>createQuery</a:t>
            </a:r>
            <a:r>
              <a:rPr lang="en-US" dirty="0" smtClean="0"/>
              <a:t>(</a:t>
            </a:r>
            <a:r>
              <a:rPr lang="en-US" dirty="0" err="1" smtClean="0"/>
              <a:t>queryString</a:t>
            </a:r>
            <a:r>
              <a:rPr lang="en-US" dirty="0" smtClean="0"/>
              <a:t>); </a:t>
            </a:r>
            <a:r>
              <a:rPr lang="en-US" dirty="0" err="1" smtClean="0"/>
              <a:t>query.setParameter</a:t>
            </a:r>
            <a:r>
              <a:rPr lang="en-US" dirty="0" smtClean="0"/>
              <a:t>("</a:t>
            </a:r>
            <a:r>
              <a:rPr lang="en-US" dirty="0" err="1" smtClean="0"/>
              <a:t>lastName</a:t>
            </a:r>
            <a:r>
              <a:rPr lang="en-US" dirty="0" smtClean="0"/>
              <a:t>", </a:t>
            </a:r>
            <a:r>
              <a:rPr lang="en-US" dirty="0" err="1" smtClean="0"/>
              <a:t>StringUtils.lowerCase</a:t>
            </a:r>
            <a:r>
              <a:rPr lang="en-US" dirty="0" smtClean="0"/>
              <a:t>(</a:t>
            </a:r>
            <a:r>
              <a:rPr lang="en-US" dirty="0" err="1" smtClean="0"/>
              <a:t>lastName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query.getResultList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NamedQuery</a:t>
            </a:r>
            <a:r>
              <a:rPr lang="en-US" dirty="0" smtClean="0"/>
              <a:t> and @</a:t>
            </a:r>
            <a:r>
              <a:rPr lang="en-US" dirty="0" err="1" smtClean="0"/>
              <a:t>NamedQueries</a:t>
            </a:r>
            <a:r>
              <a:rPr lang="en-US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Именованные запросы  являються статическими.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NamedQuery</a:t>
            </a:r>
            <a:r>
              <a:rPr lang="en-US" dirty="0" smtClean="0"/>
              <a:t>(name="</a:t>
            </a:r>
            <a:r>
              <a:rPr lang="en-US" dirty="0" err="1" smtClean="0"/>
              <a:t>Country.findAll</a:t>
            </a:r>
            <a:r>
              <a:rPr lang="en-US" dirty="0" smtClean="0"/>
              <a:t>", query="SELECT c FROM Country c") </a:t>
            </a:r>
          </a:p>
          <a:p>
            <a:pPr>
              <a:buNone/>
            </a:pPr>
            <a:r>
              <a:rPr lang="en-US" dirty="0" smtClean="0"/>
              <a:t>public class Country {  …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@Entity 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NamedQueries</a:t>
            </a:r>
            <a:r>
              <a:rPr lang="en-US" dirty="0" smtClean="0"/>
              <a:t>({ </a:t>
            </a:r>
          </a:p>
          <a:p>
            <a:pPr>
              <a:buNone/>
            </a:pPr>
            <a:r>
              <a:rPr lang="en-US" dirty="0" smtClean="0"/>
              <a:t>    @</a:t>
            </a:r>
            <a:r>
              <a:rPr lang="en-US" dirty="0" err="1" smtClean="0"/>
              <a:t>NamedQuery</a:t>
            </a:r>
            <a:r>
              <a:rPr lang="en-US" dirty="0" smtClean="0"/>
              <a:t>(name="</a:t>
            </a:r>
            <a:r>
              <a:rPr lang="en-US" dirty="0" err="1" smtClean="0"/>
              <a:t>Country.findAll</a:t>
            </a:r>
            <a:r>
              <a:rPr lang="en-US" dirty="0" smtClean="0"/>
              <a:t>", query="SELECT c FROM Country c"), @</a:t>
            </a:r>
            <a:r>
              <a:rPr lang="en-US" dirty="0" err="1" smtClean="0"/>
              <a:t>NamedQuery</a:t>
            </a:r>
            <a:r>
              <a:rPr lang="en-US" dirty="0" smtClean="0"/>
              <a:t>(name="</a:t>
            </a:r>
            <a:r>
              <a:rPr lang="en-US" dirty="0" err="1" smtClean="0"/>
              <a:t>Country.findByName</a:t>
            </a:r>
            <a:r>
              <a:rPr lang="en-US" dirty="0" smtClean="0"/>
              <a:t>", query="SELECT c FROM Country c WHERE c.name = :name"), }) </a:t>
            </a:r>
          </a:p>
          <a:p>
            <a:pPr>
              <a:buNone/>
            </a:pPr>
            <a:r>
              <a:rPr lang="en-US" dirty="0" smtClean="0"/>
              <a:t>public class Country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TypedQuery</a:t>
            </a:r>
            <a:r>
              <a:rPr lang="en-US" dirty="0" smtClean="0"/>
              <a:t>&lt;Country&gt; query = </a:t>
            </a:r>
            <a:r>
              <a:rPr lang="en-US" dirty="0" err="1" smtClean="0"/>
              <a:t>em.createNamedQuery</a:t>
            </a:r>
            <a:r>
              <a:rPr lang="en-US" dirty="0" smtClean="0"/>
              <a:t>("</a:t>
            </a:r>
            <a:r>
              <a:rPr lang="en-US" dirty="0" err="1" smtClean="0"/>
              <a:t>Country.findAll</a:t>
            </a:r>
            <a:r>
              <a:rPr lang="en-US" dirty="0" smtClean="0"/>
              <a:t>", </a:t>
            </a:r>
            <a:r>
              <a:rPr lang="en-US" dirty="0" err="1" smtClean="0"/>
              <a:t>Country.class</a:t>
            </a:r>
            <a:r>
              <a:rPr lang="en-US" dirty="0" smtClean="0"/>
              <a:t>); List&lt;Country&gt; results = </a:t>
            </a:r>
            <a:r>
              <a:rPr lang="en-US" dirty="0" err="1" smtClean="0"/>
              <a:t>query.getResultList</a:t>
            </a:r>
            <a:r>
              <a:rPr lang="en-US" dirty="0" smtClean="0"/>
              <a:t>();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JPA Criteria Query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Если </a:t>
            </a:r>
            <a:r>
              <a:rPr lang="en-US" dirty="0" smtClean="0"/>
              <a:t>JPQL queries</a:t>
            </a:r>
            <a:r>
              <a:rPr lang="ru-RU" dirty="0" smtClean="0"/>
              <a:t> определяються в виде строки, аналогично </a:t>
            </a:r>
            <a:r>
              <a:rPr lang="en-US" dirty="0" smtClean="0"/>
              <a:t>SQL, </a:t>
            </a:r>
            <a:r>
              <a:rPr lang="ru-RU" dirty="0" smtClean="0"/>
              <a:t>то </a:t>
            </a:r>
            <a:r>
              <a:rPr lang="en-US" b="1" dirty="0" smtClean="0"/>
              <a:t>JPA criteria queries</a:t>
            </a:r>
            <a:r>
              <a:rPr lang="ru-RU" dirty="0" smtClean="0"/>
              <a:t> позволяют формировать запрос в виде </a:t>
            </a:r>
            <a:r>
              <a:rPr lang="en-US" b="1" dirty="0" smtClean="0"/>
              <a:t>Java </a:t>
            </a:r>
            <a:r>
              <a:rPr lang="ru-RU" b="1" dirty="0" smtClean="0"/>
              <a:t>классов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Запрос вида:</a:t>
            </a:r>
          </a:p>
          <a:p>
            <a:pPr>
              <a:buNone/>
            </a:pPr>
            <a:r>
              <a:rPr lang="en-US" dirty="0" smtClean="0"/>
              <a:t>SELECT c FROM Country c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Можно представить:</a:t>
            </a:r>
          </a:p>
          <a:p>
            <a:pPr>
              <a:buNone/>
            </a:pPr>
            <a:r>
              <a:rPr lang="en-US" dirty="0" err="1" smtClean="0"/>
              <a:t>CriteriaBuilder</a:t>
            </a:r>
            <a:r>
              <a:rPr lang="en-US" dirty="0" smtClean="0"/>
              <a:t> </a:t>
            </a:r>
            <a:r>
              <a:rPr lang="en-US" dirty="0" err="1" smtClean="0"/>
              <a:t>cb</a:t>
            </a:r>
            <a:r>
              <a:rPr lang="en-US" dirty="0" smtClean="0"/>
              <a:t> = </a:t>
            </a:r>
            <a:r>
              <a:rPr lang="en-US" dirty="0" err="1" smtClean="0"/>
              <a:t>em.getCriteriaBuilder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CriteriaQuery</a:t>
            </a:r>
            <a:r>
              <a:rPr lang="en-US" dirty="0" smtClean="0"/>
              <a:t>&lt;Country&gt; q = </a:t>
            </a:r>
            <a:r>
              <a:rPr lang="en-US" dirty="0" err="1" smtClean="0"/>
              <a:t>cb.createQuery</a:t>
            </a:r>
            <a:r>
              <a:rPr lang="en-US" dirty="0" smtClean="0"/>
              <a:t>(</a:t>
            </a:r>
            <a:r>
              <a:rPr lang="en-US" dirty="0" err="1" smtClean="0"/>
              <a:t>Country.class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Root&lt;Country&gt; c = </a:t>
            </a:r>
            <a:r>
              <a:rPr lang="en-US" dirty="0" err="1" smtClean="0"/>
              <a:t>q.from</a:t>
            </a:r>
            <a:r>
              <a:rPr lang="en-US" dirty="0" smtClean="0"/>
              <a:t>(</a:t>
            </a:r>
            <a:r>
              <a:rPr lang="en-US" dirty="0" err="1" smtClean="0"/>
              <a:t>Country.class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q.select</a:t>
            </a:r>
            <a:r>
              <a:rPr lang="en-US" dirty="0" smtClean="0"/>
              <a:t>(c);</a:t>
            </a:r>
            <a:endParaRPr lang="ru-RU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Выполнить:</a:t>
            </a:r>
          </a:p>
          <a:p>
            <a:pPr>
              <a:buNone/>
            </a:pPr>
            <a:r>
              <a:rPr lang="en-US" dirty="0" err="1" smtClean="0"/>
              <a:t>TypedQuery</a:t>
            </a:r>
            <a:r>
              <a:rPr lang="en-US" dirty="0" smtClean="0"/>
              <a:t>&lt;Country&gt; query = </a:t>
            </a:r>
            <a:r>
              <a:rPr lang="en-US" dirty="0" err="1" smtClean="0"/>
              <a:t>em.createQuery</a:t>
            </a:r>
            <a:r>
              <a:rPr lang="en-US" dirty="0" smtClean="0"/>
              <a:t>(q);</a:t>
            </a:r>
          </a:p>
          <a:p>
            <a:pPr>
              <a:buNone/>
            </a:pPr>
            <a:r>
              <a:rPr lang="en-US" dirty="0" smtClean="0"/>
              <a:t>List&lt;Country&gt; results = </a:t>
            </a:r>
            <a:r>
              <a:rPr lang="en-US" dirty="0" err="1" smtClean="0"/>
              <a:t>query.getResultList</a:t>
            </a:r>
            <a:r>
              <a:rPr lang="en-US" dirty="0" smtClean="0"/>
              <a:t>();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Locking and Concurrency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optimistic locking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dirty="0" smtClean="0"/>
              <a:t>@Version </a:t>
            </a:r>
          </a:p>
          <a:p>
            <a:pPr>
              <a:buNone/>
            </a:pPr>
            <a:r>
              <a:rPr lang="en-US" dirty="0" smtClean="0"/>
              <a:t>		protected </a:t>
            </a:r>
            <a:r>
              <a:rPr lang="en-US" dirty="0" err="1" smtClean="0"/>
              <a:t>int</a:t>
            </a:r>
            <a:r>
              <a:rPr lang="en-US" dirty="0" smtClean="0"/>
              <a:t> version;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dirty="0" err="1" smtClean="0"/>
              <a:t>javax.persistence.OptimisticLockException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pessimistic locking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= ...; </a:t>
            </a:r>
          </a:p>
          <a:p>
            <a:pPr>
              <a:buNone/>
            </a:pPr>
            <a:r>
              <a:rPr lang="en-US" dirty="0" smtClean="0"/>
              <a:t>		Person </a:t>
            </a:r>
            <a:r>
              <a:rPr lang="en-US" dirty="0" err="1" smtClean="0"/>
              <a:t>person</a:t>
            </a:r>
            <a:r>
              <a:rPr lang="en-US" dirty="0" smtClean="0"/>
              <a:t> = ...;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em.lock</a:t>
            </a:r>
            <a:r>
              <a:rPr lang="en-US" dirty="0" smtClean="0"/>
              <a:t>(person, </a:t>
            </a:r>
            <a:r>
              <a:rPr lang="en-US" dirty="0" err="1" smtClean="0"/>
              <a:t>LockModeType</a:t>
            </a:r>
            <a:r>
              <a:rPr lang="en-US" dirty="0" smtClean="0"/>
              <a:t>. </a:t>
            </a:r>
            <a:r>
              <a:rPr lang="en-US" smtClean="0"/>
              <a:t>PESSIMISTIC_WRITE);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Entities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	</a:t>
            </a:r>
            <a:r>
              <a:rPr lang="ru-RU" dirty="0" smtClean="0"/>
              <a:t>Энтити это легковесные доменные обьекты</a:t>
            </a:r>
            <a:r>
              <a:rPr lang="en-US" dirty="0" smtClean="0"/>
              <a:t>. </a:t>
            </a:r>
            <a:r>
              <a:rPr lang="ru-RU" dirty="0" smtClean="0"/>
              <a:t>Обычно энтити представляют таблицу в релиацонной базе данных.</a:t>
            </a:r>
            <a:r>
              <a:rPr lang="en-US" dirty="0" smtClean="0"/>
              <a:t>, </a:t>
            </a:r>
            <a:r>
              <a:rPr lang="ru-RU" dirty="0" smtClean="0"/>
              <a:t>каждый инстанс энтити представляет собой запись в таблице.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Энтити должны удовлетворять следующим требованиям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r>
              <a:rPr lang="ru-RU" b="1" dirty="0" smtClean="0"/>
              <a:t>Должны быть анотированны</a:t>
            </a:r>
            <a:r>
              <a:rPr lang="en-US" b="1" dirty="0" smtClean="0"/>
              <a:t> </a:t>
            </a:r>
            <a:r>
              <a:rPr lang="en-US" b="1" dirty="0" err="1" smtClean="0"/>
              <a:t>javax.persistence.Entity</a:t>
            </a:r>
            <a:r>
              <a:rPr lang="en-US" b="1" dirty="0" smtClean="0"/>
              <a:t>.</a:t>
            </a:r>
          </a:p>
          <a:p>
            <a:r>
              <a:rPr lang="ru-RU" b="1" dirty="0" smtClean="0"/>
              <a:t>Должен быть публичный конструктор по умолчанию</a:t>
            </a:r>
            <a:r>
              <a:rPr lang="en-US" b="1" dirty="0" smtClean="0"/>
              <a:t>. </a:t>
            </a:r>
            <a:r>
              <a:rPr lang="ru-RU" b="1" dirty="0" smtClean="0"/>
              <a:t>Но при этом класс может иметь и другие конструкторы</a:t>
            </a:r>
            <a:r>
              <a:rPr lang="en-US" b="1" dirty="0" smtClean="0"/>
              <a:t>.</a:t>
            </a:r>
          </a:p>
          <a:p>
            <a:r>
              <a:rPr lang="ru-RU" b="1" dirty="0" smtClean="0"/>
              <a:t>Класс не должен быть </a:t>
            </a:r>
            <a:r>
              <a:rPr lang="en-US" b="1" dirty="0" smtClean="0"/>
              <a:t>final, </a:t>
            </a:r>
            <a:r>
              <a:rPr lang="ru-RU" b="1" dirty="0" smtClean="0"/>
              <a:t>поля и методы для работы с персистентными данными тоже</a:t>
            </a:r>
            <a:endParaRPr lang="en-US" b="1" dirty="0" smtClean="0"/>
          </a:p>
          <a:p>
            <a:r>
              <a:rPr lang="ru-RU" b="1" dirty="0" smtClean="0"/>
              <a:t>Если энтити будет использоваться в ремоутном бизнесс интерфейсе то она должна реализовывать интерфейс</a:t>
            </a:r>
            <a:r>
              <a:rPr lang="en-US" b="1" dirty="0" smtClean="0"/>
              <a:t> </a:t>
            </a:r>
            <a:r>
              <a:rPr lang="en-US" b="1" dirty="0" err="1" smtClean="0"/>
              <a:t>Serializable</a:t>
            </a:r>
            <a:r>
              <a:rPr lang="en-US" b="1" dirty="0" smtClean="0"/>
              <a:t>.</a:t>
            </a:r>
          </a:p>
          <a:p>
            <a:r>
              <a:rPr lang="ru-RU" b="1" dirty="0" smtClean="0"/>
              <a:t>Энтити могут расширять как другие энтити, так и обычные классы.</a:t>
            </a:r>
            <a:endParaRPr lang="en-US" b="1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Интерфейс </a:t>
            </a:r>
            <a:r>
              <a:rPr lang="en-US" b="1" dirty="0" err="1" smtClean="0"/>
              <a:t>EntityManager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	</a:t>
            </a:r>
            <a:r>
              <a:rPr lang="ru-RU" dirty="0" smtClean="0"/>
              <a:t>Энтити управляються при помощи</a:t>
            </a:r>
            <a:r>
              <a:rPr lang="en-US" dirty="0" smtClean="0"/>
              <a:t> </a:t>
            </a:r>
            <a:r>
              <a:rPr lang="en-US" dirty="0" err="1" smtClean="0"/>
              <a:t>EntityManager</a:t>
            </a:r>
            <a:r>
              <a:rPr lang="ru-RU" dirty="0" smtClean="0"/>
              <a:t>, который  ассоциируеться с персистент контекстом – набором  </a:t>
            </a:r>
            <a:r>
              <a:rPr lang="en-US" dirty="0" smtClean="0"/>
              <a:t>managed entity</a:t>
            </a:r>
            <a:r>
              <a:rPr lang="ru-RU" dirty="0" smtClean="0"/>
              <a:t>.</a:t>
            </a:r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r>
              <a:rPr lang="en-US" dirty="0" err="1" smtClean="0"/>
              <a:t>EntityManager</a:t>
            </a:r>
            <a:r>
              <a:rPr lang="en-US" dirty="0" smtClean="0"/>
              <a:t> API</a:t>
            </a:r>
            <a:r>
              <a:rPr lang="ru-RU" dirty="0" smtClean="0"/>
              <a:t>   </a:t>
            </a:r>
            <a:r>
              <a:rPr lang="en-US" dirty="0" smtClean="0"/>
              <a:t>CRUD </a:t>
            </a:r>
            <a:r>
              <a:rPr lang="ru-RU" dirty="0" smtClean="0"/>
              <a:t>операции + запросы</a:t>
            </a:r>
            <a:r>
              <a:rPr lang="en-US" dirty="0" smtClean="0"/>
              <a:t> </a:t>
            </a:r>
            <a:r>
              <a:rPr lang="ru-RU" dirty="0" smtClean="0"/>
              <a:t>:</a:t>
            </a:r>
          </a:p>
          <a:p>
            <a:r>
              <a:rPr lang="en-US" dirty="0" smtClean="0">
                <a:hlinkClick r:id="rId2"/>
              </a:rPr>
              <a:t>persist</a:t>
            </a:r>
            <a:r>
              <a:rPr lang="en-US" dirty="0" smtClean="0"/>
              <a:t> (INSERT)</a:t>
            </a:r>
          </a:p>
          <a:p>
            <a:r>
              <a:rPr lang="en-US" dirty="0" smtClean="0">
                <a:hlinkClick r:id="rId3"/>
              </a:rPr>
              <a:t>merge</a:t>
            </a:r>
            <a:r>
              <a:rPr lang="en-US" dirty="0" smtClean="0"/>
              <a:t> (UPDATE)</a:t>
            </a:r>
          </a:p>
          <a:p>
            <a:r>
              <a:rPr lang="en-US" dirty="0" smtClean="0">
                <a:hlinkClick r:id="rId4"/>
              </a:rPr>
              <a:t>remove</a:t>
            </a:r>
            <a:r>
              <a:rPr lang="en-US" dirty="0" smtClean="0"/>
              <a:t> (DELETE)</a:t>
            </a:r>
          </a:p>
          <a:p>
            <a:r>
              <a:rPr lang="en-US" dirty="0" smtClean="0">
                <a:hlinkClick r:id="rId5"/>
              </a:rPr>
              <a:t>find</a:t>
            </a:r>
            <a:r>
              <a:rPr lang="en-US" dirty="0" smtClean="0"/>
              <a:t> (SELECT)</a:t>
            </a:r>
            <a:endParaRPr lang="ru-RU" dirty="0" smtClean="0"/>
          </a:p>
          <a:p>
            <a:r>
              <a:rPr lang="ru-RU" dirty="0" smtClean="0"/>
              <a:t>...</a:t>
            </a:r>
            <a:endParaRPr lang="en-US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Типы </a:t>
            </a:r>
            <a:r>
              <a:rPr lang="en-US" b="1" dirty="0" err="1" smtClean="0"/>
              <a:t>EntityManager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3168352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	</a:t>
            </a:r>
            <a:r>
              <a:rPr lang="ru-RU" dirty="0" smtClean="0"/>
              <a:t>Существуют два типа</a:t>
            </a:r>
            <a:r>
              <a:rPr lang="en-US" dirty="0" smtClean="0"/>
              <a:t> </a:t>
            </a:r>
            <a:r>
              <a:rPr lang="en-US" b="1" dirty="0" err="1" smtClean="0"/>
              <a:t>EntityManager</a:t>
            </a:r>
            <a:r>
              <a:rPr lang="en-US" b="1" dirty="0" smtClean="0"/>
              <a:t> :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b="1" dirty="0" smtClean="0"/>
              <a:t>Container-Managed Entity Managers – </a:t>
            </a:r>
            <a:r>
              <a:rPr lang="ru-RU" dirty="0" smtClean="0"/>
              <a:t>контролируется автоматически </a:t>
            </a:r>
            <a:r>
              <a:rPr lang="en-US" dirty="0" smtClean="0"/>
              <a:t>J2EE</a:t>
            </a:r>
            <a:r>
              <a:rPr lang="ru-RU" dirty="0" smtClean="0"/>
              <a:t> контейнером. Использует </a:t>
            </a:r>
            <a:r>
              <a:rPr lang="en-US" dirty="0" smtClean="0"/>
              <a:t>JTA</a:t>
            </a:r>
            <a:r>
              <a:rPr lang="ru-RU" dirty="0" smtClean="0"/>
              <a:t> для работы с транзакциями.</a:t>
            </a:r>
            <a:endParaRPr lang="en-US" b="1" dirty="0" smtClean="0"/>
          </a:p>
          <a:p>
            <a:pPr marL="457200" indent="-45720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PersistenceContext</a:t>
            </a:r>
            <a:r>
              <a:rPr lang="en-US" b="1" dirty="0" smtClean="0"/>
              <a:t> </a:t>
            </a:r>
            <a:endParaRPr lang="ru-RU" b="1" dirty="0" smtClean="0"/>
          </a:p>
          <a:p>
            <a:pPr marL="457200" indent="-457200">
              <a:buNone/>
            </a:pPr>
            <a:r>
              <a:rPr lang="en-US" b="1" dirty="0" err="1" smtClean="0"/>
              <a:t>EntityManager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;</a:t>
            </a:r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en-US" b="1" dirty="0" smtClean="0"/>
              <a:t>Application-Managed Entity Managers</a:t>
            </a:r>
            <a:r>
              <a:rPr lang="ru-RU" b="1" dirty="0" smtClean="0"/>
              <a:t> – </a:t>
            </a:r>
            <a:r>
              <a:rPr lang="ru-RU" dirty="0" smtClean="0"/>
              <a:t>контролируеться пользовательским приложением . </a:t>
            </a:r>
            <a:endParaRPr lang="en-US" b="1" dirty="0" smtClean="0"/>
          </a:p>
          <a:p>
            <a:pPr marL="457200" indent="-457200">
              <a:buNone/>
            </a:pPr>
            <a:endParaRPr lang="en-US" b="1" dirty="0" smtClean="0"/>
          </a:p>
          <a:p>
            <a:pPr marL="457200" indent="-457200">
              <a:buNone/>
            </a:pPr>
            <a:r>
              <a:rPr lang="ru-RU" dirty="0" smtClean="0"/>
              <a:t> </a:t>
            </a:r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26626" name="Picture 2" descr="http://www.objectdb.com/files/images/manual/jpa-interfa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3861048"/>
            <a:ext cx="7128792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Application-Managed Entity Managers</a:t>
            </a: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4968552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	 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ru-RU" dirty="0" smtClean="0"/>
              <a:t> = ...</a:t>
            </a:r>
          </a:p>
          <a:p>
            <a:pPr marL="457200" indent="-457200">
              <a:buNone/>
            </a:pPr>
            <a:r>
              <a:rPr lang="ru-RU" dirty="0" smtClean="0"/>
              <a:t>	....</a:t>
            </a:r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err="1" smtClean="0"/>
              <a:t>EntityTransaction</a:t>
            </a:r>
            <a:r>
              <a:rPr lang="en-US" dirty="0" smtClean="0"/>
              <a:t> </a:t>
            </a:r>
            <a:r>
              <a:rPr lang="en-US" dirty="0" err="1" smtClean="0"/>
              <a:t>trx</a:t>
            </a:r>
            <a:r>
              <a:rPr lang="en-US" dirty="0" smtClean="0"/>
              <a:t> = </a:t>
            </a:r>
            <a:r>
              <a:rPr lang="en-US" dirty="0" err="1" smtClean="0"/>
              <a:t>em.getTransaction</a:t>
            </a:r>
            <a:r>
              <a:rPr lang="en-US" dirty="0" smtClean="0"/>
              <a:t>();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smtClean="0"/>
              <a:t>try {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trx.</a:t>
            </a:r>
            <a:r>
              <a:rPr lang="en-US" dirty="0" err="1" smtClean="0">
                <a:hlinkClick r:id="rId2"/>
              </a:rPr>
              <a:t>begin</a:t>
            </a:r>
            <a:r>
              <a:rPr lang="en-US" dirty="0" smtClean="0"/>
              <a:t>(); 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		</a:t>
            </a:r>
            <a:r>
              <a:rPr lang="en-US" dirty="0" smtClean="0"/>
              <a:t>// Operations that modify the database should come here. </a:t>
            </a:r>
            <a:r>
              <a:rPr lang="ru-RU" dirty="0" smtClean="0"/>
              <a:t>	</a:t>
            </a:r>
          </a:p>
          <a:p>
            <a:pPr marL="457200" indent="-457200">
              <a:buNone/>
            </a:pPr>
            <a:r>
              <a:rPr lang="ru-RU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trx.</a:t>
            </a:r>
            <a:r>
              <a:rPr lang="en-US" dirty="0" err="1" smtClean="0">
                <a:hlinkClick r:id="rId3"/>
              </a:rPr>
              <a:t>commit</a:t>
            </a:r>
            <a:r>
              <a:rPr lang="en-US" dirty="0" smtClean="0"/>
              <a:t>(); 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smtClean="0"/>
              <a:t>} finally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smtClean="0"/>
              <a:t> {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smtClean="0"/>
              <a:t> if (</a:t>
            </a:r>
            <a:r>
              <a:rPr lang="en-US" dirty="0" err="1" smtClean="0"/>
              <a:t>trx.</a:t>
            </a:r>
            <a:r>
              <a:rPr lang="en-US" dirty="0" err="1" smtClean="0">
                <a:hlinkClick r:id="rId4"/>
              </a:rPr>
              <a:t>isActive</a:t>
            </a:r>
            <a:r>
              <a:rPr lang="en-US" dirty="0" smtClean="0"/>
              <a:t>()) 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trx.</a:t>
            </a:r>
            <a:r>
              <a:rPr lang="en-US" dirty="0" err="1" smtClean="0">
                <a:hlinkClick r:id="rId5"/>
              </a:rPr>
              <a:t>rollback</a:t>
            </a:r>
            <a:r>
              <a:rPr lang="en-US" dirty="0" smtClean="0"/>
              <a:t>(); </a:t>
            </a:r>
            <a:endParaRPr lang="ru-RU" dirty="0" smtClean="0"/>
          </a:p>
          <a:p>
            <a:pPr marL="457200" indent="-457200">
              <a:buNone/>
            </a:pPr>
            <a:r>
              <a:rPr lang="ru-RU" dirty="0" smtClean="0"/>
              <a:t>	</a:t>
            </a:r>
            <a:r>
              <a:rPr lang="en-US" dirty="0" smtClean="0"/>
              <a:t>}</a:t>
            </a:r>
            <a:endParaRPr lang="en-US" b="1" dirty="0" smtClean="0"/>
          </a:p>
          <a:p>
            <a:pPr marL="457200" indent="-457200">
              <a:buNone/>
            </a:pPr>
            <a:r>
              <a:rPr lang="ru-RU" dirty="0" smtClean="0"/>
              <a:t> </a:t>
            </a:r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Persistence Units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7544" y="908720"/>
            <a:ext cx="787717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27584" y="4437112"/>
            <a:ext cx="655272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EntityManagerFactory</a:t>
            </a:r>
            <a:r>
              <a:rPr lang="en-US" sz="2400" dirty="0" smtClean="0"/>
              <a:t> </a:t>
            </a:r>
            <a:r>
              <a:rPr lang="en-US" sz="2400" i="1" dirty="0" err="1" smtClean="0"/>
              <a:t>emf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Persistence</a:t>
            </a:r>
            <a:r>
              <a:rPr lang="en-US" sz="2400" dirty="0" err="1" smtClean="0"/>
              <a:t>.</a:t>
            </a:r>
            <a:r>
              <a:rPr lang="en-US" sz="2400" i="1" dirty="0" err="1" smtClean="0"/>
              <a:t>createEntityManagerFactory</a:t>
            </a:r>
            <a:r>
              <a:rPr lang="en-US" sz="2400" i="1" dirty="0" smtClean="0"/>
              <a:t>("</a:t>
            </a:r>
            <a:r>
              <a:rPr lang="en-US" sz="2400" i="1" dirty="0" err="1" smtClean="0"/>
              <a:t>myapp</a:t>
            </a:r>
            <a:r>
              <a:rPr lang="en-US" sz="2400" i="1" dirty="0" smtClean="0"/>
              <a:t>");</a:t>
            </a:r>
            <a:endParaRPr lang="ru-RU" sz="2400" i="1" dirty="0" smtClean="0"/>
          </a:p>
          <a:p>
            <a:r>
              <a:rPr lang="en-US" sz="2400" dirty="0" err="1" smtClean="0"/>
              <a:t>EntityManager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emf.createEntityManager</a:t>
            </a:r>
            <a:r>
              <a:rPr lang="en-US" sz="2400" i="1" dirty="0" smtClean="0"/>
              <a:t>();</a:t>
            </a:r>
            <a:endParaRPr lang="ru-RU" sz="2400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EntityManager</a:t>
            </a:r>
            <a:r>
              <a:rPr lang="ru-RU" b="1" dirty="0" smtClean="0"/>
              <a:t> </a:t>
            </a:r>
            <a:r>
              <a:rPr lang="en-US" b="1" dirty="0" smtClean="0"/>
              <a:t>lifecycle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532813" cy="5256584"/>
          </a:xfrm>
        </p:spPr>
        <p:txBody>
          <a:bodyPr/>
          <a:lstStyle/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24580" name="Picture 4" descr="http://www.objectdb.com/files/images/manual/jpa-stat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908720"/>
            <a:ext cx="8064896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8794</TotalTime>
  <Words>506</Words>
  <Application>Microsoft Office PowerPoint</Application>
  <PresentationFormat>On-screen Show (4:3)</PresentationFormat>
  <Paragraphs>445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lecture template</vt:lpstr>
      <vt:lpstr>Java Lecture #8  Database Usage in Java: Object-Relational Mapping</vt:lpstr>
      <vt:lpstr>Persistence</vt:lpstr>
      <vt:lpstr>JPA</vt:lpstr>
      <vt:lpstr>Entities </vt:lpstr>
      <vt:lpstr>Интерфейс EntityManager  </vt:lpstr>
      <vt:lpstr>Типы EntityManager  </vt:lpstr>
      <vt:lpstr>Application-Managed Entity Managers   </vt:lpstr>
      <vt:lpstr>Persistence Units   </vt:lpstr>
      <vt:lpstr>EntityManager lifecycle   </vt:lpstr>
      <vt:lpstr>EntityManager lifecycle annatation   </vt:lpstr>
      <vt:lpstr>Entities </vt:lpstr>
      <vt:lpstr>Persistent Properties  </vt:lpstr>
      <vt:lpstr>Validating Persistent Fields and Properties   </vt:lpstr>
      <vt:lpstr>@Entity @Table @Column   </vt:lpstr>
      <vt:lpstr>Primary Keys in Entities    </vt:lpstr>
      <vt:lpstr> Entity Relationships     </vt:lpstr>
      <vt:lpstr>  One-to-many и Many-to-many:      </vt:lpstr>
      <vt:lpstr> Отношения и каскадные операции     </vt:lpstr>
      <vt:lpstr>  @OneToOne      </vt:lpstr>
      <vt:lpstr>  @ManyToMany      </vt:lpstr>
      <vt:lpstr>@ElementCollection      </vt:lpstr>
      <vt:lpstr>Embeddable Classes         </vt:lpstr>
      <vt:lpstr>Embeddable Classes         </vt:lpstr>
      <vt:lpstr>Entity Inheritance: Abstract Entities           </vt:lpstr>
      <vt:lpstr>Entity Inheritance: Abstract Entities           </vt:lpstr>
      <vt:lpstr>Entity Inheritance: InheritanceType.TABLE_PER_CLASS           </vt:lpstr>
      <vt:lpstr>Entity Inheritance: InheritanceType.SINGLE_TABLE           </vt:lpstr>
      <vt:lpstr>Entity Inheritance: InheritanceType.JOINED          </vt:lpstr>
      <vt:lpstr>Mapped Superclasses          </vt:lpstr>
      <vt:lpstr>Java Persistence Query Language           </vt:lpstr>
      <vt:lpstr>@NamedQuery and @NamedQueries            </vt:lpstr>
      <vt:lpstr>JPA Criteria Query            </vt:lpstr>
      <vt:lpstr>Entity Locking and Concurrency             </vt:lpstr>
    </vt:vector>
  </TitlesOfParts>
  <Company>T-SYSTEMS CIS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#0N  Database Usage in Java Part I</dc:title>
  <dc:creator>asaenko</dc:creator>
  <cp:lastModifiedBy>astreshn</cp:lastModifiedBy>
  <cp:revision>305</cp:revision>
  <cp:lastPrinted>2008-10-06T12:12:35Z</cp:lastPrinted>
  <dcterms:created xsi:type="dcterms:W3CDTF">2012-01-31T10:20:33Z</dcterms:created>
  <dcterms:modified xsi:type="dcterms:W3CDTF">2013-02-21T11:35:30Z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