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2"/>
  </p:notesMasterIdLst>
  <p:handoutMasterIdLst>
    <p:handoutMasterId r:id="rId33"/>
  </p:handoutMasterIdLst>
  <p:sldIdLst>
    <p:sldId id="256" r:id="rId2"/>
    <p:sldId id="282" r:id="rId3"/>
    <p:sldId id="283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99" r:id="rId19"/>
    <p:sldId id="300" r:id="rId20"/>
    <p:sldId id="301" r:id="rId21"/>
    <p:sldId id="302" r:id="rId22"/>
    <p:sldId id="303" r:id="rId23"/>
    <p:sldId id="308" r:id="rId24"/>
    <p:sldId id="309" r:id="rId25"/>
    <p:sldId id="310" r:id="rId26"/>
    <p:sldId id="306" r:id="rId27"/>
    <p:sldId id="311" r:id="rId28"/>
    <p:sldId id="313" r:id="rId29"/>
    <p:sldId id="312" r:id="rId30"/>
    <p:sldId id="304" r:id="rId31"/>
  </p:sldIdLst>
  <p:sldSz cx="9144000" cy="6858000" type="screen4x3"/>
  <p:notesSz cx="6799263" cy="99314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DA95A"/>
    <a:srgbClr val="DDD674"/>
    <a:srgbClr val="BABD5A"/>
    <a:srgbClr val="64B9E4"/>
    <a:srgbClr val="427BAB"/>
    <a:srgbClr val="CCCCCC"/>
    <a:srgbClr val="262626"/>
    <a:srgbClr val="99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33" autoAdjust="0"/>
    <p:restoredTop sz="93333" autoAdjust="0"/>
  </p:normalViewPr>
  <p:slideViewPr>
    <p:cSldViewPr>
      <p:cViewPr>
        <p:scale>
          <a:sx n="74" d="100"/>
          <a:sy n="74" d="100"/>
        </p:scale>
        <p:origin x="-1260" y="-108"/>
      </p:cViewPr>
      <p:guideLst>
        <p:guide orient="horz" pos="3793"/>
        <p:guide pos="2880"/>
      </p:guideLst>
    </p:cSldViewPr>
  </p:slideViewPr>
  <p:outlineViewPr>
    <p:cViewPr>
      <p:scale>
        <a:sx n="33" d="100"/>
        <a:sy n="33" d="100"/>
      </p:scale>
      <p:origin x="0" y="6096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959100" y="9525"/>
            <a:ext cx="33020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 smtClean="0">
                <a:cs typeface="Arial" charset="0"/>
              </a:defRPr>
            </a:lvl1pPr>
          </a:lstStyle>
          <a:p>
            <a:pPr>
              <a:defRPr/>
            </a:pPr>
            <a:fld id="{37871109-B94C-4714-B1A9-8B797842DEC0}" type="datetime1">
              <a:rPr lang="ru-RU"/>
              <a:pPr>
                <a:defRPr/>
              </a:pPr>
              <a:t>02.10.2014</a:t>
            </a:fld>
            <a:endParaRPr lang="de-DE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2959100" y="203200"/>
            <a:ext cx="33020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>
                <a:cs typeface="Arial" charset="0"/>
              </a:defRPr>
            </a:lvl1pPr>
          </a:lstStyle>
          <a:p>
            <a:pPr>
              <a:defRPr/>
            </a:pPr>
            <a:fld id="{9EB3D6C2-9D9F-4087-A8C7-37EAF6333678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959100" y="106363"/>
            <a:ext cx="3302000" cy="1285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>
                <a:cs typeface="Arial" charset="0"/>
              </a:defRPr>
            </a:lvl1pPr>
          </a:lstStyle>
          <a:p>
            <a:pPr>
              <a:defRPr/>
            </a:pPr>
            <a:r>
              <a:rPr lang="de-DE"/>
              <a:t>–streng vertraulich, vertraulich, intern, öffentlich–                         Autor / Thema der Präsentation</a:t>
            </a:r>
          </a:p>
        </p:txBody>
      </p:sp>
      <p:pic>
        <p:nvPicPr>
          <p:cNvPr id="14341" name="Picture 11" descr="T_Kurzform_1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1" t="23399" r="2734" b="23399"/>
          <a:stretch>
            <a:fillRect/>
          </a:stretch>
        </p:blipFill>
        <p:spPr bwMode="auto">
          <a:xfrm>
            <a:off x="585788" y="1588"/>
            <a:ext cx="163036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836873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42950" y="820738"/>
            <a:ext cx="5316538" cy="3987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42925" y="5043488"/>
            <a:ext cx="5718175" cy="430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68" tIns="46084" rIns="92168" bIns="460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959100" y="9525"/>
            <a:ext cx="33020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 smtClean="0">
                <a:cs typeface="Arial" charset="0"/>
              </a:defRPr>
            </a:lvl1pPr>
          </a:lstStyle>
          <a:p>
            <a:pPr>
              <a:defRPr/>
            </a:pPr>
            <a:fld id="{B48130D8-D23E-4A4E-A28F-892323674FBE}" type="datetime1">
              <a:rPr lang="ru-RU"/>
              <a:pPr>
                <a:defRPr/>
              </a:pPr>
              <a:t>02.10.2014</a:t>
            </a:fld>
            <a:endParaRPr lang="de-DE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2959100" y="203200"/>
            <a:ext cx="33020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>
                <a:cs typeface="Arial" charset="0"/>
              </a:defRPr>
            </a:lvl1pPr>
          </a:lstStyle>
          <a:p>
            <a:pPr>
              <a:defRPr/>
            </a:pPr>
            <a:fld id="{0EC253D9-6D54-46DB-A7B4-6C8C45063CFE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8208" name="Rectangle 1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959100" y="106363"/>
            <a:ext cx="3302000" cy="1285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>
                <a:cs typeface="Arial" charset="0"/>
              </a:defRPr>
            </a:lvl1pPr>
          </a:lstStyle>
          <a:p>
            <a:pPr>
              <a:defRPr/>
            </a:pPr>
            <a:r>
              <a:rPr lang="de-DE"/>
              <a:t>–streng vertraulich, vertraulich, intern, öffentlich–                         Autor / Thema der Präsentation</a:t>
            </a:r>
          </a:p>
        </p:txBody>
      </p:sp>
      <p:pic>
        <p:nvPicPr>
          <p:cNvPr id="13319" name="Picture 17" descr="T_Kurzform_1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1" t="23399" r="2734" b="23399"/>
          <a:stretch>
            <a:fillRect/>
          </a:stretch>
        </p:blipFill>
        <p:spPr bwMode="auto">
          <a:xfrm>
            <a:off x="585788" y="1588"/>
            <a:ext cx="163036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7740387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  <p:notesStyle>
    <a:lvl1pPr marL="180975" indent="-180975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1pPr>
    <a:lvl2pPr marL="541338" indent="-203200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2pPr>
    <a:lvl3pPr marL="903288" indent="-192088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3pPr>
    <a:lvl4pPr marL="1263650" indent="-190500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4pPr>
    <a:lvl5pPr marL="1625600" indent="-192088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T_Menschen_Blank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70"/>
          <a:stretch>
            <a:fillRect/>
          </a:stretch>
        </p:blipFill>
        <p:spPr bwMode="auto">
          <a:xfrm>
            <a:off x="2771775" y="0"/>
            <a:ext cx="5821363" cy="655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89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04801" y="3603029"/>
            <a:ext cx="4123184" cy="1554163"/>
          </a:xfrm>
        </p:spPr>
        <p:txBody>
          <a:bodyPr lIns="216000" tIns="126000"/>
          <a:lstStyle>
            <a:lvl1pPr>
              <a:defRPr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D384DBC-BD4F-4EB0-A293-DF20630571D5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  <p:pic>
        <p:nvPicPr>
          <p:cNvPr id="7" name="Picture 8" descr="TSY_PPT_Label_neu"/>
          <p:cNvPicPr preferRelativeResize="0">
            <a:picLocks noChangeAspect="1" noChangeArrowheads="1"/>
          </p:cNvPicPr>
          <p:nvPr userDrawn="1"/>
        </p:nvPicPr>
        <p:blipFill>
          <a:blip r:embed="rId3" cstate="print"/>
          <a:srcRect r="84" b="1210"/>
          <a:stretch>
            <a:fillRect/>
          </a:stretch>
        </p:blipFill>
        <p:spPr bwMode="auto">
          <a:xfrm>
            <a:off x="304800" y="5929330"/>
            <a:ext cx="8524875" cy="587375"/>
          </a:xfrm>
          <a:prstGeom prst="rect">
            <a:avLst/>
          </a:prstGeom>
          <a:noFill/>
          <a:effectLst/>
        </p:spPr>
      </p:pic>
      <p:sp>
        <p:nvSpPr>
          <p:cNvPr id="6758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04800" y="5949280"/>
            <a:ext cx="8532813" cy="281434"/>
          </a:xfrm>
        </p:spPr>
        <p:txBody>
          <a:bodyPr lIns="234000"/>
          <a:lstStyle>
            <a:lvl1pPr marL="0" indent="0" algn="r">
              <a:buFont typeface="Wingdings" pitchFamily="2" charset="2"/>
              <a:buNone/>
              <a:defRPr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3408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F7413B-4F20-4754-AC27-266A06348B94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5274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304800"/>
            <a:ext cx="2132013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2484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576F15-8DF2-44D0-A1B5-B71F8DCE0AB2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3082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C8416F-B3F9-4C0C-A60C-308AA625E004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44918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E47974-CD0D-411A-9C41-1AD903959BC7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84621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485900"/>
            <a:ext cx="4189413" cy="4457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485900"/>
            <a:ext cx="4191000" cy="4457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7E6BFE-2C05-4556-94D7-35F1E93619A3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30599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EED153-FF54-494E-BB50-83A75AA1D987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36608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7269163" y="6602413"/>
            <a:ext cx="809625" cy="14446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9362BB-7AEB-4253-A862-0CD989E3E5DA}" type="datetime1">
              <a:rPr lang="ru-RU"/>
              <a:pPr>
                <a:defRPr/>
              </a:pPr>
              <a:t>02.10.2014</a:t>
            </a:fld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989013" y="6602413"/>
            <a:ext cx="6607175" cy="193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–strictly confidentia -lAlexey Toskin / SI Head Introduction</a:t>
            </a: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301D65-E1D3-4758-8C63-3F4AE36C92E1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51409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206EAB-88CB-4C12-AC7D-3C43CC844F81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9987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05A698-B4BC-475B-A9B9-F0762E98D907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07131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u-R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B0E805-31E4-4A31-A2CF-ACCC3F3929AD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38939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04800" y="88776"/>
            <a:ext cx="8532813" cy="459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Mastertitelformat bearbeiten</a:t>
            </a:r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8301038" y="6602413"/>
            <a:ext cx="539750" cy="14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900" smtClean="0">
                <a:cs typeface="+mn-cs"/>
              </a:defRPr>
            </a:lvl1pPr>
          </a:lstStyle>
          <a:p>
            <a:pPr>
              <a:defRPr/>
            </a:pPr>
            <a:fld id="{B4083B1F-B18F-4BA4-AF25-77046510C68E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gray">
          <a:xfrm>
            <a:off x="304800" y="764704"/>
            <a:ext cx="8532813" cy="525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304800" y="476672"/>
            <a:ext cx="8532813" cy="0"/>
          </a:xfrm>
          <a:prstGeom prst="line">
            <a:avLst/>
          </a:prstGeom>
          <a:solidFill>
            <a:schemeClr val="bg2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" name="Picture 8" descr="TSY_PPT_Label_neu"/>
          <p:cNvPicPr preferRelativeResize="0">
            <a:picLocks noChangeAspect="1" noChangeArrowheads="1"/>
          </p:cNvPicPr>
          <p:nvPr/>
        </p:nvPicPr>
        <p:blipFill>
          <a:blip r:embed="rId13" cstate="print"/>
          <a:srcRect r="84" b="1210"/>
          <a:stretch>
            <a:fillRect/>
          </a:stretch>
        </p:blipFill>
        <p:spPr bwMode="auto">
          <a:xfrm>
            <a:off x="304800" y="5929330"/>
            <a:ext cx="8524875" cy="587375"/>
          </a:xfrm>
          <a:prstGeom prst="rect">
            <a:avLst/>
          </a:prstGeom>
          <a:noFill/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1" r:id="rId2"/>
    <p:sldLayoutId id="2147483670" r:id="rId3"/>
    <p:sldLayoutId id="2147483669" r:id="rId4"/>
    <p:sldLayoutId id="2147483668" r:id="rId5"/>
    <p:sldLayoutId id="2147483667" r:id="rId6"/>
    <p:sldLayoutId id="2147483666" r:id="rId7"/>
    <p:sldLayoutId id="2147483665" r:id="rId8"/>
    <p:sldLayoutId id="2147483664" r:id="rId9"/>
    <p:sldLayoutId id="2147483663" r:id="rId10"/>
    <p:sldLayoutId id="2147483662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 Narrow" pitchFamily="34" charset="0"/>
          <a:ea typeface="+mj-ea"/>
          <a:cs typeface="Arial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9pPr>
    </p:titleStyle>
    <p:bodyStyle>
      <a:lvl1pPr marL="222250" indent="-22225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 Narrow" pitchFamily="34" charset="0"/>
          <a:ea typeface="+mn-ea"/>
          <a:cs typeface="+mn-cs"/>
        </a:defRPr>
      </a:lvl1pPr>
      <a:lvl2pPr marL="582613" indent="-22225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 Narrow" pitchFamily="34" charset="0"/>
        </a:defRPr>
      </a:lvl2pPr>
      <a:lvl3pPr marL="941388" indent="-220663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 Narrow" pitchFamily="34" charset="0"/>
        </a:defRPr>
      </a:lvl3pPr>
      <a:lvl4pPr marL="1209675" indent="-138113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 Narrow" pitchFamily="34" charset="0"/>
        </a:defRPr>
      </a:lvl4pPr>
      <a:lvl5pPr marL="16621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 Narrow" pitchFamily="34" charset="0"/>
        </a:defRPr>
      </a:lvl5pPr>
      <a:lvl6pPr marL="21193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765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337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909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jcp.org/aboutJava/communityprocess/final/jsr315/index.html" TargetMode="External"/><Relationship Id="rId2" Type="http://schemas.openxmlformats.org/officeDocument/2006/relationships/hyperlink" Target="http://www.ibm.com/developerworks/ru/edu/j-intserv/section2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otndnld.oracle.co.jp/document/products/as10g/101300/B25221_03/web.1013/b14426/filters.htm" TargetMode="External"/><Relationship Id="rId5" Type="http://schemas.openxmlformats.org/officeDocument/2006/relationships/hyperlink" Target="http://docs.oracle.com/cd/E19599-01/816-4337/03_design_issues.html" TargetMode="External"/><Relationship Id="rId4" Type="http://schemas.openxmlformats.org/officeDocument/2006/relationships/hyperlink" Target="http://docs.oracle.com/cd/B31017_01/web.1013/b28959/filters.htm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5594" y="5904656"/>
            <a:ext cx="8532813" cy="332656"/>
          </a:xfrm>
        </p:spPr>
        <p:txBody>
          <a:bodyPr/>
          <a:lstStyle/>
          <a:p>
            <a:pPr algn="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Saint Petersburg, 2011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0825" y="3068638"/>
            <a:ext cx="8532813" cy="1554162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 Lecture </a:t>
            </a:r>
            <a:r>
              <a:rPr lang="en-US" dirty="0"/>
              <a:t>#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 smtClean="0"/>
              <a:t>Servlets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Servlet’s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parameter [2]</a:t>
            </a:r>
            <a:endParaRPr lang="ru-RU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>
                <a:latin typeface="Tahoma" pitchFamily="34" charset="0"/>
                <a:ea typeface="Tahoma" pitchFamily="34" charset="0"/>
                <a:cs typeface="Tahoma" pitchFamily="34" charset="0"/>
              </a:rPr>
              <a:pPr>
                <a:defRPr/>
              </a:pPr>
              <a:t>10</a:t>
            </a:fld>
            <a:endParaRPr lang="de-DE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5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1500174"/>
            <a:ext cx="7388665" cy="31216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Web-Project Structure</a:t>
            </a:r>
            <a:endParaRPr lang="ru-RU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>
                <a:latin typeface="Tahoma" pitchFamily="34" charset="0"/>
                <a:ea typeface="Tahoma" pitchFamily="34" charset="0"/>
                <a:cs typeface="Tahoma" pitchFamily="34" charset="0"/>
              </a:rPr>
              <a:pPr>
                <a:defRPr/>
              </a:pPr>
              <a:t>11</a:t>
            </a:fld>
            <a:endParaRPr lang="de-DE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9794" y="1107281"/>
            <a:ext cx="7362825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Web-Project Structure on Tomcat Server</a:t>
            </a:r>
            <a:endParaRPr lang="ru-RU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>
                <a:latin typeface="Tahoma" pitchFamily="34" charset="0"/>
                <a:ea typeface="Tahoma" pitchFamily="34" charset="0"/>
                <a:cs typeface="Tahoma" pitchFamily="34" charset="0"/>
              </a:rPr>
              <a:pPr>
                <a:defRPr/>
              </a:pPr>
              <a:t>12</a:t>
            </a:fld>
            <a:endParaRPr lang="de-DE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5" name="Content Placeholder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852" y="1142984"/>
            <a:ext cx="6507073" cy="460273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548679"/>
            <a:ext cx="7704856" cy="545173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Servlet’s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and Application’s Parameters</a:t>
            </a:r>
            <a:endParaRPr lang="ru-RU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>
                <a:latin typeface="Tahoma" pitchFamily="34" charset="0"/>
                <a:ea typeface="Tahoma" pitchFamily="34" charset="0"/>
                <a:cs typeface="Tahoma" pitchFamily="34" charset="0"/>
              </a:rPr>
              <a:pPr>
                <a:defRPr/>
              </a:pPr>
              <a:t>14</a:t>
            </a:fld>
            <a:endParaRPr lang="de-DE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5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785794"/>
            <a:ext cx="7396332" cy="507209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Parameter’s Hierarchy</a:t>
            </a:r>
            <a:endParaRPr lang="ru-RU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>
                <a:latin typeface="Tahoma" pitchFamily="34" charset="0"/>
                <a:ea typeface="Tahoma" pitchFamily="34" charset="0"/>
                <a:cs typeface="Tahoma" pitchFamily="34" charset="0"/>
              </a:rPr>
              <a:pPr>
                <a:defRPr/>
              </a:pPr>
              <a:t>15</a:t>
            </a:fld>
            <a:endParaRPr lang="de-DE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6" name="Content Placeholder 5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928670"/>
            <a:ext cx="8046306" cy="401699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Storage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16</a:t>
            </a:fld>
            <a:endParaRPr lang="de-DE"/>
          </a:p>
        </p:txBody>
      </p:sp>
      <p:pic>
        <p:nvPicPr>
          <p:cNvPr id="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3108" y="571480"/>
            <a:ext cx="4857111" cy="503191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API for attributes</a:t>
            </a:r>
            <a:endParaRPr lang="ru-RU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Для этих целей используются объекты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:</a:t>
            </a:r>
            <a:r>
              <a:rPr lang="ru-RU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context, request </a:t>
            </a:r>
            <a:r>
              <a:rPr lang="ru-RU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и 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session </a:t>
            </a:r>
            <a:r>
              <a:rPr lang="ru-RU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реализующие соответственно интерфейсы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ServletContext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ServletRequest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ru-RU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и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HttpSession</a:t>
            </a:r>
            <a:endParaRPr lang="en-US" sz="24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ru-RU" sz="24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ru-RU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Все они имеют следующие методы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:</a:t>
            </a:r>
          </a:p>
          <a:p>
            <a:pPr lvl="1"/>
            <a:r>
              <a:rPr lang="ru-RU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Object</a:t>
            </a:r>
            <a:r>
              <a:rPr lang="ru-RU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ru-RU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getAttribute</a:t>
            </a:r>
            <a:r>
              <a:rPr lang="ru-RU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lang="ru-RU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String</a:t>
            </a:r>
            <a:r>
              <a:rPr lang="ru-RU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ru-RU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name</a:t>
            </a:r>
            <a:r>
              <a:rPr lang="ru-RU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) </a:t>
            </a:r>
            <a:endParaRPr lang="en-US" sz="24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r>
              <a:rPr lang="ru-RU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void</a:t>
            </a:r>
            <a:r>
              <a:rPr lang="ru-RU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ru-RU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setAttribute</a:t>
            </a:r>
            <a:r>
              <a:rPr lang="ru-RU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lang="ru-RU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String</a:t>
            </a:r>
            <a:r>
              <a:rPr lang="ru-RU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ru-RU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name</a:t>
            </a:r>
            <a:r>
              <a:rPr lang="ru-RU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ru-RU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Object</a:t>
            </a:r>
            <a:r>
              <a:rPr lang="ru-RU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ru-RU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value</a:t>
            </a:r>
            <a:r>
              <a:rPr lang="ru-RU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) </a:t>
            </a:r>
            <a:endParaRPr lang="en-US" sz="24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r>
              <a:rPr lang="ru-RU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void</a:t>
            </a:r>
            <a:r>
              <a:rPr lang="ru-RU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ru-RU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removeAttribute</a:t>
            </a:r>
            <a:r>
              <a:rPr lang="ru-RU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lang="ru-RU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String</a:t>
            </a:r>
            <a:r>
              <a:rPr lang="ru-RU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ru-RU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name</a:t>
            </a:r>
            <a:r>
              <a:rPr lang="ru-RU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) </a:t>
            </a:r>
          </a:p>
          <a:p>
            <a:pPr lvl="1"/>
            <a:r>
              <a:rPr lang="ru-RU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Enumeration</a:t>
            </a:r>
            <a:r>
              <a:rPr lang="ru-RU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ru-RU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getAttributeNames</a:t>
            </a:r>
            <a:r>
              <a:rPr lang="ru-RU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()</a:t>
            </a:r>
            <a:endParaRPr lang="ru-RU" sz="2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>
                <a:latin typeface="Tahoma" pitchFamily="34" charset="0"/>
                <a:ea typeface="Tahoma" pitchFamily="34" charset="0"/>
                <a:cs typeface="Tahoma" pitchFamily="34" charset="0"/>
              </a:rPr>
              <a:pPr>
                <a:defRPr/>
              </a:pPr>
              <a:t>17</a:t>
            </a:fld>
            <a:endParaRPr lang="de-DE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Listener</a:t>
            </a:r>
            <a:endParaRPr lang="ru-RU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04800" y="764704"/>
            <a:ext cx="8532813" cy="1378412"/>
          </a:xfrm>
        </p:spPr>
        <p:txBody>
          <a:bodyPr/>
          <a:lstStyle/>
          <a:p>
            <a:pPr algn="just">
              <a:lnSpc>
                <a:spcPct val="80000"/>
              </a:lnSpc>
            </a:pPr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Обеспечивают возможность выполнить некоторые действия в ответ на определенные события - такие, как запуск и остановка 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WEB</a:t>
            </a:r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-приложения или создание новой сессии</a:t>
            </a:r>
            <a:endParaRPr lang="en-US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>
              <a:lnSpc>
                <a:spcPct val="80000"/>
              </a:lnSpc>
            </a:pP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Java </a:t>
            </a:r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класс реализующий определенный интерфейс. Интерфейс сообщает контейнеру обработчиком какого события класс является.</a:t>
            </a:r>
            <a:endParaRPr lang="en-US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ru-RU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>
                <a:latin typeface="Tahoma" pitchFamily="34" charset="0"/>
                <a:ea typeface="Tahoma" pitchFamily="34" charset="0"/>
                <a:cs typeface="Tahoma" pitchFamily="34" charset="0"/>
              </a:rPr>
              <a:pPr>
                <a:defRPr/>
              </a:pPr>
              <a:t>18</a:t>
            </a:fld>
            <a:endParaRPr lang="de-DE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2428868"/>
            <a:ext cx="8163415" cy="335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ServletContextListener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[1]</a:t>
            </a:r>
            <a:endParaRPr lang="ru-RU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Класс реализующий интерфейс </a:t>
            </a:r>
            <a:r>
              <a:rPr lang="ru-RU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ServletContextListener</a:t>
            </a:r>
            <a:r>
              <a:rPr lang="ru-RU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является обработчиком событий создания и уничтожения контекста приложения</a:t>
            </a:r>
          </a:p>
          <a:p>
            <a:endParaRPr lang="en-US" sz="24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ru-RU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public</a:t>
            </a:r>
            <a:r>
              <a:rPr lang="ru-RU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ru-RU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void</a:t>
            </a:r>
            <a:r>
              <a:rPr lang="ru-RU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ru-RU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contextInitialized</a:t>
            </a:r>
            <a:r>
              <a:rPr lang="ru-RU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lang="ru-RU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ServletContextEvent</a:t>
            </a:r>
            <a:r>
              <a:rPr lang="ru-RU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) </a:t>
            </a:r>
          </a:p>
          <a:p>
            <a:pPr lvl="1">
              <a:buFontTx/>
              <a:buNone/>
            </a:pPr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вызывается, когда </a:t>
            </a:r>
            <a:r>
              <a:rPr lang="ru-RU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веб-приложение</a:t>
            </a:r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готово к обработке</a:t>
            </a:r>
          </a:p>
          <a:p>
            <a:endParaRPr lang="en-US" sz="24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ru-RU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public</a:t>
            </a:r>
            <a:r>
              <a:rPr lang="ru-RU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ru-RU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void</a:t>
            </a:r>
            <a:r>
              <a:rPr lang="ru-RU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ru-RU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contextDestroyed</a:t>
            </a:r>
            <a:r>
              <a:rPr lang="ru-RU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lang="ru-RU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ServletContextEvent</a:t>
            </a:r>
            <a:r>
              <a:rPr lang="ru-RU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)</a:t>
            </a:r>
          </a:p>
          <a:p>
            <a:pPr lvl="1">
              <a:buFontTx/>
              <a:buNone/>
            </a:pPr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вызывается, когда </a:t>
            </a:r>
            <a:r>
              <a:rPr lang="ru-RU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веб-приложени</a:t>
            </a:r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готовится к закрытию </a:t>
            </a:r>
          </a:p>
          <a:p>
            <a:endParaRPr lang="ru-RU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>
                <a:latin typeface="Tahoma" pitchFamily="34" charset="0"/>
                <a:ea typeface="Tahoma" pitchFamily="34" charset="0"/>
                <a:cs typeface="Tahoma" pitchFamily="34" charset="0"/>
              </a:rPr>
              <a:pPr>
                <a:defRPr/>
              </a:pPr>
              <a:t>19</a:t>
            </a:fld>
            <a:endParaRPr lang="de-DE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Servlet</a:t>
            </a:r>
            <a:endParaRPr lang="ru-RU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Java-программа, выполняющейся на стороне сервера и расширяющей функциональные возможности сервера</a:t>
            </a:r>
            <a:endParaRPr lang="en-US" sz="24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/>
            <a:endParaRPr lang="ru-RU" sz="24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/>
            <a:r>
              <a:rPr lang="ru-RU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Взаимодействует с клиентами посредством принципа запрос-ответ</a:t>
            </a:r>
            <a:endParaRPr lang="en-US" sz="24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/>
            <a:endParaRPr lang="ru-RU" sz="24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/>
            <a:r>
              <a:rPr lang="ru-RU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Реализует </a:t>
            </a:r>
            <a:r>
              <a:rPr lang="ru-RU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Servlet</a:t>
            </a:r>
            <a:r>
              <a:rPr lang="ru-RU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интерфейс, который определяет методы жизненного цикла</a:t>
            </a:r>
            <a:endParaRPr lang="en-US" sz="24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/>
            <a:endParaRPr lang="ru-RU" sz="24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/>
            <a:r>
              <a:rPr lang="ru-RU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Пакеты </a:t>
            </a:r>
            <a:r>
              <a:rPr lang="ru-RU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javax.servlet</a:t>
            </a:r>
            <a:r>
              <a:rPr lang="ru-RU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и </a:t>
            </a:r>
            <a:r>
              <a:rPr lang="ru-RU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javax.servlet.http</a:t>
            </a:r>
            <a:r>
              <a:rPr lang="ru-RU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обеспечивают интерфейсы и классы для создания </a:t>
            </a:r>
            <a:r>
              <a:rPr lang="ru-RU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сервлетов</a:t>
            </a:r>
            <a:r>
              <a:rPr lang="ru-RU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 </a:t>
            </a:r>
          </a:p>
          <a:p>
            <a:endParaRPr lang="ru-RU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>
                <a:latin typeface="Tahoma" pitchFamily="34" charset="0"/>
                <a:ea typeface="Tahoma" pitchFamily="34" charset="0"/>
                <a:cs typeface="Tahoma" pitchFamily="34" charset="0"/>
              </a:rPr>
              <a:pPr>
                <a:defRPr/>
              </a:pPr>
              <a:t>2</a:t>
            </a:fld>
            <a:endParaRPr lang="de-DE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ServletContextListener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[2]</a:t>
            </a:r>
            <a:endParaRPr lang="ru-RU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>
                <a:latin typeface="Tahoma" pitchFamily="34" charset="0"/>
                <a:ea typeface="Tahoma" pitchFamily="34" charset="0"/>
                <a:cs typeface="Tahoma" pitchFamily="34" charset="0"/>
              </a:rPr>
              <a:pPr>
                <a:defRPr/>
              </a:pPr>
              <a:t>20</a:t>
            </a:fld>
            <a:endParaRPr lang="de-DE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5" name="Content Placeholder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1357298"/>
            <a:ext cx="8279603" cy="31553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ServletContextListener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[3]</a:t>
            </a:r>
            <a:endParaRPr lang="ru-RU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21</a:t>
            </a:fld>
            <a:endParaRPr lang="de-DE"/>
          </a:p>
        </p:txBody>
      </p:sp>
      <p:pic>
        <p:nvPicPr>
          <p:cNvPr id="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9526" y="1071546"/>
            <a:ext cx="6320589" cy="421484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ServletFilter</a:t>
            </a:r>
            <a:endParaRPr lang="ru-RU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87659" y="908720"/>
            <a:ext cx="8604821" cy="4752528"/>
          </a:xfrm>
        </p:spPr>
        <p:txBody>
          <a:bodyPr/>
          <a:lstStyle/>
          <a:p>
            <a:pPr algn="just"/>
            <a:r>
              <a:rPr lang="ru-RU" dirty="0" err="1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Servlet</a:t>
            </a:r>
            <a:r>
              <a:rPr lang="en-US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Filter</a:t>
            </a:r>
            <a:r>
              <a:rPr lang="ru-RU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используется для предварительной обработки запроса, </a:t>
            </a:r>
            <a:r>
              <a:rPr lang="ru-RU" dirty="0">
                <a:latin typeface="Tahoma" pitchFamily="34" charset="0"/>
                <a:ea typeface="Tahoma" pitchFamily="34" charset="0"/>
                <a:cs typeface="Tahoma" pitchFamily="34" charset="0"/>
              </a:rPr>
              <a:t>прежде чем тот попадает в </a:t>
            </a:r>
            <a:r>
              <a:rPr lang="ru-RU" dirty="0" err="1">
                <a:latin typeface="Tahoma" pitchFamily="34" charset="0"/>
                <a:ea typeface="Tahoma" pitchFamily="34" charset="0"/>
                <a:cs typeface="Tahoma" pitchFamily="34" charset="0"/>
              </a:rPr>
              <a:t>сервлет</a:t>
            </a:r>
            <a:r>
              <a:rPr lang="ru-RU" dirty="0">
                <a:latin typeface="Tahoma" pitchFamily="34" charset="0"/>
                <a:ea typeface="Tahoma" pitchFamily="34" charset="0"/>
                <a:cs typeface="Tahoma" pitchFamily="34" charset="0"/>
              </a:rPr>
              <a:t>, и/или последующей </a:t>
            </a:r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обработки ответа</a:t>
            </a:r>
          </a:p>
          <a:p>
            <a:pPr algn="just"/>
            <a:endParaRPr lang="ru-RU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/>
            <a:r>
              <a:rPr lang="ru-RU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Области применения:</a:t>
            </a:r>
          </a:p>
          <a:p>
            <a:pPr lvl="1" algn="just"/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фильтры аутентификации</a:t>
            </a:r>
          </a:p>
          <a:p>
            <a:pPr lvl="1" algn="just"/>
            <a:r>
              <a:rPr lang="ru-RU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журналирующие</a:t>
            </a:r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ru-RU" dirty="0">
                <a:latin typeface="Tahoma" pitchFamily="34" charset="0"/>
                <a:ea typeface="Tahoma" pitchFamily="34" charset="0"/>
                <a:cs typeface="Tahoma" pitchFamily="34" charset="0"/>
              </a:rPr>
              <a:t>и </a:t>
            </a:r>
            <a:r>
              <a:rPr lang="ru-RU" dirty="0" err="1">
                <a:latin typeface="Tahoma" pitchFamily="34" charset="0"/>
                <a:ea typeface="Tahoma" pitchFamily="34" charset="0"/>
                <a:cs typeface="Tahoma" pitchFamily="34" charset="0"/>
              </a:rPr>
              <a:t>аудирующие</a:t>
            </a:r>
            <a:r>
              <a:rPr lang="ru-RU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фильтры </a:t>
            </a:r>
          </a:p>
          <a:p>
            <a:pPr lvl="1" algn="just"/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фильтры </a:t>
            </a:r>
            <a:r>
              <a:rPr lang="ru-RU" dirty="0">
                <a:latin typeface="Tahoma" pitchFamily="34" charset="0"/>
                <a:ea typeface="Tahoma" pitchFamily="34" charset="0"/>
                <a:cs typeface="Tahoma" pitchFamily="34" charset="0"/>
              </a:rPr>
              <a:t>конверторы </a:t>
            </a:r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изображений</a:t>
            </a:r>
          </a:p>
          <a:p>
            <a:pPr lvl="1" algn="just"/>
            <a:r>
              <a:rPr lang="ru-RU" dirty="0">
                <a:latin typeface="Tahoma" pitchFamily="34" charset="0"/>
                <a:ea typeface="Tahoma" pitchFamily="34" charset="0"/>
                <a:cs typeface="Tahoma" pitchFamily="34" charset="0"/>
              </a:rPr>
              <a:t>фильтры сжатия </a:t>
            </a:r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данных </a:t>
            </a:r>
            <a:endParaRPr lang="ru-RU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 algn="just"/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фильтры </a:t>
            </a:r>
            <a:r>
              <a:rPr lang="ru-RU" dirty="0">
                <a:latin typeface="Tahoma" pitchFamily="34" charset="0"/>
                <a:ea typeface="Tahoma" pitchFamily="34" charset="0"/>
                <a:cs typeface="Tahoma" pitchFamily="34" charset="0"/>
              </a:rPr>
              <a:t>анализаторы текста</a:t>
            </a:r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</a:t>
            </a:r>
          </a:p>
          <a:p>
            <a:pPr lvl="1" algn="just"/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фильтры </a:t>
            </a:r>
            <a:r>
              <a:rPr lang="ru-RU" dirty="0">
                <a:latin typeface="Tahoma" pitchFamily="34" charset="0"/>
                <a:ea typeface="Tahoma" pitchFamily="34" charset="0"/>
                <a:cs typeface="Tahoma" pitchFamily="34" charset="0"/>
              </a:rPr>
              <a:t>приводящие в действия события доступа к ресурсам, </a:t>
            </a:r>
            <a:endParaRPr lang="ru-RU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 algn="just"/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И т.д..</a:t>
            </a:r>
            <a:endParaRPr lang="ru-RU" dirty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>
                <a:latin typeface="Tahoma" pitchFamily="34" charset="0"/>
                <a:ea typeface="Tahoma" pitchFamily="34" charset="0"/>
                <a:cs typeface="Tahoma" pitchFamily="34" charset="0"/>
              </a:rPr>
              <a:pPr>
                <a:defRPr/>
              </a:pPr>
              <a:t>22</a:t>
            </a:fld>
            <a:endParaRPr lang="de-DE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ServletFilter</a:t>
            </a:r>
            <a:r>
              <a:rPr lang="ru-RU" dirty="0">
                <a:latin typeface="Tahoma" pitchFamily="34" charset="0"/>
                <a:ea typeface="Tahoma" pitchFamily="34" charset="0"/>
                <a:cs typeface="Tahoma" pitchFamily="34" charset="0"/>
              </a:rPr>
              <a:t>:</a:t>
            </a:r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ru-RU" dirty="0" smtClean="0"/>
              <a:t>пример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23</a:t>
            </a:fld>
            <a:endParaRPr lang="de-DE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64" y="692696"/>
            <a:ext cx="4648200" cy="5307908"/>
          </a:xfrm>
        </p:spPr>
      </p:pic>
    </p:spTree>
    <p:extLst>
      <p:ext uri="{BB962C8B-B14F-4D97-AF65-F5344CB8AC3E}">
        <p14:creationId xmlns:p14="http://schemas.microsoft.com/office/powerpoint/2010/main" val="204536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ServletFilter</a:t>
            </a:r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: объявление фильтра</a:t>
            </a: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4704"/>
            <a:ext cx="8532813" cy="475252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>
                <a:latin typeface="Tahoma" pitchFamily="34" charset="0"/>
                <a:ea typeface="Tahoma" pitchFamily="34" charset="0"/>
                <a:cs typeface="Tahoma" pitchFamily="34" charset="0"/>
              </a:rPr>
              <a:pPr>
                <a:defRPr/>
              </a:pPr>
              <a:t>24</a:t>
            </a:fld>
            <a:endParaRPr lang="de-DE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052736"/>
            <a:ext cx="4954644" cy="2699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2698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ahoma" pitchFamily="34" charset="0"/>
                <a:ea typeface="Tahoma" pitchFamily="34" charset="0"/>
                <a:cs typeface="Tahoma" pitchFamily="34" charset="0"/>
              </a:rPr>
              <a:t>ServletFilter</a:t>
            </a:r>
            <a:r>
              <a:rPr lang="ru-RU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:</a:t>
            </a:r>
            <a:r>
              <a:rPr lang="ru-RU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Цепочки фильтров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3" y="980728"/>
            <a:ext cx="5400600" cy="432048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6552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MVC</a:t>
            </a:r>
            <a:endParaRPr lang="ru-RU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04800" y="764704"/>
            <a:ext cx="8532813" cy="1949916"/>
          </a:xfrm>
        </p:spPr>
        <p:txBody>
          <a:bodyPr/>
          <a:lstStyle/>
          <a:p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Model: </a:t>
            </a:r>
            <a:r>
              <a:rPr lang="ru-RU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представляет данные для 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View, </a:t>
            </a:r>
            <a:r>
              <a:rPr lang="ru-RU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реагирует на запросы от 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Controller, </a:t>
            </a:r>
            <a:r>
              <a:rPr lang="ru-RU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изменяя свое состояние</a:t>
            </a:r>
          </a:p>
          <a:p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View: </a:t>
            </a:r>
            <a:r>
              <a:rPr lang="ru-RU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отвечает за отображение информации</a:t>
            </a:r>
          </a:p>
          <a:p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Controller: </a:t>
            </a:r>
            <a:r>
              <a:rPr lang="ru-RU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интерпретирует данные, введенные пользователем, информирует 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Model </a:t>
            </a:r>
            <a:r>
              <a:rPr lang="ru-RU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и 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View </a:t>
            </a:r>
            <a:r>
              <a:rPr lang="ru-RU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об изменениях</a:t>
            </a:r>
            <a:endParaRPr lang="ru-RU" sz="2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>
                <a:latin typeface="Tahoma" pitchFamily="34" charset="0"/>
                <a:ea typeface="Tahoma" pitchFamily="34" charset="0"/>
                <a:cs typeface="Tahoma" pitchFamily="34" charset="0"/>
              </a:rPr>
              <a:pPr>
                <a:defRPr/>
              </a:pPr>
              <a:t>26</a:t>
            </a:fld>
            <a:endParaRPr lang="de-DE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4932" y="2928934"/>
            <a:ext cx="6505068" cy="310515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7477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Front 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Controller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4704"/>
            <a:ext cx="8532813" cy="1800200"/>
          </a:xfrm>
        </p:spPr>
        <p:txBody>
          <a:bodyPr/>
          <a:lstStyle/>
          <a:p>
            <a:pPr marL="0" indent="0">
              <a:buNone/>
            </a:pPr>
            <a:r>
              <a:rPr lang="ru-RU" dirty="0" err="1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Front</a:t>
            </a:r>
            <a:r>
              <a:rPr lang="ru-RU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ru-RU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Controller</a:t>
            </a:r>
            <a:r>
              <a:rPr lang="ru-RU" dirty="0">
                <a:latin typeface="Tahoma" pitchFamily="34" charset="0"/>
                <a:ea typeface="Tahoma" pitchFamily="34" charset="0"/>
                <a:cs typeface="Tahoma" pitchFamily="34" charset="0"/>
              </a:rPr>
              <a:t> обрабатывает все запросы, поступающие к </a:t>
            </a:r>
            <a:r>
              <a:rPr lang="ru-RU" dirty="0" err="1">
                <a:latin typeface="Tahoma" pitchFamily="34" charset="0"/>
                <a:ea typeface="Tahoma" pitchFamily="34" charset="0"/>
                <a:cs typeface="Tahoma" pitchFamily="34" charset="0"/>
              </a:rPr>
              <a:t>Web</a:t>
            </a:r>
            <a:r>
              <a:rPr lang="ru-RU" dirty="0">
                <a:latin typeface="Tahoma" pitchFamily="34" charset="0"/>
                <a:ea typeface="Tahoma" pitchFamily="34" charset="0"/>
                <a:cs typeface="Tahoma" pitchFamily="34" charset="0"/>
              </a:rPr>
              <a:t>-сайту, и обычно состоит из двух частей: </a:t>
            </a:r>
            <a:r>
              <a:rPr lang="ru-RU" dirty="0" err="1">
                <a:latin typeface="Tahoma" pitchFamily="34" charset="0"/>
                <a:ea typeface="Tahoma" pitchFamily="34" charset="0"/>
                <a:cs typeface="Tahoma" pitchFamily="34" charset="0"/>
              </a:rPr>
              <a:t>Web</a:t>
            </a:r>
            <a:r>
              <a:rPr lang="ru-RU" dirty="0">
                <a:latin typeface="Tahoma" pitchFamily="34" charset="0"/>
                <a:ea typeface="Tahoma" pitchFamily="34" charset="0"/>
                <a:cs typeface="Tahoma" pitchFamily="34" charset="0"/>
              </a:rPr>
              <a:t>-обработчика и иерархии команд. </a:t>
            </a:r>
            <a:r>
              <a:rPr lang="ru-RU" dirty="0" err="1">
                <a:latin typeface="Tahoma" pitchFamily="34" charset="0"/>
                <a:ea typeface="Tahoma" pitchFamily="34" charset="0"/>
                <a:cs typeface="Tahoma" pitchFamily="34" charset="0"/>
              </a:rPr>
              <a:t>Web</a:t>
            </a:r>
            <a:r>
              <a:rPr lang="ru-RU" dirty="0">
                <a:latin typeface="Tahoma" pitchFamily="34" charset="0"/>
                <a:ea typeface="Tahoma" pitchFamily="34" charset="0"/>
                <a:cs typeface="Tahoma" pitchFamily="34" charset="0"/>
              </a:rPr>
              <a:t>-обработчик-это объект, который выполняет фактическое получение POST- или GET-запросов, поступивших на </a:t>
            </a:r>
            <a:r>
              <a:rPr lang="ru-RU" dirty="0" err="1">
                <a:latin typeface="Tahoma" pitchFamily="34" charset="0"/>
                <a:ea typeface="Tahoma" pitchFamily="34" charset="0"/>
                <a:cs typeface="Tahoma" pitchFamily="34" charset="0"/>
              </a:rPr>
              <a:t>Web</a:t>
            </a:r>
            <a:r>
              <a:rPr lang="ru-RU" dirty="0">
                <a:latin typeface="Tahoma" pitchFamily="34" charset="0"/>
                <a:ea typeface="Tahoma" pitchFamily="34" charset="0"/>
                <a:cs typeface="Tahoma" pitchFamily="34" charset="0"/>
              </a:rPr>
              <a:t>-сервер. Он извлекает необходимую информацию из адреса URL и входных данных запроса, после чего решает, какое действие необходимо инициировать, </a:t>
            </a:r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делегирует </a:t>
            </a:r>
            <a:r>
              <a:rPr lang="ru-RU" dirty="0">
                <a:latin typeface="Tahoma" pitchFamily="34" charset="0"/>
                <a:ea typeface="Tahoma" pitchFamily="34" charset="0"/>
                <a:cs typeface="Tahoma" pitchFamily="34" charset="0"/>
              </a:rPr>
              <a:t>его выполнение соответствующей команде.</a:t>
            </a: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>
                <a:latin typeface="Tahoma" pitchFamily="34" charset="0"/>
                <a:ea typeface="Tahoma" pitchFamily="34" charset="0"/>
                <a:cs typeface="Tahoma" pitchFamily="34" charset="0"/>
              </a:rPr>
              <a:pPr>
                <a:defRPr/>
              </a:pPr>
              <a:t>27</a:t>
            </a:fld>
            <a:endParaRPr lang="de-DE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877579"/>
            <a:ext cx="6768752" cy="314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04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Front 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Controller: </a:t>
            </a:r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пример</a:t>
            </a:r>
            <a:endParaRPr lang="ru-RU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692696"/>
            <a:ext cx="9036496" cy="525658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37397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Page Controller</a:t>
            </a: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>
                <a:latin typeface="Tahoma" pitchFamily="34" charset="0"/>
                <a:ea typeface="Tahoma" pitchFamily="34" charset="0"/>
                <a:cs typeface="Tahoma" pitchFamily="34" charset="0"/>
              </a:rPr>
              <a:pPr>
                <a:defRPr/>
              </a:pPr>
              <a:t>29</a:t>
            </a:fld>
            <a:endParaRPr lang="de-DE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988840"/>
            <a:ext cx="4901517" cy="2685281"/>
          </a:xfrm>
        </p:spPr>
      </p:pic>
      <p:sp>
        <p:nvSpPr>
          <p:cNvPr id="7" name="TextBox 6"/>
          <p:cNvSpPr txBox="1"/>
          <p:nvPr/>
        </p:nvSpPr>
        <p:spPr>
          <a:xfrm>
            <a:off x="323528" y="764704"/>
            <a:ext cx="80648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Page</a:t>
            </a:r>
            <a:r>
              <a:rPr lang="ru-RU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ru-RU" dirty="0" err="1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Controller</a:t>
            </a:r>
            <a:r>
              <a:rPr lang="ru-RU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ru-RU" dirty="0">
                <a:latin typeface="Tahoma" pitchFamily="34" charset="0"/>
                <a:ea typeface="Tahoma" pitchFamily="34" charset="0"/>
                <a:cs typeface="Tahoma" pitchFamily="34" charset="0"/>
              </a:rPr>
              <a:t>- паттерн, в котором один контроллер отвечает за отображение одной логической страницы.</a:t>
            </a:r>
          </a:p>
        </p:txBody>
      </p:sp>
    </p:spTree>
    <p:extLst>
      <p:ext uri="{BB962C8B-B14F-4D97-AF65-F5344CB8AC3E}">
        <p14:creationId xmlns:p14="http://schemas.microsoft.com/office/powerpoint/2010/main" val="46478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Servlet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example</a:t>
            </a:r>
            <a:endParaRPr lang="ru-RU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>
                <a:latin typeface="Tahoma" pitchFamily="34" charset="0"/>
                <a:ea typeface="Tahoma" pitchFamily="34" charset="0"/>
                <a:cs typeface="Tahoma" pitchFamily="34" charset="0"/>
              </a:rPr>
              <a:pPr>
                <a:defRPr/>
              </a:pPr>
              <a:t>3</a:t>
            </a:fld>
            <a:endParaRPr lang="de-DE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5" name="Content Placeholder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916132"/>
            <a:ext cx="7643866" cy="42724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Head First: </a:t>
            </a:r>
            <a:r>
              <a:rPr lang="en-US" dirty="0" err="1" smtClean="0"/>
              <a:t>Servlets</a:t>
            </a:r>
            <a:r>
              <a:rPr lang="en-US" dirty="0" smtClean="0"/>
              <a:t> &amp; JSP (2</a:t>
            </a:r>
            <a:r>
              <a:rPr lang="en-US" baseline="30000" dirty="0" smtClean="0"/>
              <a:t>nd</a:t>
            </a:r>
            <a:r>
              <a:rPr lang="en-US" dirty="0" smtClean="0"/>
              <a:t> edition). O’Reilly</a:t>
            </a:r>
          </a:p>
          <a:p>
            <a:r>
              <a:rPr lang="en-US" dirty="0" smtClean="0">
                <a:hlinkClick r:id="rId2"/>
              </a:rPr>
              <a:t>http://www.ibm.com/developerworks/ru/edu/j-intserv/section2.html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http://jcp.org/aboutJava/communityprocess/final/jsr315/index.html</a:t>
            </a:r>
            <a:endParaRPr lang="ru-RU" dirty="0" smtClean="0"/>
          </a:p>
          <a:p>
            <a:r>
              <a:rPr lang="de-DE" dirty="0">
                <a:hlinkClick r:id="rId4"/>
              </a:rPr>
              <a:t>http://</a:t>
            </a:r>
            <a:r>
              <a:rPr lang="de-DE" dirty="0" smtClean="0">
                <a:hlinkClick r:id="rId4"/>
              </a:rPr>
              <a:t>docs.oracle.com/cd/B31017_01/web.1013/b28959/filters.htm</a:t>
            </a:r>
            <a:endParaRPr lang="ru-RU" dirty="0"/>
          </a:p>
          <a:p>
            <a:r>
              <a:rPr lang="ru-RU" dirty="0" smtClean="0"/>
              <a:t>Архитектура </a:t>
            </a:r>
            <a:r>
              <a:rPr lang="ru-RU" dirty="0"/>
              <a:t>корпоративных программных </a:t>
            </a:r>
            <a:r>
              <a:rPr lang="ru-RU" dirty="0" smtClean="0"/>
              <a:t>приложений</a:t>
            </a:r>
            <a:r>
              <a:rPr lang="ru-RU" dirty="0"/>
              <a:t>. Мартин </a:t>
            </a:r>
            <a:r>
              <a:rPr lang="ru-RU" dirty="0" err="1" smtClean="0"/>
              <a:t>Фаулер</a:t>
            </a:r>
            <a:endParaRPr lang="en-US" dirty="0" smtClean="0"/>
          </a:p>
          <a:p>
            <a:r>
              <a:rPr lang="de-DE" dirty="0">
                <a:hlinkClick r:id="rId5"/>
              </a:rPr>
              <a:t>http://</a:t>
            </a:r>
            <a:r>
              <a:rPr lang="de-DE" dirty="0" smtClean="0">
                <a:hlinkClick r:id="rId5"/>
              </a:rPr>
              <a:t>docs.oracle.com/cd/E19599-01/816-4337/03_design_issues.html#30579</a:t>
            </a:r>
            <a:endParaRPr lang="ru-RU" dirty="0" smtClean="0"/>
          </a:p>
          <a:p>
            <a:r>
              <a:rPr lang="en-US" dirty="0" smtClean="0"/>
              <a:t>Servlet Filter</a:t>
            </a:r>
            <a:r>
              <a:rPr lang="ru-RU" dirty="0" smtClean="0"/>
              <a:t>: </a:t>
            </a:r>
            <a:r>
              <a:rPr lang="en-US" u="sng" dirty="0" smtClean="0">
                <a:solidFill>
                  <a:schemeClr val="tx2"/>
                </a:solidFill>
                <a:hlinkClick r:id="rId6"/>
              </a:rPr>
              <a:t>http</a:t>
            </a:r>
            <a:r>
              <a:rPr lang="en-US" u="sng" dirty="0">
                <a:solidFill>
                  <a:schemeClr val="tx2"/>
                </a:solidFill>
                <a:hlinkClick r:id="rId6"/>
              </a:rPr>
              <a:t>://</a:t>
            </a:r>
            <a:r>
              <a:rPr lang="en-US" u="sng" dirty="0" smtClean="0">
                <a:solidFill>
                  <a:schemeClr val="tx2"/>
                </a:solidFill>
                <a:hlinkClick r:id="rId6"/>
              </a:rPr>
              <a:t>otndnld.oracle.co.jp/document/products/as10g/101300/B25221_03/web.1013/b14426/filters.htm</a:t>
            </a:r>
            <a:endParaRPr lang="ru-RU" u="sng" dirty="0" smtClean="0">
              <a:solidFill>
                <a:schemeClr val="tx2"/>
              </a:solidFill>
            </a:endParaRPr>
          </a:p>
          <a:p>
            <a:r>
              <a:rPr lang="en-US" dirty="0" smtClean="0"/>
              <a:t>Page Controller</a:t>
            </a:r>
            <a:r>
              <a:rPr lang="en-US" dirty="0"/>
              <a:t>: </a:t>
            </a:r>
            <a:r>
              <a:rPr lang="en-US" u="sng" dirty="0">
                <a:solidFill>
                  <a:schemeClr val="tx2"/>
                </a:solidFill>
              </a:rPr>
              <a:t>http://www.phpwact.org/pattern/page_controller</a:t>
            </a:r>
            <a:endParaRPr lang="ru-RU" u="sng" dirty="0" smtClean="0">
              <a:solidFill>
                <a:schemeClr val="tx2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30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Servlet 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Container</a:t>
            </a:r>
            <a:endParaRPr lang="ru-RU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Серверная программа расширяющая возможности 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WEB-</a:t>
            </a:r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сервера</a:t>
            </a:r>
            <a:endParaRPr lang="ru-RU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Обеспечивает жизненный цикл </a:t>
            </a:r>
            <a:r>
              <a:rPr lang="ru-RU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сервлетов</a:t>
            </a:r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в соответствии с правилами, определёнными в спецификациях</a:t>
            </a:r>
          </a:p>
          <a:p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При получении 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WEB-</a:t>
            </a:r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контейнером запроса для </a:t>
            </a:r>
            <a:r>
              <a:rPr lang="ru-RU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сервлета</a:t>
            </a:r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он загружает его в 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JVM (</a:t>
            </a:r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если он еще не загружен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)</a:t>
            </a:r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и выполняет его</a:t>
            </a:r>
          </a:p>
          <a:p>
            <a:endParaRPr lang="ru-RU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>
                <a:latin typeface="Tahoma" pitchFamily="34" charset="0"/>
                <a:ea typeface="Tahoma" pitchFamily="34" charset="0"/>
                <a:cs typeface="Tahoma" pitchFamily="34" charset="0"/>
              </a:rPr>
              <a:pPr>
                <a:defRPr/>
              </a:pPr>
              <a:t>4</a:t>
            </a:fld>
            <a:endParaRPr lang="de-DE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2428868"/>
            <a:ext cx="8208962" cy="34417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Servlet’s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Lifecycle</a:t>
            </a:r>
            <a:endParaRPr lang="ru-RU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  <p:pic>
        <p:nvPicPr>
          <p:cNvPr id="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38" y="817568"/>
            <a:ext cx="6729094" cy="4952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Servlet’s</a:t>
            </a:r>
            <a:r>
              <a:rPr lang="en-US" dirty="0" smtClean="0"/>
              <a:t> work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  <p:pic>
        <p:nvPicPr>
          <p:cNvPr id="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0254" y="1917091"/>
            <a:ext cx="7561905" cy="2952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Servlet’s</a:t>
            </a:r>
            <a:r>
              <a:rPr lang="en-US" dirty="0" smtClean="0"/>
              <a:t> tasks	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Установить 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MIME type (text/html, audio/wav).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setContentType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(String)</a:t>
            </a:r>
            <a:endParaRPr lang="ru-RU" sz="24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sz="24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ru-RU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Установить поля заголовка.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setHeader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(String, String)</a:t>
            </a:r>
            <a:endParaRPr lang="ru-RU" sz="24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sz="24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ru-RU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Получить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PrintWriter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ru-RU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или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ServletOutputStream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getWriter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()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getOutputStream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()</a:t>
            </a:r>
            <a:endParaRPr lang="ru-RU" sz="24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sz="24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ru-RU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Перенаправление запроса</a:t>
            </a:r>
            <a:endParaRPr lang="ru-RU" sz="2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Dispatching</a:t>
            </a:r>
            <a:endParaRPr lang="ru-RU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04800" y="764704"/>
            <a:ext cx="8532813" cy="235404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Request Dispatcher:</a:t>
            </a:r>
            <a:endParaRPr lang="ru-RU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>
                <a:latin typeface="Tahoma" pitchFamily="34" charset="0"/>
                <a:ea typeface="Tahoma" pitchFamily="34" charset="0"/>
                <a:cs typeface="Tahoma" pitchFamily="34" charset="0"/>
              </a:rPr>
              <a:pPr>
                <a:defRPr/>
              </a:pPr>
              <a:t>8</a:t>
            </a:fld>
            <a:endParaRPr lang="de-DE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Содержимое 2"/>
          <p:cNvSpPr txBox="1">
            <a:spLocks/>
          </p:cNvSpPr>
          <p:nvPr/>
        </p:nvSpPr>
        <p:spPr bwMode="gray">
          <a:xfrm>
            <a:off x="285720" y="3929066"/>
            <a:ext cx="8532813" cy="235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22250" marR="0" lvl="0" indent="-22225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Redirect</a:t>
            </a:r>
            <a:endParaRPr kumimoji="0" lang="ru-RU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1285860"/>
            <a:ext cx="8305800" cy="2535238"/>
          </a:xfrm>
          <a:prstGeom prst="rect">
            <a:avLst/>
          </a:prstGeom>
          <a:noFill/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357694"/>
            <a:ext cx="8355013" cy="12477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Servlet’s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parameter [1]</a:t>
            </a:r>
            <a:endParaRPr lang="ru-RU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>
                <a:latin typeface="Tahoma" pitchFamily="34" charset="0"/>
                <a:ea typeface="Tahoma" pitchFamily="34" charset="0"/>
                <a:cs typeface="Tahoma" pitchFamily="34" charset="0"/>
              </a:rPr>
              <a:pPr>
                <a:defRPr/>
              </a:pPr>
              <a:t>9</a:t>
            </a:fld>
            <a:endParaRPr lang="de-DE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5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28" y="1142984"/>
            <a:ext cx="5985863" cy="473606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cture template">
  <a:themeElements>
    <a:clrScheme name="">
      <a:dk1>
        <a:srgbClr val="000000"/>
      </a:dk1>
      <a:lt1>
        <a:srgbClr val="FFFFFF"/>
      </a:lt1>
      <a:dk2>
        <a:srgbClr val="E20074"/>
      </a:dk2>
      <a:lt2>
        <a:srgbClr val="CCCCCC"/>
      </a:lt2>
      <a:accent1>
        <a:srgbClr val="427BAB"/>
      </a:accent1>
      <a:accent2>
        <a:srgbClr val="FDD167"/>
      </a:accent2>
      <a:accent3>
        <a:srgbClr val="FFFFFF"/>
      </a:accent3>
      <a:accent4>
        <a:srgbClr val="000000"/>
      </a:accent4>
      <a:accent5>
        <a:srgbClr val="B0BFD2"/>
      </a:accent5>
      <a:accent6>
        <a:srgbClr val="E5BD5D"/>
      </a:accent6>
      <a:hlink>
        <a:srgbClr val="E20074"/>
      </a:hlink>
      <a:folHlink>
        <a:srgbClr val="64B9E4"/>
      </a:folHlink>
    </a:clrScheme>
    <a:fontScheme name="2_DTE Master">
      <a:majorFont>
        <a:latin typeface="Tele-GroteskNor"/>
        <a:ea typeface=""/>
        <a:cs typeface=""/>
      </a:majorFont>
      <a:minorFont>
        <a:latin typeface="Tele-GroteskNo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220663" marR="0" indent="-220663" algn="l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>
            <a:schemeClr val="tx2"/>
          </a:buClr>
          <a:buSzPct val="75000"/>
          <a:buFont typeface="Wingdings" pitchFamily="2" charset="2"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ele-GroteskNor" pitchFamily="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220663" marR="0" indent="-220663" algn="l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>
            <a:schemeClr val="tx2"/>
          </a:buClr>
          <a:buSzPct val="75000"/>
          <a:buFont typeface="Wingdings" pitchFamily="2" charset="2"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ele-GroteskNor" pitchFamily="2" charset="0"/>
          </a:defRPr>
        </a:defPPr>
      </a:lstStyle>
    </a:lnDef>
  </a:objectDefaults>
  <a:extraClrSchemeLst>
    <a:extraClrScheme>
      <a:clrScheme name="2_DTE Master 1">
        <a:dk1>
          <a:srgbClr val="000000"/>
        </a:dk1>
        <a:lt1>
          <a:srgbClr val="FFFFFF"/>
        </a:lt1>
        <a:dk2>
          <a:srgbClr val="E20074"/>
        </a:dk2>
        <a:lt2>
          <a:srgbClr val="CCCCCC"/>
        </a:lt2>
        <a:accent1>
          <a:srgbClr val="3366CC"/>
        </a:accent1>
        <a:accent2>
          <a:srgbClr val="FDCD67"/>
        </a:accent2>
        <a:accent3>
          <a:srgbClr val="FFFFFF"/>
        </a:accent3>
        <a:accent4>
          <a:srgbClr val="000000"/>
        </a:accent4>
        <a:accent5>
          <a:srgbClr val="ADB8E2"/>
        </a:accent5>
        <a:accent6>
          <a:srgbClr val="E5BA5D"/>
        </a:accent6>
        <a:hlink>
          <a:srgbClr val="E20074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E20074"/>
      </a:dk2>
      <a:lt2>
        <a:srgbClr val="CCCCCC"/>
      </a:lt2>
      <a:accent1>
        <a:srgbClr val="3366CC"/>
      </a:accent1>
      <a:accent2>
        <a:srgbClr val="FDCD67"/>
      </a:accent2>
      <a:accent3>
        <a:srgbClr val="FFFFFF"/>
      </a:accent3>
      <a:accent4>
        <a:srgbClr val="000000"/>
      </a:accent4>
      <a:accent5>
        <a:srgbClr val="ADB8E2"/>
      </a:accent5>
      <a:accent6>
        <a:srgbClr val="E5BA5D"/>
      </a:accent6>
      <a:hlink>
        <a:srgbClr val="E20074"/>
      </a:hlink>
      <a:folHlink>
        <a:srgbClr val="99CC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 template</Template>
  <TotalTime>4344</TotalTime>
  <Words>472</Words>
  <Application>Microsoft Office PowerPoint</Application>
  <PresentationFormat>On-screen Show (4:3)</PresentationFormat>
  <Paragraphs>119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lecture template</vt:lpstr>
      <vt:lpstr>Java Lecture #2   Servlets</vt:lpstr>
      <vt:lpstr>Servlet</vt:lpstr>
      <vt:lpstr>Servlet example</vt:lpstr>
      <vt:lpstr>Servlet Container</vt:lpstr>
      <vt:lpstr>Servlet’s Lifecycle</vt:lpstr>
      <vt:lpstr>Servlet’s work </vt:lpstr>
      <vt:lpstr>Servlet’s tasks </vt:lpstr>
      <vt:lpstr>Dispatching</vt:lpstr>
      <vt:lpstr>Servlet’s parameter [1]</vt:lpstr>
      <vt:lpstr>Servlet’s parameter [2]</vt:lpstr>
      <vt:lpstr>Web-Project Structure</vt:lpstr>
      <vt:lpstr>Web-Project Structure on Tomcat Server</vt:lpstr>
      <vt:lpstr>DD</vt:lpstr>
      <vt:lpstr>Servlet’s and Application’s Parameters</vt:lpstr>
      <vt:lpstr>Parameter’s Hierarchy</vt:lpstr>
      <vt:lpstr>Data Storage</vt:lpstr>
      <vt:lpstr>API for attributes</vt:lpstr>
      <vt:lpstr>Listener</vt:lpstr>
      <vt:lpstr>ServletContextListener [1]</vt:lpstr>
      <vt:lpstr>ServletContextListener [2]</vt:lpstr>
      <vt:lpstr>ServletContextListener [3]</vt:lpstr>
      <vt:lpstr>ServletFilter</vt:lpstr>
      <vt:lpstr>ServletFilter: пример</vt:lpstr>
      <vt:lpstr>ServletFilter: объявление фильтра</vt:lpstr>
      <vt:lpstr>ServletFilter : Цепочки фильтров</vt:lpstr>
      <vt:lpstr>MVC</vt:lpstr>
      <vt:lpstr>Front Controller</vt:lpstr>
      <vt:lpstr>Front Controller: пример</vt:lpstr>
      <vt:lpstr>Page Controller</vt:lpstr>
      <vt:lpstr>References</vt:lpstr>
    </vt:vector>
  </TitlesOfParts>
  <Company>Microsoft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Lecture #01  Platform Overview</dc:title>
  <dc:creator>Satrac</dc:creator>
  <cp:lastModifiedBy>Alexey Kudinov</cp:lastModifiedBy>
  <cp:revision>300</cp:revision>
  <cp:lastPrinted>2008-10-06T12:12:35Z</cp:lastPrinted>
  <dcterms:created xsi:type="dcterms:W3CDTF">2011-07-27T18:24:16Z</dcterms:created>
  <dcterms:modified xsi:type="dcterms:W3CDTF">2014-10-02T11:20:04Z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TAG2">
    <vt:lpwstr>0008003618000000000001023720</vt:lpwstr>
  </property>
</Properties>
</file>