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0" r:id="rId4"/>
    <p:sldId id="276" r:id="rId5"/>
    <p:sldId id="277" r:id="rId6"/>
    <p:sldId id="278" r:id="rId7"/>
    <p:sldId id="279" r:id="rId8"/>
    <p:sldId id="282" r:id="rId9"/>
    <p:sldId id="280" r:id="rId10"/>
    <p:sldId id="281" r:id="rId11"/>
  </p:sldIdLst>
  <p:sldSz cx="9144000" cy="6858000" type="screen4x3"/>
  <p:notesSz cx="6799263" cy="99314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ele-GroteskNor" pitchFamily="2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DA95A"/>
    <a:srgbClr val="DDD674"/>
    <a:srgbClr val="BABD5A"/>
    <a:srgbClr val="64B9E4"/>
    <a:srgbClr val="427BAB"/>
    <a:srgbClr val="CCCCCC"/>
    <a:srgbClr val="26262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3287" autoAdjust="0"/>
  </p:normalViewPr>
  <p:slideViewPr>
    <p:cSldViewPr>
      <p:cViewPr>
        <p:scale>
          <a:sx n="75" d="100"/>
          <a:sy n="75" d="100"/>
        </p:scale>
        <p:origin x="-1080" y="-72"/>
      </p:cViewPr>
      <p:guideLst>
        <p:guide orient="horz" pos="37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37871109-B94C-4714-B1A9-8B797842DEC0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9EB3D6C2-9D9F-4087-A8C7-37EAF633367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4341" name="Picture 11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820738"/>
            <a:ext cx="5316538" cy="3987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2925" y="5043488"/>
            <a:ext cx="5718175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68" tIns="46084" rIns="92168" bIns="460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959100" y="9525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 smtClean="0">
                <a:cs typeface="Arial" charset="0"/>
              </a:defRPr>
            </a:lvl1pPr>
          </a:lstStyle>
          <a:p>
            <a:pPr>
              <a:defRPr/>
            </a:pPr>
            <a:fld id="{B48130D8-D23E-4A4E-A28F-892323674FBE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959100" y="203200"/>
            <a:ext cx="33020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fld id="{0EC253D9-6D54-46DB-A7B4-6C8C45063CF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959100" y="106363"/>
            <a:ext cx="3302000" cy="128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defTabSz="452438" eaLnBrk="0" hangingPunct="0">
              <a:lnSpc>
                <a:spcPct val="68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Tele-GroteskFet" pitchFamily="2" charset="0"/>
              <a:buNone/>
              <a:defRPr sz="600"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–streng vertraulich, vertraulich, intern, öffentlich–                         Autor / Thema der Präsentation</a:t>
            </a:r>
          </a:p>
        </p:txBody>
      </p:sp>
      <p:pic>
        <p:nvPicPr>
          <p:cNvPr id="13319" name="Picture 17" descr="T_Kurzform_1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3399" r="2734" b="23399"/>
          <a:stretch>
            <a:fillRect/>
          </a:stretch>
        </p:blipFill>
        <p:spPr bwMode="auto">
          <a:xfrm>
            <a:off x="585788" y="1588"/>
            <a:ext cx="163036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740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180975" indent="-180975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1pPr>
    <a:lvl2pPr marL="541338" indent="-2032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2pPr>
    <a:lvl3pPr marL="903288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3pPr>
    <a:lvl4pPr marL="1263650" indent="-190500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4pPr>
    <a:lvl5pPr marL="1625600" indent="-192088" algn="l" rtl="0" eaLnBrk="0" fontAlgn="base" hangingPunct="0">
      <a:spcBef>
        <a:spcPct val="30000"/>
      </a:spcBef>
      <a:spcAft>
        <a:spcPct val="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Tele-GroteskNo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_Menschen_Blank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0"/>
          <a:stretch>
            <a:fillRect/>
          </a:stretch>
        </p:blipFill>
        <p:spPr bwMode="auto">
          <a:xfrm>
            <a:off x="2771775" y="0"/>
            <a:ext cx="58213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1" y="3603029"/>
            <a:ext cx="4123184" cy="1554163"/>
          </a:xfrm>
        </p:spPr>
        <p:txBody>
          <a:bodyPr lIns="216000" tIns="126000"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384DBC-BD4F-4EB0-A293-DF20630571D5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7" name="Picture 8" descr="TSY_PPT_Label_neu"/>
          <p:cNvPicPr preferRelativeResize="0">
            <a:picLocks noChangeAspect="1" noChangeArrowheads="1"/>
          </p:cNvPicPr>
          <p:nvPr userDrawn="1"/>
        </p:nvPicPr>
        <p:blipFill>
          <a:blip r:embed="rId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  <p:sp>
        <p:nvSpPr>
          <p:cNvPr id="675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949280"/>
            <a:ext cx="8532813" cy="281434"/>
          </a:xfrm>
        </p:spPr>
        <p:txBody>
          <a:bodyPr lIns="234000"/>
          <a:lstStyle>
            <a:lvl1pPr marL="0" indent="0" algn="r">
              <a:buFont typeface="Wingdings" pitchFamily="2" charset="2"/>
              <a:buNone/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3408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413B-4F20-4754-AC27-266A06348B9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74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2132013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2484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76F15-8DF2-44D0-A1B5-B71F8DCE0AB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082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8416F-B3F9-4C0C-A60C-308AA625E00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9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7974-CD0D-411A-9C41-1AD903959BC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46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85900"/>
            <a:ext cx="4189413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41910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E6BFE-2C05-4556-94D7-35F1E93619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05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D153-FF54-494E-BB50-83A75AA1D98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660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7269163" y="6602413"/>
            <a:ext cx="809625" cy="1444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62BB-7AEB-4253-A862-0CD989E3E5DA}" type="datetime1">
              <a:rPr lang="ru-RU"/>
              <a:pPr>
                <a:defRPr/>
              </a:pPr>
              <a:t>16.02.2015</a:t>
            </a:fld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989013" y="6602413"/>
            <a:ext cx="6607175" cy="193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–strictly confidentia -lAlexey Toskin / SI Head Introduction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01D65-E1D3-4758-8C63-3F4AE36C92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40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06EAB-88CB-4C12-AC7D-3C43CC844F8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98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A698-B4BC-475B-A9B9-F0762E98D90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13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E805-31E4-4A31-A2CF-ACCC3F3929A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89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88776"/>
            <a:ext cx="8532813" cy="45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01038" y="6602413"/>
            <a:ext cx="539750" cy="1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900" smtClean="0">
                <a:cs typeface="+mn-cs"/>
              </a:defRPr>
            </a:lvl1pPr>
          </a:lstStyle>
          <a:p>
            <a:pPr>
              <a:defRPr/>
            </a:pPr>
            <a:fld id="{B4083B1F-B18F-4BA4-AF25-77046510C6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764704"/>
            <a:ext cx="8532813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04800" y="476672"/>
            <a:ext cx="8532813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TSY_PPT_Label_neu"/>
          <p:cNvPicPr preferRelativeResize="0">
            <a:picLocks noChangeAspect="1" noChangeArrowheads="1"/>
          </p:cNvPicPr>
          <p:nvPr/>
        </p:nvPicPr>
        <p:blipFill>
          <a:blip r:embed="rId13"/>
          <a:srcRect r="84" b="1210"/>
          <a:stretch>
            <a:fillRect/>
          </a:stretch>
        </p:blipFill>
        <p:spPr bwMode="auto">
          <a:xfrm>
            <a:off x="304800" y="5929330"/>
            <a:ext cx="8524875" cy="587375"/>
          </a:xfrm>
          <a:prstGeom prst="rect">
            <a:avLst/>
          </a:prstGeom>
          <a:noFill/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Narrow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ele-GroteskNor" pitchFamily="2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582613" indent="-22225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2pPr>
      <a:lvl3pPr marL="941388" indent="-2206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3pPr>
      <a:lvl4pPr marL="1209675" indent="-1381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4pPr>
      <a:lvl5pPr marL="16621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 Narrow" pitchFamily="34" charset="0"/>
        </a:defRPr>
      </a:lvl5pPr>
      <a:lvl6pPr marL="21193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765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337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90913" indent="-230188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A1%D0%B8%D0%BD%D1%82%D0%B0%D0%BA%D1%81%D0%B8%D1%81" TargetMode="External"/><Relationship Id="rId3" Type="http://schemas.openxmlformats.org/officeDocument/2006/relationships/hyperlink" Target="http://ru.wikipedia.org/wiki/%D0%91%D0%B5%D1%80%D0%BD%D0%B5%D1%80%D1%81-%D0%9B%D0%B8,_%D0%A2%D0%B8%D0%BC" TargetMode="External"/><Relationship Id="rId7" Type="http://schemas.openxmlformats.org/officeDocument/2006/relationships/hyperlink" Target="http://ru.wikipedia.org/wiki/1990_%D0%B3%D0%BE%D0%B4" TargetMode="External"/><Relationship Id="rId2" Type="http://schemas.openxmlformats.org/officeDocument/2006/relationships/hyperlink" Target="http://ru.wikipedia.org/wiki/1991_%D0%B3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1992" TargetMode="External"/><Relationship Id="rId5" Type="http://schemas.openxmlformats.org/officeDocument/2006/relationships/hyperlink" Target="http://ru.wikipedia.org/wiki/%D0%93%D0%B8%D0%BF%D0%B5%D1%80%D1%82%D0%B5%D0%BA%D1%81%D1%82" TargetMode="External"/><Relationship Id="rId4" Type="http://schemas.openxmlformats.org/officeDocument/2006/relationships/hyperlink" Target="http://ru.wikipedia.org/wiki/%D0%98%D0%BD%D1%82%D0%B5%D1%80%D0%BD%D0%B5%D1%82" TargetMode="External"/><Relationship Id="rId9" Type="http://schemas.openxmlformats.org/officeDocument/2006/relationships/hyperlink" Target="http://ru.wikipedia.org/wiki/%D0%A1%D0%B5%D0%BC%D0%B0%D0%BD%D1%82%D0%B8%D0%BA%D0%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5594" y="5904656"/>
            <a:ext cx="8532813" cy="332656"/>
          </a:xfrm>
        </p:spPr>
        <p:txBody>
          <a:bodyPr/>
          <a:lstStyle/>
          <a:p>
            <a:pPr algn="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Saint Petersburg, 2011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3068638"/>
            <a:ext cx="8532813" cy="155416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Java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Lecture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Dynamic generation of web-pages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10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3138" y="765175"/>
            <a:ext cx="6196137" cy="5256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History</a:t>
            </a:r>
            <a:endParaRPr lang="ru-RU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HTTP был предложен в марте 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2" tooltip="1991 год"/>
              </a:rPr>
              <a:t>1991 года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  <a:hlinkClick r:id="rId3" tooltip="Бернерс-Ли, Тим"/>
              </a:rPr>
              <a:t>Тимом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3" tooltip="Бернерс-Ли, Тим"/>
              </a:rPr>
              <a:t> </a:t>
            </a:r>
            <a:r>
              <a:rPr lang="ru-RU" dirty="0" err="1" smtClean="0">
                <a:latin typeface="Tahoma" pitchFamily="34" charset="0"/>
                <a:ea typeface="Tahoma" pitchFamily="34" charset="0"/>
                <a:cs typeface="Tahoma" pitchFamily="34" charset="0"/>
                <a:hlinkClick r:id="rId3" tooltip="Бернерс-Ли, Тим"/>
              </a:rPr>
              <a:t>Бернерсом-Ли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как механизм для доступа к документам в 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4" tooltip="Интернет"/>
              </a:rPr>
              <a:t>Интернете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и облегчения навигации посредством использования 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5" tooltip="Гипертекст"/>
              </a:rPr>
              <a:t>гипертекста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Самая ранняя версия протокола HTTP/0.9 была впервые опубликована в январе 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6" tooltip="1992"/>
              </a:rPr>
              <a:t>1992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г. (хотя реализация датируется 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7" tooltip="1990 год"/>
              </a:rPr>
              <a:t>1990 годом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 Спецификация протокола привела к упорядочению правил взаимодействия между клиентами и серверами HTTP, а также чёткому разделению функций между этими двумя компонентами. Были задокументированы основные 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8" tooltip="Синтаксис"/>
              </a:rPr>
              <a:t>синтаксические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и 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  <a:hlinkClick r:id="rId9" tooltip="Семантика"/>
              </a:rPr>
              <a:t>семантические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положения.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3FC8416F-B3F9-4C0C-A60C-308AA625E004}" type="slidenum">
              <a:rPr lang="de-DE" sz="20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just">
                <a:defRPr/>
              </a:pPr>
              <a:t>2</a:t>
            </a:fld>
            <a:endParaRPr lang="de-DE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3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658101" cy="72008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 — протокол прикладного уровня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передачи данных. Основой HTTP является технология «клиент-сервер»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Протокол без поддержки состояния.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2" y="2230752"/>
            <a:ext cx="9144000" cy="141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324" y="4293096"/>
            <a:ext cx="4094361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gray">
          <a:xfrm>
            <a:off x="179512" y="1772816"/>
            <a:ext cx="865810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b="1" kern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Заголовок запроса</a:t>
            </a:r>
            <a:r>
              <a:rPr lang="en-US" b="1" kern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gray">
          <a:xfrm>
            <a:off x="142844" y="3861048"/>
            <a:ext cx="865810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2250" lvl="0" indent="-22225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b="1" kern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Заголовок ответа</a:t>
            </a:r>
            <a:r>
              <a:rPr lang="en-US" b="1" kern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Server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4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469" y="571480"/>
            <a:ext cx="8709019" cy="546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Web Client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5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6906" y="902494"/>
            <a:ext cx="7848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Request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6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801987" cy="4056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Response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7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1"/>
            <a:ext cx="7703336" cy="5449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HTTP</a:t>
            </a:r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Методы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 	</a:t>
            </a:r>
            <a:r>
              <a:rPr lang="ru-RU" sz="1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используется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для запроса содержимого указанного ресурса.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Клиент может передавать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параметры выполнения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запроса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в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URI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целевого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ресурса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после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символа «?»</a:t>
            </a:r>
            <a:endParaRPr lang="ru-RU" sz="180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POST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метод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передачи данных на сервер, в котором дополнительные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данные 	запроса (строка "param1=1&amp;param2=2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")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 			передаются в теле запроса.</a:t>
            </a:r>
          </a:p>
          <a:p>
            <a:pPr algn="just"/>
            <a:r>
              <a:rPr lang="ru-RU" sz="1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по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действию практически идентичен методу GET с одним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отличием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- в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ответе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на метод HEAD сервер выдаёт только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HTTP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заголовок,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 выдавая содержимого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документа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ru-RU" sz="1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PUT		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действию идентичен методу POST, но как и HEAD выдаёт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только заголовок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HTTP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ru-RU" sz="18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OPTIONS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выдаёт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все </a:t>
            </a: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методы,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которые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сервер может обработать 		по указанному пути.</a:t>
            </a:r>
          </a:p>
          <a:p>
            <a:pPr algn="just"/>
            <a:r>
              <a:rPr lang="ru-RU" sz="18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DELETE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указывает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серверу, чтобы он предпринял попытку к удалению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документа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ru-RU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TRACE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с помощью метода можно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получить путь запроса до сервера,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список узловых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точек,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путь через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прокси-сервера.</a:t>
            </a:r>
          </a:p>
          <a:p>
            <a:r>
              <a:rPr lang="ru-RU" sz="18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CONNECT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	возвращает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есть ли связь с сервером и поддерживает ли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сервер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HTTP </a:t>
            </a:r>
            <a:r>
              <a:rPr lang="ru-RU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протокол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8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1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Go ahead…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8416F-B3F9-4C0C-A60C-308AA625E004}" type="slidenum">
              <a:rPr lang="de-DE" smtClean="0"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defRPr/>
              </a:pPr>
              <a:t>9</a:t>
            </a:fld>
            <a:endParaRPr lang="de-DE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349" y="1568989"/>
            <a:ext cx="7485715" cy="36485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427BAB"/>
      </a:accent1>
      <a:accent2>
        <a:srgbClr val="FDD167"/>
      </a:accent2>
      <a:accent3>
        <a:srgbClr val="FFFFFF"/>
      </a:accent3>
      <a:accent4>
        <a:srgbClr val="000000"/>
      </a:accent4>
      <a:accent5>
        <a:srgbClr val="B0BFD2"/>
      </a:accent5>
      <a:accent6>
        <a:srgbClr val="E5BD5D"/>
      </a:accent6>
      <a:hlink>
        <a:srgbClr val="E20074"/>
      </a:hlink>
      <a:folHlink>
        <a:srgbClr val="64B9E4"/>
      </a:folHlink>
    </a:clrScheme>
    <a:fontScheme name="2_DTE Master">
      <a:majorFont>
        <a:latin typeface="Tele-GroteskNor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20663" marR="0" indent="-220663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tx2"/>
          </a:buClr>
          <a:buSzPct val="75000"/>
          <a:buFont typeface="Wingdings" pitchFamily="2" charset="2"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ele-GroteskNor" pitchFamily="2" charset="0"/>
          </a:defRPr>
        </a:defPPr>
      </a:lstStyle>
    </a:lnDef>
  </a:objectDefaults>
  <a:extraClrSchemeLst>
    <a:extraClrScheme>
      <a:clrScheme name="2_DTE Master 1">
        <a:dk1>
          <a:srgbClr val="000000"/>
        </a:dk1>
        <a:lt1>
          <a:srgbClr val="FFFFFF"/>
        </a:lt1>
        <a:dk2>
          <a:srgbClr val="E20074"/>
        </a:dk2>
        <a:lt2>
          <a:srgbClr val="CCCCCC"/>
        </a:lt2>
        <a:accent1>
          <a:srgbClr val="3366CC"/>
        </a:accent1>
        <a:accent2>
          <a:srgbClr val="FDCD67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E5BA5D"/>
        </a:accent6>
        <a:hlink>
          <a:srgbClr val="E20074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E20074"/>
      </a:dk2>
      <a:lt2>
        <a:srgbClr val="CCCCCC"/>
      </a:lt2>
      <a:accent1>
        <a:srgbClr val="3366CC"/>
      </a:accent1>
      <a:accent2>
        <a:srgbClr val="FDCD67"/>
      </a:accent2>
      <a:accent3>
        <a:srgbClr val="FFFFFF"/>
      </a:accent3>
      <a:accent4>
        <a:srgbClr val="000000"/>
      </a:accent4>
      <a:accent5>
        <a:srgbClr val="ADB8E2"/>
      </a:accent5>
      <a:accent6>
        <a:srgbClr val="E5BA5D"/>
      </a:accent6>
      <a:hlink>
        <a:srgbClr val="E20074"/>
      </a:hlink>
      <a:folHlink>
        <a:srgbClr val="99CC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2460</TotalTime>
  <Words>33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lecture template</vt:lpstr>
      <vt:lpstr>Java Lecture   Web</vt:lpstr>
      <vt:lpstr>History</vt:lpstr>
      <vt:lpstr>HTTP </vt:lpstr>
      <vt:lpstr>Web Server</vt:lpstr>
      <vt:lpstr>Web Client</vt:lpstr>
      <vt:lpstr>Request</vt:lpstr>
      <vt:lpstr>Response</vt:lpstr>
      <vt:lpstr>HTTP Методы</vt:lpstr>
      <vt:lpstr>Go ahead…</vt:lpstr>
      <vt:lpstr>Dynamic generation of web-pages</vt:lpstr>
    </vt:vector>
  </TitlesOfParts>
  <Company>Microsoft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Lecture #01  Platform Overview</dc:title>
  <dc:creator>Satrac</dc:creator>
  <cp:lastModifiedBy>Bragin Vitaly</cp:lastModifiedBy>
  <cp:revision>265</cp:revision>
  <cp:lastPrinted>2008-10-06T12:12:35Z</cp:lastPrinted>
  <dcterms:created xsi:type="dcterms:W3CDTF">2011-07-27T18:24:16Z</dcterms:created>
  <dcterms:modified xsi:type="dcterms:W3CDTF">2015-02-16T09:49:24Z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0008003618000000000001023720</vt:lpwstr>
  </property>
</Properties>
</file>