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6" r:id="rId3"/>
    <p:sldId id="297" r:id="rId4"/>
    <p:sldId id="317" r:id="rId5"/>
    <p:sldId id="318" r:id="rId6"/>
    <p:sldId id="344" r:id="rId7"/>
    <p:sldId id="345" r:id="rId8"/>
    <p:sldId id="346" r:id="rId9"/>
    <p:sldId id="347" r:id="rId10"/>
    <p:sldId id="348" r:id="rId11"/>
    <p:sldId id="349" r:id="rId12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99"/>
    <a:srgbClr val="003399"/>
    <a:srgbClr val="0000FF"/>
    <a:srgbClr val="EDA95A"/>
    <a:srgbClr val="DDD674"/>
    <a:srgbClr val="BABD5A"/>
    <a:srgbClr val="64B9E4"/>
    <a:srgbClr val="427BA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71644" autoAdjust="0"/>
  </p:normalViewPr>
  <p:slideViewPr>
    <p:cSldViewPr>
      <p:cViewPr>
        <p:scale>
          <a:sx n="100" d="100"/>
          <a:sy n="100" d="100"/>
        </p:scale>
        <p:origin x="-360" y="46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16.02.2015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JS</a:t>
            </a:r>
            <a:r>
              <a:rPr lang="ru-RU" dirty="0" smtClean="0"/>
              <a:t>P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</a:t>
            </a:r>
            <a:r>
              <a:rPr lang="en-US" dirty="0" smtClean="0"/>
              <a:t>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51520" y="764704"/>
            <a:ext cx="8599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Комментарий 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JSP</a:t>
            </a:r>
            <a:r>
              <a:rPr lang="ru-RU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endParaRPr lang="ru-RU" sz="1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&lt;%-- комментарий --%&gt;</a:t>
            </a:r>
          </a:p>
          <a:p>
            <a:endParaRPr lang="ru-RU" sz="16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600" dirty="0" smtClean="0">
                <a:latin typeface="tahoma"/>
              </a:rPr>
              <a:t>Комментарий игнорируется при трансляции JSP страницы в сервлет.</a:t>
            </a:r>
          </a:p>
          <a:p>
            <a:endParaRPr lang="ru-RU" sz="1600" dirty="0" smtClean="0">
              <a:latin typeface="tahoma"/>
            </a:endParaRPr>
          </a:p>
          <a:p>
            <a:r>
              <a:rPr lang="ru-RU" sz="1600" dirty="0" smtClean="0">
                <a:latin typeface="tahoma"/>
              </a:rPr>
              <a:t>Если вы хотите чтобы комментарий сохранился в конечном HTML, используйте обычный синтаксис HTML для описания комментариев: </a:t>
            </a:r>
            <a:endParaRPr lang="en-US" sz="1600" dirty="0" smtClean="0">
              <a:latin typeface="tahoma"/>
            </a:endParaRPr>
          </a:p>
          <a:p>
            <a:endParaRPr lang="en-US" sz="1600" dirty="0" smtClean="0">
              <a:latin typeface="tahoma"/>
            </a:endParaRPr>
          </a:p>
          <a:p>
            <a:pPr algn="ctr"/>
            <a:r>
              <a:rPr lang="ru-RU" sz="1600" dirty="0" smtClean="0">
                <a:solidFill>
                  <a:schemeClr val="tx2"/>
                </a:solidFill>
                <a:latin typeface="tahoma"/>
              </a:rPr>
              <a:t>&lt;</a:t>
            </a:r>
            <a:r>
              <a:rPr lang="en-US" sz="1600" dirty="0" smtClean="0">
                <a:solidFill>
                  <a:schemeClr val="tx2"/>
                </a:solidFill>
                <a:latin typeface="tahoma"/>
              </a:rPr>
              <a:t>!</a:t>
            </a:r>
            <a:r>
              <a:rPr lang="ru-RU" sz="1600" dirty="0" smtClean="0">
                <a:solidFill>
                  <a:schemeClr val="tx2"/>
                </a:solidFill>
                <a:latin typeface="tahoma"/>
              </a:rPr>
              <a:t>-- комментарий --&gt;</a:t>
            </a:r>
            <a:endParaRPr lang="ru-RU" sz="1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Заранее определенные переменные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51520" y="692696"/>
            <a:ext cx="8599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Для упрощения кода в выражениях JSP и скриплетах, вам предоставлен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набор автоматически 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определенных переменных, иногда называемых </a:t>
            </a:r>
            <a:r>
              <a:rPr lang="ru-RU" sz="1600" i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неявными объектами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HttpServletRequest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, связанный с запросом, который позволяет вам обращаться к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параметрам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запроса (через метод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getParameter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), типу запроса (GET, POST,HEAD, и т.д..), и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входящим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HTTP заголовкам (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cookies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, 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т.д..).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esponse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 типа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HttpServletResponse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, связанный с ответом на запрос клиента.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 типа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PrintWriter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, используемый для отправки вывода клиенту.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ession 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 типа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HttpSession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, связанный с запросом.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 типа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ServletContext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 полученный через использование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метода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getServletConfig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().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getContext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().</a:t>
            </a:r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2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onfig</a:t>
            </a:r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объект типа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ServletConfig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 для текущей страницы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pageContext</a:t>
            </a:r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JSP представлен новый класс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PageContext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 для 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использования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специфических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особенностей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сервера, таких как более эффективные </a:t>
            </a:r>
            <a:r>
              <a:rPr lang="ru-RU" sz="1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JspWriters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 </a:t>
            </a:r>
            <a:r>
              <a:rPr lang="ru-RU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сути является синонимом для </a:t>
            </a:r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exception	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объект типа </a:t>
            </a:r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Throwable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Доступен если </a:t>
            </a:r>
            <a:r>
              <a:rPr lang="ru-RU" sz="12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&lt;%@ </a:t>
            </a:r>
            <a:r>
              <a:rPr lang="ru-RU" sz="12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</a:t>
            </a:r>
            <a:r>
              <a:rPr lang="ru-RU" sz="12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200" dirty="0" smtClean="0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  <a:r>
              <a:rPr lang="en-US" sz="1200" dirty="0" err="1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isErrorPage</a:t>
            </a:r>
            <a:r>
              <a:rPr lang="en-US" sz="1200" smtClean="0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=“true" </a:t>
            </a:r>
            <a:r>
              <a:rPr lang="ru-RU" sz="1200" dirty="0" smtClean="0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200" dirty="0" smtClean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ru-RU" sz="1200" dirty="0" smtClean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2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2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ru-RU" sz="16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Pages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(JSP)</a:t>
            </a:r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технология разработки веб страниц, поддерживающих динамический контент. Позволяет использовать на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странице код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JSP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страница – разновидность сервлета, призванная выполнить роль интерфейса пользователя в 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 WEB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приложениях.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Processing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Picture 5" descr="jsp-process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493515"/>
            <a:ext cx="6135696" cy="3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JSP Lifecycle</a:t>
            </a:r>
            <a:br>
              <a:rPr lang="en-US" dirty="0" smtClean="0">
                <a:cs typeface="Calibri" pitchFamily="34" charset="0"/>
              </a:rPr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6" name="Picture 5" descr="jsp_life_cy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1250" y="911622"/>
            <a:ext cx="4381500" cy="320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1760" y="429599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Compilation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Initialization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Execution</a:t>
            </a:r>
          </a:p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Cleanup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 текст шаблона (статический </a:t>
            </a:r>
            <a:r>
              <a:rPr lang="en-US" dirty="0" smtClean="0"/>
              <a:t>HTML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51520" y="908720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Как правило большую часть вашей JSP страницы составляет статический HTML, называемый </a:t>
            </a:r>
            <a:r>
              <a:rPr lang="ru-RU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текстом шаблона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Во всех отношениях этот HTML выглядит как обычный HTML, использующий те же правила синтаксиса, и он просто "передается" клиенту сервлетом, создаваемым для обработки страницы.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</a:t>
            </a:r>
            <a:r>
              <a:rPr lang="en-US" dirty="0" smtClean="0"/>
              <a:t> </a:t>
            </a:r>
            <a:r>
              <a:rPr lang="ru-RU" dirty="0" smtClean="0"/>
              <a:t>выражения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812319"/>
            <a:ext cx="8424936" cy="2400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Выражения JSP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применяются для того чтобы вставить значения Java непосредственно в вывод. Для этого используется следующая форма: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0" hangingPunct="0"/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&lt;%=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Выражение на Java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/>
            <a:endParaRPr lang="en-US" sz="14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/>
            <a:r>
              <a:rPr lang="ru-RU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</a:t>
            </a:r>
            <a:r>
              <a:rPr kumimoji="0" lang="ru-RU" sz="1400" i="0" u="none" strike="noStrike" cap="none" normalizeH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ример: </a:t>
            </a:r>
            <a:endParaRPr kumimoji="0" lang="ru-RU" sz="140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Выражения Java вычисляются, конвертируются в строку и вставляются в страницу. </a:t>
            </a:r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Эти вычисления происходит во время выполнения, а потому существует полный доступ к информации о самом запросе.</a:t>
            </a:r>
          </a:p>
        </p:txBody>
      </p:sp>
      <p:pic>
        <p:nvPicPr>
          <p:cNvPr id="9" name="Picture 8" descr="screenshot.17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3341842"/>
            <a:ext cx="3960439" cy="2607438"/>
          </a:xfrm>
          <a:prstGeom prst="rect">
            <a:avLst/>
          </a:prstGeom>
        </p:spPr>
      </p:pic>
      <p:pic>
        <p:nvPicPr>
          <p:cNvPr id="10" name="Picture 9" descr="screenshot.1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717032"/>
            <a:ext cx="4228572" cy="1923810"/>
          </a:xfrm>
          <a:prstGeom prst="rect">
            <a:avLst/>
          </a:prstGeom>
        </p:spPr>
      </p:pic>
      <p:pic>
        <p:nvPicPr>
          <p:cNvPr id="11" name="Picture 10" descr="screenshot.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1" y="1988840"/>
            <a:ext cx="4464497" cy="335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</a:t>
            </a:r>
            <a:r>
              <a:rPr lang="en-US" dirty="0" smtClean="0"/>
              <a:t> </a:t>
            </a:r>
            <a:r>
              <a:rPr lang="ru-RU" dirty="0" smtClean="0"/>
              <a:t>скриплеты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51520" y="836712"/>
            <a:ext cx="8424936" cy="22159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</a:t>
            </a: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криплеты JSP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позволяют вставить любой код в метод сервлета, который будет создан при обработке данной страницы. Скриплеты имеют следующий вид: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rgbClr val="0000BB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&lt;%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Код на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0" hangingPunct="0"/>
            <a:r>
              <a:rPr lang="ru-RU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Скриплеты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не обязательно должны содержать завершенные фрагменты на </a:t>
            </a:r>
            <a:r>
              <a:rPr lang="ru-RU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оставленные открытыми блоки могут оказать влияние на статический HTML вне </a:t>
            </a:r>
            <a:r>
              <a:rPr lang="ru-RU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скриплета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 Например, следующий фрагмент JSP содержит смешанный текст шаблона и </a:t>
            </a:r>
            <a:r>
              <a:rPr lang="ru-RU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скриплеты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4221088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ru-RU" sz="1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после преобразования приведет к чему-то вроде:</a:t>
            </a:r>
          </a:p>
        </p:txBody>
      </p:sp>
      <p:pic>
        <p:nvPicPr>
          <p:cNvPr id="13" name="Picture 12" descr="screenshot.18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3068960"/>
            <a:ext cx="2952328" cy="1084757"/>
          </a:xfrm>
          <a:prstGeom prst="rect">
            <a:avLst/>
          </a:prstGeom>
        </p:spPr>
      </p:pic>
      <p:pic>
        <p:nvPicPr>
          <p:cNvPr id="14" name="Picture 13" descr="screenshot.1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25144"/>
            <a:ext cx="4681488" cy="1111262"/>
          </a:xfrm>
          <a:prstGeom prst="rect">
            <a:avLst/>
          </a:prstGeom>
        </p:spPr>
      </p:pic>
      <p:pic>
        <p:nvPicPr>
          <p:cNvPr id="15" name="Picture 14" descr="screenshot.1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36641">
            <a:off x="5596090" y="4435731"/>
            <a:ext cx="3388287" cy="117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</a:t>
            </a:r>
            <a:r>
              <a:rPr lang="en-US" dirty="0" smtClean="0"/>
              <a:t> </a:t>
            </a:r>
            <a:r>
              <a:rPr lang="ru-RU" dirty="0" smtClean="0"/>
              <a:t>объявления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1520" y="836712"/>
            <a:ext cx="8568952" cy="19697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Объявления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JSP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позволят вам задать методы или поля, для вставки в тело класса сервлета (вне метода service, обрабатывающего запрос). Они имеют следующую форму: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rgbClr val="0000BB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&lt;%!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Код на Java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0" hangingPunct="0"/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В приведенном фрагменте JSP отображается количество запросов к данной странице с момента загрузки сервера (или с момента последнего изменения и перезагрузки </a:t>
            </a:r>
            <a:r>
              <a:rPr lang="ru-RU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сервлета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screenshot.18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466" y="3017738"/>
            <a:ext cx="5103806" cy="48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JSP </a:t>
            </a:r>
            <a:r>
              <a:rPr lang="ru-RU" dirty="0" smtClean="0"/>
              <a:t>страницы:</a:t>
            </a:r>
            <a:r>
              <a:rPr lang="en-US" dirty="0" smtClean="0"/>
              <a:t> </a:t>
            </a:r>
            <a:r>
              <a:rPr lang="ru-RU" dirty="0" smtClean="0"/>
              <a:t>директивы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51520" y="764704"/>
            <a:ext cx="8568952" cy="3785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ru-RU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Директива JSP 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kumimoji="0" lang="ru-RU" sz="160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page</a:t>
            </a: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kumimoji="0" lang="ru-RU" sz="160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kumimoji="0" lang="ru-RU" sz="1600" i="0" u="none" strike="noStrike" cap="none" normalizeH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директива для движка сервлета с информацией об основных настройках.</a:t>
            </a:r>
          </a:p>
          <a:p>
            <a:pPr lvl="0"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/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&lt;%@ </a:t>
            </a:r>
            <a:r>
              <a:rPr lang="ru-RU" sz="16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="</a:t>
            </a:r>
            <a:r>
              <a:rPr lang="ru-RU" sz="16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java.util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.*</a:t>
            </a:r>
            <a:r>
              <a:rPr lang="en-US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…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 </a:t>
            </a:r>
            <a:r>
              <a:rPr lang="ru-RU" sz="1600" dirty="0" smtClean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</a:p>
          <a:p>
            <a:pPr lvl="0" algn="just"/>
            <a:endParaRPr lang="ru-RU" sz="1600" dirty="0" smtClean="0">
              <a:solidFill>
                <a:srgbClr val="0000BB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Директива JSP 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”include”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позволяет включать файлы в процессе трансляции JSP страницы в </a:t>
            </a:r>
            <a:r>
              <a:rPr lang="ru-RU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сервлет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&lt;%@ </a:t>
            </a:r>
            <a:r>
              <a:rPr lang="ru-RU" sz="16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include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err="1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ru-RU" sz="1600" dirty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="/navbar.html" </a:t>
            </a:r>
            <a:r>
              <a:rPr lang="ru-RU" sz="1600" dirty="0" smtClean="0">
                <a:solidFill>
                  <a:srgbClr val="0000BB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%&gt;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Содержимое подключаемого файла обрабатывается как обычный текст JSP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just"/>
            <a:endParaRPr kumimoji="0" 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Директива JSP 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6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taglib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ru-R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директива позволяет подключить библиотеку тегов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/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&lt;%@ </a:t>
            </a:r>
            <a:r>
              <a:rPr lang="ru-RU" sz="1600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taglib</a:t>
            </a:r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600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uri</a:t>
            </a:r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="</a:t>
            </a:r>
            <a:r>
              <a:rPr lang="ru-RU" sz="1600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uri</a:t>
            </a:r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 </a:t>
            </a:r>
            <a:r>
              <a:rPr lang="ru-RU" sz="1600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prefix</a:t>
            </a:r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="</a:t>
            </a:r>
            <a:r>
              <a:rPr lang="ru-RU" sz="1600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prefixOfTag</a:t>
            </a:r>
            <a:r>
              <a:rPr lang="ru-RU" sz="16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 </a:t>
            </a:r>
            <a:r>
              <a:rPr lang="ru-RU" sz="16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endParaRPr lang="ru-RU" sz="1600" dirty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2900</TotalTime>
  <Words>189</Words>
  <Application>Microsoft Office PowerPoint</Application>
  <PresentationFormat>On-screen Show (4:3)</PresentationFormat>
  <Paragraphs>97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lecture template</vt:lpstr>
      <vt:lpstr>Java Lecture   JSP </vt:lpstr>
      <vt:lpstr>JSP</vt:lpstr>
      <vt:lpstr>JSP Processing </vt:lpstr>
      <vt:lpstr>JSP Lifecycle </vt:lpstr>
      <vt:lpstr>Элементы JSP страницы: текст шаблона (статический HTML)</vt:lpstr>
      <vt:lpstr>Элементы JSP страницы: выражения</vt:lpstr>
      <vt:lpstr>Элементы JSP страницы: скриплеты</vt:lpstr>
      <vt:lpstr>Элементы JSP страницы: объявления</vt:lpstr>
      <vt:lpstr>Элементы JSP страницы: директивы</vt:lpstr>
      <vt:lpstr>Элементы JSP страницы: комментарии</vt:lpstr>
      <vt:lpstr>Заранее определенные переменные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Bragin Vitaly</cp:lastModifiedBy>
  <cp:revision>325</cp:revision>
  <cp:lastPrinted>2008-10-06T12:12:35Z</cp:lastPrinted>
  <dcterms:created xsi:type="dcterms:W3CDTF">2011-07-27T18:24:16Z</dcterms:created>
  <dcterms:modified xsi:type="dcterms:W3CDTF">2015-02-16T09:52:49Z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