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6" r:id="rId3"/>
    <p:sldId id="297" r:id="rId4"/>
    <p:sldId id="317" r:id="rId5"/>
    <p:sldId id="318" r:id="rId6"/>
    <p:sldId id="319" r:id="rId7"/>
    <p:sldId id="321" r:id="rId8"/>
    <p:sldId id="322" r:id="rId9"/>
    <p:sldId id="316" r:id="rId10"/>
    <p:sldId id="323" r:id="rId11"/>
    <p:sldId id="324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340" r:id="rId26"/>
    <p:sldId id="341" r:id="rId27"/>
    <p:sldId id="342" r:id="rId28"/>
    <p:sldId id="343" r:id="rId29"/>
    <p:sldId id="338" r:id="rId30"/>
    <p:sldId id="295" r:id="rId3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71644" autoAdjust="0"/>
  </p:normalViewPr>
  <p:slideViewPr>
    <p:cSldViewPr>
      <p:cViewPr>
        <p:scale>
          <a:sx n="100" d="100"/>
          <a:sy n="100" d="100"/>
        </p:scale>
        <p:origin x="-300" y="34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50037-9CD1-4022-999C-ADDFC5EDA5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6A8D5E-FA06-4714-A8C7-73ED94CF46ED}">
      <dgm:prSet/>
      <dgm:spPr/>
      <dgm:t>
        <a:bodyPr/>
        <a:lstStyle/>
        <a:p>
          <a:pPr rtl="0"/>
          <a:r>
            <a:rPr lang="en-US" dirty="0" smtClean="0"/>
            <a:t>Model</a:t>
          </a:r>
          <a:endParaRPr lang="ru-RU" dirty="0"/>
        </a:p>
      </dgm:t>
    </dgm:pt>
    <dgm:pt modelId="{C286E3A2-AE58-4EA4-B0CE-4682BC771920}" type="parTrans" cxnId="{A14CF8C8-F294-410F-9DBA-24ECCE97430B}">
      <dgm:prSet/>
      <dgm:spPr/>
      <dgm:t>
        <a:bodyPr/>
        <a:lstStyle/>
        <a:p>
          <a:endParaRPr lang="ru-RU"/>
        </a:p>
      </dgm:t>
    </dgm:pt>
    <dgm:pt modelId="{5D40E0D2-0249-4722-BDE5-B19F0CBCF70B}" type="sibTrans" cxnId="{A14CF8C8-F294-410F-9DBA-24ECCE97430B}">
      <dgm:prSet/>
      <dgm:spPr/>
      <dgm:t>
        <a:bodyPr/>
        <a:lstStyle/>
        <a:p>
          <a:endParaRPr lang="ru-RU"/>
        </a:p>
      </dgm:t>
    </dgm:pt>
    <dgm:pt modelId="{7F8FBA52-D772-40EE-ABAF-642365B75AA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View</a:t>
          </a:r>
          <a:endParaRPr lang="ru-RU" dirty="0"/>
        </a:p>
      </dgm:t>
    </dgm:pt>
    <dgm:pt modelId="{E36E538B-D3BC-4E1B-B9BD-D31A88C4F6B9}" type="parTrans" cxnId="{E309F8CC-7834-4A68-AA20-340BDDA99E5F}">
      <dgm:prSet/>
      <dgm:spPr/>
      <dgm:t>
        <a:bodyPr/>
        <a:lstStyle/>
        <a:p>
          <a:endParaRPr lang="ru-RU"/>
        </a:p>
      </dgm:t>
    </dgm:pt>
    <dgm:pt modelId="{35E715D4-2D83-415C-8A38-F554F0F939BC}" type="sibTrans" cxnId="{E309F8CC-7834-4A68-AA20-340BDDA99E5F}">
      <dgm:prSet/>
      <dgm:spPr/>
      <dgm:t>
        <a:bodyPr/>
        <a:lstStyle/>
        <a:p>
          <a:endParaRPr lang="ru-RU"/>
        </a:p>
      </dgm:t>
    </dgm:pt>
    <dgm:pt modelId="{4FEBEAA4-8550-4DC2-B335-0FAC5DBA9D61}">
      <dgm:prSet/>
      <dgm:spPr/>
      <dgm:t>
        <a:bodyPr/>
        <a:lstStyle/>
        <a:p>
          <a:pPr rtl="0"/>
          <a:r>
            <a:rPr lang="en-US" dirty="0" smtClean="0"/>
            <a:t>Controller</a:t>
          </a:r>
          <a:endParaRPr lang="ru-RU" dirty="0"/>
        </a:p>
      </dgm:t>
    </dgm:pt>
    <dgm:pt modelId="{48D3442E-1AC5-4824-886F-F80AB02145B4}" type="parTrans" cxnId="{71867EE8-C298-46B0-B6BB-D7C239FD88B9}">
      <dgm:prSet/>
      <dgm:spPr/>
      <dgm:t>
        <a:bodyPr/>
        <a:lstStyle/>
        <a:p>
          <a:endParaRPr lang="ru-RU"/>
        </a:p>
      </dgm:t>
    </dgm:pt>
    <dgm:pt modelId="{D0A4C037-0555-49AB-9AB0-8BE633F6EDD8}" type="sibTrans" cxnId="{71867EE8-C298-46B0-B6BB-D7C239FD88B9}">
      <dgm:prSet/>
      <dgm:spPr/>
      <dgm:t>
        <a:bodyPr/>
        <a:lstStyle/>
        <a:p>
          <a:endParaRPr lang="ru-RU"/>
        </a:p>
      </dgm:t>
    </dgm:pt>
    <dgm:pt modelId="{ADC5F60A-3865-4F05-95D2-76B392F95850}" type="pres">
      <dgm:prSet presAssocID="{8B550037-9CD1-4022-999C-ADDFC5EDA5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450D49-7190-4CDF-B6E2-952862D9D89E}" type="pres">
      <dgm:prSet presAssocID="{E16A8D5E-FA06-4714-A8C7-73ED94CF46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152B3A-D87E-49B2-A565-714BB8BDBDC4}" type="pres">
      <dgm:prSet presAssocID="{5D40E0D2-0249-4722-BDE5-B19F0CBCF70B}" presName="sibTrans" presStyleLbl="sibTrans2D1" presStyleIdx="0" presStyleCnt="3"/>
      <dgm:spPr/>
      <dgm:t>
        <a:bodyPr/>
        <a:lstStyle/>
        <a:p>
          <a:endParaRPr lang="ru-RU"/>
        </a:p>
      </dgm:t>
    </dgm:pt>
    <dgm:pt modelId="{F3D05829-12BD-42EF-8B8F-96BEFD8A3DEC}" type="pres">
      <dgm:prSet presAssocID="{5D40E0D2-0249-4722-BDE5-B19F0CBCF70B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BFB4CA3F-7FB6-4D2F-8DB2-BF3F01570489}" type="pres">
      <dgm:prSet presAssocID="{7F8FBA52-D772-40EE-ABAF-642365B75AA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CB23D2-97DA-43B5-B3E2-C5F3CC76CDCC}" type="pres">
      <dgm:prSet presAssocID="{35E715D4-2D83-415C-8A38-F554F0F939BC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FB667EA-2BA3-4434-BEF0-6EF010E69554}" type="pres">
      <dgm:prSet presAssocID="{35E715D4-2D83-415C-8A38-F554F0F939BC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5D1A61B1-80D6-489C-899C-9974ABF7A308}" type="pres">
      <dgm:prSet presAssocID="{4FEBEAA4-8550-4DC2-B335-0FAC5DBA9D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4DD9FE-E581-4871-BA1D-0F6CAEF16FFD}" type="pres">
      <dgm:prSet presAssocID="{D0A4C037-0555-49AB-9AB0-8BE633F6EDD8}" presName="sibTrans" presStyleLbl="sibTrans2D1" presStyleIdx="2" presStyleCnt="3"/>
      <dgm:spPr/>
      <dgm:t>
        <a:bodyPr/>
        <a:lstStyle/>
        <a:p>
          <a:endParaRPr lang="ru-RU"/>
        </a:p>
      </dgm:t>
    </dgm:pt>
    <dgm:pt modelId="{91806A33-F6AF-4AB0-9FC0-B81DB29FCAF3}" type="pres">
      <dgm:prSet presAssocID="{D0A4C037-0555-49AB-9AB0-8BE633F6EDD8}" presName="connectorText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E309F8CC-7834-4A68-AA20-340BDDA99E5F}" srcId="{8B550037-9CD1-4022-999C-ADDFC5EDA513}" destId="{7F8FBA52-D772-40EE-ABAF-642365B75AAF}" srcOrd="1" destOrd="0" parTransId="{E36E538B-D3BC-4E1B-B9BD-D31A88C4F6B9}" sibTransId="{35E715D4-2D83-415C-8A38-F554F0F939BC}"/>
    <dgm:cxn modelId="{F168FCE1-8A79-4B7C-B550-38AEEE811CEC}" type="presOf" srcId="{4FEBEAA4-8550-4DC2-B335-0FAC5DBA9D61}" destId="{5D1A61B1-80D6-489C-899C-9974ABF7A308}" srcOrd="0" destOrd="0" presId="urn:microsoft.com/office/officeart/2005/8/layout/cycle2"/>
    <dgm:cxn modelId="{031A812A-C602-4570-ACBB-5699ABE00FC0}" type="presOf" srcId="{D0A4C037-0555-49AB-9AB0-8BE633F6EDD8}" destId="{91806A33-F6AF-4AB0-9FC0-B81DB29FCAF3}" srcOrd="1" destOrd="0" presId="urn:microsoft.com/office/officeart/2005/8/layout/cycle2"/>
    <dgm:cxn modelId="{AF7E242C-A7A3-4D83-8ABD-C3421BDCAAAA}" type="presOf" srcId="{5D40E0D2-0249-4722-BDE5-B19F0CBCF70B}" destId="{C5152B3A-D87E-49B2-A565-714BB8BDBDC4}" srcOrd="0" destOrd="0" presId="urn:microsoft.com/office/officeart/2005/8/layout/cycle2"/>
    <dgm:cxn modelId="{6FCEA7C8-746C-4286-8F42-12EB0658E33B}" type="presOf" srcId="{D0A4C037-0555-49AB-9AB0-8BE633F6EDD8}" destId="{0F4DD9FE-E581-4871-BA1D-0F6CAEF16FFD}" srcOrd="0" destOrd="0" presId="urn:microsoft.com/office/officeart/2005/8/layout/cycle2"/>
    <dgm:cxn modelId="{050EB2CD-7651-4013-A07E-C6D5DA824CB1}" type="presOf" srcId="{E16A8D5E-FA06-4714-A8C7-73ED94CF46ED}" destId="{C3450D49-7190-4CDF-B6E2-952862D9D89E}" srcOrd="0" destOrd="0" presId="urn:microsoft.com/office/officeart/2005/8/layout/cycle2"/>
    <dgm:cxn modelId="{1F51DA8A-CC9A-4127-8179-4DA496F28F7A}" type="presOf" srcId="{8B550037-9CD1-4022-999C-ADDFC5EDA513}" destId="{ADC5F60A-3865-4F05-95D2-76B392F95850}" srcOrd="0" destOrd="0" presId="urn:microsoft.com/office/officeart/2005/8/layout/cycle2"/>
    <dgm:cxn modelId="{E2378A57-B94B-4681-9B6F-0F0B2DD98D3D}" type="presOf" srcId="{7F8FBA52-D772-40EE-ABAF-642365B75AAF}" destId="{BFB4CA3F-7FB6-4D2F-8DB2-BF3F01570489}" srcOrd="0" destOrd="0" presId="urn:microsoft.com/office/officeart/2005/8/layout/cycle2"/>
    <dgm:cxn modelId="{9872E441-8650-473E-912A-8C41C4C32F6B}" type="presOf" srcId="{35E715D4-2D83-415C-8A38-F554F0F939BC}" destId="{6FB667EA-2BA3-4434-BEF0-6EF010E69554}" srcOrd="1" destOrd="0" presId="urn:microsoft.com/office/officeart/2005/8/layout/cycle2"/>
    <dgm:cxn modelId="{71867EE8-C298-46B0-B6BB-D7C239FD88B9}" srcId="{8B550037-9CD1-4022-999C-ADDFC5EDA513}" destId="{4FEBEAA4-8550-4DC2-B335-0FAC5DBA9D61}" srcOrd="2" destOrd="0" parTransId="{48D3442E-1AC5-4824-886F-F80AB02145B4}" sibTransId="{D0A4C037-0555-49AB-9AB0-8BE633F6EDD8}"/>
    <dgm:cxn modelId="{B601D27B-2A1B-4BE5-9F0C-AE0803B071C5}" type="presOf" srcId="{35E715D4-2D83-415C-8A38-F554F0F939BC}" destId="{A9CB23D2-97DA-43B5-B3E2-C5F3CC76CDCC}" srcOrd="0" destOrd="0" presId="urn:microsoft.com/office/officeart/2005/8/layout/cycle2"/>
    <dgm:cxn modelId="{A14CF8C8-F294-410F-9DBA-24ECCE97430B}" srcId="{8B550037-9CD1-4022-999C-ADDFC5EDA513}" destId="{E16A8D5E-FA06-4714-A8C7-73ED94CF46ED}" srcOrd="0" destOrd="0" parTransId="{C286E3A2-AE58-4EA4-B0CE-4682BC771920}" sibTransId="{5D40E0D2-0249-4722-BDE5-B19F0CBCF70B}"/>
    <dgm:cxn modelId="{8E0039E0-5754-4E65-9185-864F22A70DA8}" type="presOf" srcId="{5D40E0D2-0249-4722-BDE5-B19F0CBCF70B}" destId="{F3D05829-12BD-42EF-8B8F-96BEFD8A3DEC}" srcOrd="1" destOrd="0" presId="urn:microsoft.com/office/officeart/2005/8/layout/cycle2"/>
    <dgm:cxn modelId="{7BC0E140-5141-4340-982C-518E5AB1CE1F}" type="presParOf" srcId="{ADC5F60A-3865-4F05-95D2-76B392F95850}" destId="{C3450D49-7190-4CDF-B6E2-952862D9D89E}" srcOrd="0" destOrd="0" presId="urn:microsoft.com/office/officeart/2005/8/layout/cycle2"/>
    <dgm:cxn modelId="{DAF11B35-AEEE-4D3E-B6D7-D4842718F617}" type="presParOf" srcId="{ADC5F60A-3865-4F05-95D2-76B392F95850}" destId="{C5152B3A-D87E-49B2-A565-714BB8BDBDC4}" srcOrd="1" destOrd="0" presId="urn:microsoft.com/office/officeart/2005/8/layout/cycle2"/>
    <dgm:cxn modelId="{6A8554BA-55F0-4716-8C31-911980910E20}" type="presParOf" srcId="{C5152B3A-D87E-49B2-A565-714BB8BDBDC4}" destId="{F3D05829-12BD-42EF-8B8F-96BEFD8A3DEC}" srcOrd="0" destOrd="0" presId="urn:microsoft.com/office/officeart/2005/8/layout/cycle2"/>
    <dgm:cxn modelId="{43F3EFBF-58F5-48AD-9E5B-ED5B1F976266}" type="presParOf" srcId="{ADC5F60A-3865-4F05-95D2-76B392F95850}" destId="{BFB4CA3F-7FB6-4D2F-8DB2-BF3F01570489}" srcOrd="2" destOrd="0" presId="urn:microsoft.com/office/officeart/2005/8/layout/cycle2"/>
    <dgm:cxn modelId="{F4720794-8F03-48E6-85E1-40B4A82D48D2}" type="presParOf" srcId="{ADC5F60A-3865-4F05-95D2-76B392F95850}" destId="{A9CB23D2-97DA-43B5-B3E2-C5F3CC76CDCC}" srcOrd="3" destOrd="0" presId="urn:microsoft.com/office/officeart/2005/8/layout/cycle2"/>
    <dgm:cxn modelId="{AF8D13B5-8A09-4C69-B378-685F2040810F}" type="presParOf" srcId="{A9CB23D2-97DA-43B5-B3E2-C5F3CC76CDCC}" destId="{6FB667EA-2BA3-4434-BEF0-6EF010E69554}" srcOrd="0" destOrd="0" presId="urn:microsoft.com/office/officeart/2005/8/layout/cycle2"/>
    <dgm:cxn modelId="{F437AFD6-194A-4E56-B157-414207CBD062}" type="presParOf" srcId="{ADC5F60A-3865-4F05-95D2-76B392F95850}" destId="{5D1A61B1-80D6-489C-899C-9974ABF7A308}" srcOrd="4" destOrd="0" presId="urn:microsoft.com/office/officeart/2005/8/layout/cycle2"/>
    <dgm:cxn modelId="{6A7B36F3-636A-446B-B120-BD441C0DBE76}" type="presParOf" srcId="{ADC5F60A-3865-4F05-95D2-76B392F95850}" destId="{0F4DD9FE-E581-4871-BA1D-0F6CAEF16FFD}" srcOrd="5" destOrd="0" presId="urn:microsoft.com/office/officeart/2005/8/layout/cycle2"/>
    <dgm:cxn modelId="{EB3E1ECA-8D41-44C4-A6D8-C35644E16B34}" type="presParOf" srcId="{0F4DD9FE-E581-4871-BA1D-0F6CAEF16FFD}" destId="{91806A33-F6AF-4AB0-9FC0-B81DB29FCAF3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DC3B8-90CB-4C00-8E46-1AF015E571D5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7509ECDA-6F77-4FBB-8E68-11F958E5810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sz="1500" dirty="0" smtClean="0"/>
            <a:t>Create a validator class by implementing </a:t>
          </a:r>
          <a:r>
            <a:rPr lang="de-DE" sz="1500" b="1" dirty="0" smtClean="0"/>
            <a:t>javax.faces.validator.</a:t>
          </a:r>
        </a:p>
        <a:p>
          <a:pPr>
            <a:spcAft>
              <a:spcPts val="0"/>
            </a:spcAft>
          </a:pPr>
          <a:r>
            <a:rPr lang="de-DE" sz="1500" b="1" dirty="0" smtClean="0"/>
            <a:t>Validator</a:t>
          </a:r>
          <a:r>
            <a:rPr lang="de-DE" sz="1500" dirty="0" smtClean="0"/>
            <a:t> interface</a:t>
          </a:r>
          <a:endParaRPr lang="de-DE" sz="1500" dirty="0"/>
        </a:p>
      </dgm:t>
    </dgm:pt>
    <dgm:pt modelId="{CC0BBEE7-19FD-4805-A794-51AD3B6AD60E}" type="parTrans" cxnId="{0B87BB0B-10C0-47A4-A78E-814232E17F0A}">
      <dgm:prSet/>
      <dgm:spPr/>
      <dgm:t>
        <a:bodyPr/>
        <a:lstStyle/>
        <a:p>
          <a:endParaRPr lang="de-DE"/>
        </a:p>
      </dgm:t>
    </dgm:pt>
    <dgm:pt modelId="{E681E0AA-0674-4AA2-92AC-D00B46582686}" type="sibTrans" cxnId="{0B87BB0B-10C0-47A4-A78E-814232E17F0A}">
      <dgm:prSet/>
      <dgm:spPr/>
      <dgm:t>
        <a:bodyPr/>
        <a:lstStyle/>
        <a:p>
          <a:endParaRPr lang="de-DE"/>
        </a:p>
      </dgm:t>
    </dgm:pt>
    <dgm:pt modelId="{0A313D58-0DD1-4237-AA74-5D599FAB0CE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1500" dirty="0" smtClean="0"/>
            <a:t>Override </a:t>
          </a:r>
          <a:r>
            <a:rPr lang="de-DE" sz="1500" b="1" dirty="0" smtClean="0"/>
            <a:t>validate()</a:t>
          </a:r>
          <a:r>
            <a:rPr lang="de-DE" sz="1500" dirty="0" smtClean="0"/>
            <a:t> methods</a:t>
          </a:r>
          <a:endParaRPr lang="de-DE" sz="1500" dirty="0"/>
        </a:p>
      </dgm:t>
    </dgm:pt>
    <dgm:pt modelId="{5B2D82D9-0275-4C22-B908-D6A300A66277}" type="parTrans" cxnId="{2C0A1B02-E85F-4DCB-921B-4642AC43793C}">
      <dgm:prSet/>
      <dgm:spPr/>
      <dgm:t>
        <a:bodyPr/>
        <a:lstStyle/>
        <a:p>
          <a:endParaRPr lang="de-DE"/>
        </a:p>
      </dgm:t>
    </dgm:pt>
    <dgm:pt modelId="{80FB8057-3F1C-4AE1-9942-C7290B363B2A}" type="sibTrans" cxnId="{2C0A1B02-E85F-4DCB-921B-4642AC43793C}">
      <dgm:prSet/>
      <dgm:spPr/>
      <dgm:t>
        <a:bodyPr/>
        <a:lstStyle/>
        <a:p>
          <a:endParaRPr lang="de-DE"/>
        </a:p>
      </dgm:t>
    </dgm:pt>
    <dgm:pt modelId="{9C7EA155-F5A0-4B8B-ABE5-A10851B1566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1500" dirty="0" smtClean="0"/>
            <a:t>Assign an unique validator ID with </a:t>
          </a:r>
          <a:r>
            <a:rPr lang="de-DE" sz="1500" b="1" dirty="0" smtClean="0"/>
            <a:t>@FacesValidator</a:t>
          </a:r>
          <a:r>
            <a:rPr lang="de-DE" sz="1500" dirty="0" smtClean="0"/>
            <a:t> annotation</a:t>
          </a:r>
          <a:endParaRPr lang="de-DE" sz="1500" dirty="0"/>
        </a:p>
      </dgm:t>
    </dgm:pt>
    <dgm:pt modelId="{9CC5DF12-DC68-49CD-AF05-6CB756C48A38}" type="parTrans" cxnId="{09543F9F-CB68-461D-BCB3-8749587D4BC4}">
      <dgm:prSet/>
      <dgm:spPr/>
      <dgm:t>
        <a:bodyPr/>
        <a:lstStyle/>
        <a:p>
          <a:endParaRPr lang="de-DE"/>
        </a:p>
      </dgm:t>
    </dgm:pt>
    <dgm:pt modelId="{61D699C4-34CA-41A1-87CF-F39498A58397}" type="sibTrans" cxnId="{09543F9F-CB68-461D-BCB3-8749587D4BC4}">
      <dgm:prSet/>
      <dgm:spPr/>
      <dgm:t>
        <a:bodyPr/>
        <a:lstStyle/>
        <a:p>
          <a:endParaRPr lang="de-DE"/>
        </a:p>
      </dgm:t>
    </dgm:pt>
    <dgm:pt modelId="{F37178E0-CD14-4FC3-8DF3-CE18C556F52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1500" dirty="0" smtClean="0"/>
            <a:t>Link your custom validator class to JSF component via </a:t>
          </a:r>
          <a:r>
            <a:rPr lang="de-DE" sz="1500" b="1" dirty="0" smtClean="0"/>
            <a:t>f:validator</a:t>
          </a:r>
          <a:r>
            <a:rPr lang="de-DE" sz="1500" dirty="0" smtClean="0"/>
            <a:t> tag</a:t>
          </a:r>
          <a:endParaRPr lang="de-DE" sz="1500" dirty="0"/>
        </a:p>
      </dgm:t>
    </dgm:pt>
    <dgm:pt modelId="{168A8CEE-FB08-4E85-A1EB-A484CFE7A036}" type="parTrans" cxnId="{2C63CCD2-1DEB-4094-9A92-5E19B0ECE2E8}">
      <dgm:prSet/>
      <dgm:spPr/>
      <dgm:t>
        <a:bodyPr/>
        <a:lstStyle/>
        <a:p>
          <a:endParaRPr lang="de-DE"/>
        </a:p>
      </dgm:t>
    </dgm:pt>
    <dgm:pt modelId="{E7E1197B-13A4-42F2-9F44-33E92BBD8D81}" type="sibTrans" cxnId="{2C63CCD2-1DEB-4094-9A92-5E19B0ECE2E8}">
      <dgm:prSet/>
      <dgm:spPr/>
      <dgm:t>
        <a:bodyPr/>
        <a:lstStyle/>
        <a:p>
          <a:endParaRPr lang="de-DE"/>
        </a:p>
      </dgm:t>
    </dgm:pt>
    <dgm:pt modelId="{91AEBF21-B6EA-4A3B-9A6E-23E39E8092BD}" type="pres">
      <dgm:prSet presAssocID="{790DC3B8-90CB-4C00-8E46-1AF015E571D5}" presName="CompostProcess" presStyleCnt="0">
        <dgm:presLayoutVars>
          <dgm:dir/>
          <dgm:resizeHandles val="exact"/>
        </dgm:presLayoutVars>
      </dgm:prSet>
      <dgm:spPr/>
    </dgm:pt>
    <dgm:pt modelId="{B5A42310-D5B3-4B90-89F3-C6361D47087D}" type="pres">
      <dgm:prSet presAssocID="{790DC3B8-90CB-4C00-8E46-1AF015E571D5}" presName="arrow" presStyleLbl="bgShp" presStyleIdx="0" presStyleCnt="1"/>
      <dgm:spPr/>
    </dgm:pt>
    <dgm:pt modelId="{A2407F1D-3DE3-4BDB-A78C-D5289FA309C6}" type="pres">
      <dgm:prSet presAssocID="{790DC3B8-90CB-4C00-8E46-1AF015E571D5}" presName="linearProcess" presStyleCnt="0"/>
      <dgm:spPr/>
    </dgm:pt>
    <dgm:pt modelId="{F3F7E64F-9977-4B40-8C07-9E1386120435}" type="pres">
      <dgm:prSet presAssocID="{7509ECDA-6F77-4FBB-8E68-11F958E5810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A55FD6-4CDE-442E-B71E-7A1F7FB60B43}" type="pres">
      <dgm:prSet presAssocID="{E681E0AA-0674-4AA2-92AC-D00B46582686}" presName="sibTrans" presStyleCnt="0"/>
      <dgm:spPr/>
    </dgm:pt>
    <dgm:pt modelId="{64A8C02E-AD14-451E-9225-52A521DD269D}" type="pres">
      <dgm:prSet presAssocID="{0A313D58-0DD1-4237-AA74-5D599FAB0CE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9CBC88-0F5F-45C9-B32C-AB9C29D90C03}" type="pres">
      <dgm:prSet presAssocID="{80FB8057-3F1C-4AE1-9942-C7290B363B2A}" presName="sibTrans" presStyleCnt="0"/>
      <dgm:spPr/>
    </dgm:pt>
    <dgm:pt modelId="{E881AA36-5B23-49AA-B69B-DE3F788A7D90}" type="pres">
      <dgm:prSet presAssocID="{9C7EA155-F5A0-4B8B-ABE5-A10851B1566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215E27-2F99-44F3-AAA9-9E7971535C8C}" type="pres">
      <dgm:prSet presAssocID="{61D699C4-34CA-41A1-87CF-F39498A58397}" presName="sibTrans" presStyleCnt="0"/>
      <dgm:spPr/>
    </dgm:pt>
    <dgm:pt modelId="{137B54DF-253E-4719-BF45-E3B7C2670A54}" type="pres">
      <dgm:prSet presAssocID="{F37178E0-CD14-4FC3-8DF3-CE18C556F52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57E634-6190-44AC-9C25-3E432A4A62FB}" type="presOf" srcId="{7509ECDA-6F77-4FBB-8E68-11F958E58109}" destId="{F3F7E64F-9977-4B40-8C07-9E1386120435}" srcOrd="0" destOrd="0" presId="urn:microsoft.com/office/officeart/2005/8/layout/hProcess9"/>
    <dgm:cxn modelId="{2C63CCD2-1DEB-4094-9A92-5E19B0ECE2E8}" srcId="{790DC3B8-90CB-4C00-8E46-1AF015E571D5}" destId="{F37178E0-CD14-4FC3-8DF3-CE18C556F52D}" srcOrd="3" destOrd="0" parTransId="{168A8CEE-FB08-4E85-A1EB-A484CFE7A036}" sibTransId="{E7E1197B-13A4-42F2-9F44-33E92BBD8D81}"/>
    <dgm:cxn modelId="{2C0A1B02-E85F-4DCB-921B-4642AC43793C}" srcId="{790DC3B8-90CB-4C00-8E46-1AF015E571D5}" destId="{0A313D58-0DD1-4237-AA74-5D599FAB0CED}" srcOrd="1" destOrd="0" parTransId="{5B2D82D9-0275-4C22-B908-D6A300A66277}" sibTransId="{80FB8057-3F1C-4AE1-9942-C7290B363B2A}"/>
    <dgm:cxn modelId="{E301BEB0-AB6E-48E4-9136-3DADBCE6701E}" type="presOf" srcId="{0A313D58-0DD1-4237-AA74-5D599FAB0CED}" destId="{64A8C02E-AD14-451E-9225-52A521DD269D}" srcOrd="0" destOrd="0" presId="urn:microsoft.com/office/officeart/2005/8/layout/hProcess9"/>
    <dgm:cxn modelId="{577EB778-18D3-41CF-9B7E-6961C6F71430}" type="presOf" srcId="{F37178E0-CD14-4FC3-8DF3-CE18C556F52D}" destId="{137B54DF-253E-4719-BF45-E3B7C2670A54}" srcOrd="0" destOrd="0" presId="urn:microsoft.com/office/officeart/2005/8/layout/hProcess9"/>
    <dgm:cxn modelId="{09543F9F-CB68-461D-BCB3-8749587D4BC4}" srcId="{790DC3B8-90CB-4C00-8E46-1AF015E571D5}" destId="{9C7EA155-F5A0-4B8B-ABE5-A10851B1566B}" srcOrd="2" destOrd="0" parTransId="{9CC5DF12-DC68-49CD-AF05-6CB756C48A38}" sibTransId="{61D699C4-34CA-41A1-87CF-F39498A58397}"/>
    <dgm:cxn modelId="{0B87BB0B-10C0-47A4-A78E-814232E17F0A}" srcId="{790DC3B8-90CB-4C00-8E46-1AF015E571D5}" destId="{7509ECDA-6F77-4FBB-8E68-11F958E58109}" srcOrd="0" destOrd="0" parTransId="{CC0BBEE7-19FD-4805-A794-51AD3B6AD60E}" sibTransId="{E681E0AA-0674-4AA2-92AC-D00B46582686}"/>
    <dgm:cxn modelId="{10CED9FF-9D53-45E4-9146-8CC8BDC2A444}" type="presOf" srcId="{9C7EA155-F5A0-4B8B-ABE5-A10851B1566B}" destId="{E881AA36-5B23-49AA-B69B-DE3F788A7D90}" srcOrd="0" destOrd="0" presId="urn:microsoft.com/office/officeart/2005/8/layout/hProcess9"/>
    <dgm:cxn modelId="{FF0324B1-B2CA-4C32-B576-D426182A94E6}" type="presOf" srcId="{790DC3B8-90CB-4C00-8E46-1AF015E571D5}" destId="{91AEBF21-B6EA-4A3B-9A6E-23E39E8092BD}" srcOrd="0" destOrd="0" presId="urn:microsoft.com/office/officeart/2005/8/layout/hProcess9"/>
    <dgm:cxn modelId="{60C59E31-F86D-4F33-AB5A-373953F19A17}" type="presParOf" srcId="{91AEBF21-B6EA-4A3B-9A6E-23E39E8092BD}" destId="{B5A42310-D5B3-4B90-89F3-C6361D47087D}" srcOrd="0" destOrd="0" presId="urn:microsoft.com/office/officeart/2005/8/layout/hProcess9"/>
    <dgm:cxn modelId="{13104F47-ECB8-4EE9-A198-70CB494F37C9}" type="presParOf" srcId="{91AEBF21-B6EA-4A3B-9A6E-23E39E8092BD}" destId="{A2407F1D-3DE3-4BDB-A78C-D5289FA309C6}" srcOrd="1" destOrd="0" presId="urn:microsoft.com/office/officeart/2005/8/layout/hProcess9"/>
    <dgm:cxn modelId="{B6A8B02D-3DAA-4D09-8278-5C9A749F07F1}" type="presParOf" srcId="{A2407F1D-3DE3-4BDB-A78C-D5289FA309C6}" destId="{F3F7E64F-9977-4B40-8C07-9E1386120435}" srcOrd="0" destOrd="0" presId="urn:microsoft.com/office/officeart/2005/8/layout/hProcess9"/>
    <dgm:cxn modelId="{2EBE3074-4C32-4C0A-B317-066824EAC38C}" type="presParOf" srcId="{A2407F1D-3DE3-4BDB-A78C-D5289FA309C6}" destId="{65A55FD6-4CDE-442E-B71E-7A1F7FB60B43}" srcOrd="1" destOrd="0" presId="urn:microsoft.com/office/officeart/2005/8/layout/hProcess9"/>
    <dgm:cxn modelId="{BF67CF87-A70E-421C-BCE1-42620726A704}" type="presParOf" srcId="{A2407F1D-3DE3-4BDB-A78C-D5289FA309C6}" destId="{64A8C02E-AD14-451E-9225-52A521DD269D}" srcOrd="2" destOrd="0" presId="urn:microsoft.com/office/officeart/2005/8/layout/hProcess9"/>
    <dgm:cxn modelId="{374184E3-7700-4D2E-B454-38D38818794A}" type="presParOf" srcId="{A2407F1D-3DE3-4BDB-A78C-D5289FA309C6}" destId="{B09CBC88-0F5F-45C9-B32C-AB9C29D90C03}" srcOrd="3" destOrd="0" presId="urn:microsoft.com/office/officeart/2005/8/layout/hProcess9"/>
    <dgm:cxn modelId="{18A8E63E-4A8E-4C2F-8380-CF60871F6FBC}" type="presParOf" srcId="{A2407F1D-3DE3-4BDB-A78C-D5289FA309C6}" destId="{E881AA36-5B23-49AA-B69B-DE3F788A7D90}" srcOrd="4" destOrd="0" presId="urn:microsoft.com/office/officeart/2005/8/layout/hProcess9"/>
    <dgm:cxn modelId="{671E5042-363A-4DB8-BD7C-71303E710EC0}" type="presParOf" srcId="{A2407F1D-3DE3-4BDB-A78C-D5289FA309C6}" destId="{6F215E27-2F99-44F3-AAA9-9E7971535C8C}" srcOrd="5" destOrd="0" presId="urn:microsoft.com/office/officeart/2005/8/layout/hProcess9"/>
    <dgm:cxn modelId="{95B21178-1149-4A76-9B02-94806938104A}" type="presParOf" srcId="{A2407F1D-3DE3-4BDB-A78C-D5289FA309C6}" destId="{137B54DF-253E-4719-BF45-E3B7C2670A54}" srcOrd="6" destOrd="0" presId="urn:microsoft.com/office/officeart/2005/8/layout/hProcess9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245FB-CFA2-4A60-8451-B6ED038D1CB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5B1E7DE4-172B-405D-9D20-D6E80B9A3D5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Create a converter class by implementing</a:t>
          </a:r>
        </a:p>
        <a:p>
          <a:pPr>
            <a:spcAft>
              <a:spcPts val="0"/>
            </a:spcAft>
          </a:pPr>
          <a:r>
            <a:rPr lang="en-US" sz="1600" b="1" i="0" dirty="0" err="1" smtClean="0"/>
            <a:t>javax.faces.convert.Converter</a:t>
          </a:r>
          <a:endParaRPr lang="en-US" sz="1600" b="1" i="0" dirty="0" smtClean="0"/>
        </a:p>
        <a:p>
          <a:pPr>
            <a:spcAft>
              <a:spcPts val="0"/>
            </a:spcAft>
          </a:pPr>
          <a:r>
            <a:rPr lang="en-US" sz="1600" b="0" i="0" dirty="0" smtClean="0"/>
            <a:t>interface</a:t>
          </a:r>
          <a:endParaRPr lang="de-DE" sz="1600" dirty="0"/>
        </a:p>
      </dgm:t>
    </dgm:pt>
    <dgm:pt modelId="{28002B26-7519-451D-B5D0-75C0ACCD4468}" type="parTrans" cxnId="{262A25AB-A2E8-4655-A12C-E87CBB7ED462}">
      <dgm:prSet/>
      <dgm:spPr/>
      <dgm:t>
        <a:bodyPr/>
        <a:lstStyle/>
        <a:p>
          <a:endParaRPr lang="de-DE"/>
        </a:p>
      </dgm:t>
    </dgm:pt>
    <dgm:pt modelId="{953E9AA1-2612-4AFF-853D-1FBCC59C5D96}" type="sibTrans" cxnId="{262A25AB-A2E8-4655-A12C-E87CBB7ED462}">
      <dgm:prSet/>
      <dgm:spPr/>
      <dgm:t>
        <a:bodyPr/>
        <a:lstStyle/>
        <a:p>
          <a:endParaRPr lang="de-DE"/>
        </a:p>
      </dgm:t>
    </dgm:pt>
    <dgm:pt modelId="{D3CB630D-A704-4638-B714-6788DD7E895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Override both</a:t>
          </a:r>
        </a:p>
        <a:p>
          <a:pPr>
            <a:spcAft>
              <a:spcPts val="0"/>
            </a:spcAft>
          </a:pPr>
          <a:r>
            <a:rPr lang="en-US" sz="1600" b="1" i="0" dirty="0" err="1" smtClean="0"/>
            <a:t>getAsObject</a:t>
          </a:r>
          <a:r>
            <a:rPr lang="en-US" sz="1600" b="1" i="0" dirty="0" smtClean="0"/>
            <a:t>()</a:t>
          </a:r>
          <a:r>
            <a:rPr lang="en-US" sz="1600" b="0" i="0" dirty="0" smtClean="0"/>
            <a:t> and </a:t>
          </a:r>
          <a:r>
            <a:rPr lang="en-US" sz="1600" b="1" i="0" dirty="0" err="1" smtClean="0"/>
            <a:t>getAsString</a:t>
          </a:r>
          <a:r>
            <a:rPr lang="en-US" sz="1600" b="1" i="0" dirty="0" smtClean="0"/>
            <a:t>()</a:t>
          </a:r>
          <a:r>
            <a:rPr lang="en-US" sz="1600" b="0" i="0" dirty="0" smtClean="0"/>
            <a:t> methods</a:t>
          </a:r>
          <a:endParaRPr lang="de-DE" sz="1600" dirty="0"/>
        </a:p>
      </dgm:t>
    </dgm:pt>
    <dgm:pt modelId="{CEC7FD50-889C-457F-8B57-BDB6600EAF13}" type="parTrans" cxnId="{267BC0D4-D90E-4FAA-BAB1-CBBFB01410E2}">
      <dgm:prSet/>
      <dgm:spPr/>
      <dgm:t>
        <a:bodyPr/>
        <a:lstStyle/>
        <a:p>
          <a:endParaRPr lang="de-DE"/>
        </a:p>
      </dgm:t>
    </dgm:pt>
    <dgm:pt modelId="{E250F4CB-9835-45DD-AB29-5B8624529BB0}" type="sibTrans" cxnId="{267BC0D4-D90E-4FAA-BAB1-CBBFB01410E2}">
      <dgm:prSet/>
      <dgm:spPr/>
      <dgm:t>
        <a:bodyPr/>
        <a:lstStyle/>
        <a:p>
          <a:endParaRPr lang="de-DE"/>
        </a:p>
      </dgm:t>
    </dgm:pt>
    <dgm:pt modelId="{A213F91F-5546-48C0-B5C6-7F09E8D6081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de-DE" sz="1600" b="0" i="0" dirty="0" smtClean="0"/>
            <a:t>Assign an unique converter ID with</a:t>
          </a:r>
        </a:p>
        <a:p>
          <a:pPr>
            <a:spcAft>
              <a:spcPts val="0"/>
            </a:spcAft>
          </a:pPr>
          <a:r>
            <a:rPr lang="de-DE" sz="1600" b="1" i="0" dirty="0" smtClean="0"/>
            <a:t>@FacesConverter</a:t>
          </a:r>
          <a:r>
            <a:rPr lang="de-DE" sz="1600" b="0" i="0" dirty="0" smtClean="0"/>
            <a:t> annotation</a:t>
          </a:r>
          <a:endParaRPr lang="de-DE" sz="1600" dirty="0"/>
        </a:p>
      </dgm:t>
    </dgm:pt>
    <dgm:pt modelId="{3CAD4490-9AC9-44F5-87F9-3BCCCF3CB4DC}" type="parTrans" cxnId="{80E5F297-87A2-44E9-B038-8926095BBDBF}">
      <dgm:prSet/>
      <dgm:spPr/>
      <dgm:t>
        <a:bodyPr/>
        <a:lstStyle/>
        <a:p>
          <a:endParaRPr lang="de-DE"/>
        </a:p>
      </dgm:t>
    </dgm:pt>
    <dgm:pt modelId="{5815F624-6A31-4397-B3FE-BECC1540C3BC}" type="sibTrans" cxnId="{80E5F297-87A2-44E9-B038-8926095BBDBF}">
      <dgm:prSet/>
      <dgm:spPr/>
      <dgm:t>
        <a:bodyPr/>
        <a:lstStyle/>
        <a:p>
          <a:endParaRPr lang="de-DE"/>
        </a:p>
      </dgm:t>
    </dgm:pt>
    <dgm:pt modelId="{77742A29-6087-460F-8BE1-D8B02925C22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Link your custom converter class to JSF component via</a:t>
          </a:r>
        </a:p>
        <a:p>
          <a:pPr>
            <a:spcAft>
              <a:spcPts val="0"/>
            </a:spcAft>
          </a:pPr>
          <a:r>
            <a:rPr lang="en-US" sz="1600" b="1" i="0" dirty="0" smtClean="0"/>
            <a:t>f:converter</a:t>
          </a:r>
          <a:r>
            <a:rPr lang="en-US" sz="1600" b="0" i="0" dirty="0" smtClean="0"/>
            <a:t> tag</a:t>
          </a:r>
          <a:endParaRPr lang="de-DE" sz="1600" dirty="0"/>
        </a:p>
      </dgm:t>
    </dgm:pt>
    <dgm:pt modelId="{8F9AB563-1510-47D9-B746-CF0646F588A9}" type="parTrans" cxnId="{0ED3C360-37EA-4EE3-9386-22A8F2C715D4}">
      <dgm:prSet/>
      <dgm:spPr/>
      <dgm:t>
        <a:bodyPr/>
        <a:lstStyle/>
        <a:p>
          <a:endParaRPr lang="de-DE"/>
        </a:p>
      </dgm:t>
    </dgm:pt>
    <dgm:pt modelId="{0A0AFD08-E72A-4890-AF7F-6DFBCE45054D}" type="sibTrans" cxnId="{0ED3C360-37EA-4EE3-9386-22A8F2C715D4}">
      <dgm:prSet/>
      <dgm:spPr/>
      <dgm:t>
        <a:bodyPr/>
        <a:lstStyle/>
        <a:p>
          <a:endParaRPr lang="de-DE"/>
        </a:p>
      </dgm:t>
    </dgm:pt>
    <dgm:pt modelId="{D47C0B37-BC0B-4AF4-B14E-D97CAB14C982}" type="pres">
      <dgm:prSet presAssocID="{ADF245FB-CFA2-4A60-8451-B6ED038D1CBA}" presName="CompostProcess" presStyleCnt="0">
        <dgm:presLayoutVars>
          <dgm:dir/>
          <dgm:resizeHandles val="exact"/>
        </dgm:presLayoutVars>
      </dgm:prSet>
      <dgm:spPr/>
    </dgm:pt>
    <dgm:pt modelId="{DCB58869-136F-48D9-8DC1-0CB8F664A646}" type="pres">
      <dgm:prSet presAssocID="{ADF245FB-CFA2-4A60-8451-B6ED038D1CBA}" presName="arrow" presStyleLbl="bgShp" presStyleIdx="0" presStyleCnt="1"/>
      <dgm:spPr/>
    </dgm:pt>
    <dgm:pt modelId="{B5DEEB56-196F-4A25-BB63-9234141666CB}" type="pres">
      <dgm:prSet presAssocID="{ADF245FB-CFA2-4A60-8451-B6ED038D1CBA}" presName="linearProcess" presStyleCnt="0"/>
      <dgm:spPr/>
    </dgm:pt>
    <dgm:pt modelId="{EBF4B199-FCA5-42BE-864C-BB52FB4EA77F}" type="pres">
      <dgm:prSet presAssocID="{5B1E7DE4-172B-405D-9D20-D6E80B9A3D59}" presName="textNode" presStyleLbl="node1" presStyleIdx="0" presStyleCnt="4" custScaleX="1118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A996CC-5A37-47C2-9CA9-956980F1A3D0}" type="pres">
      <dgm:prSet presAssocID="{953E9AA1-2612-4AFF-853D-1FBCC59C5D96}" presName="sibTrans" presStyleCnt="0"/>
      <dgm:spPr/>
    </dgm:pt>
    <dgm:pt modelId="{EF7087E8-DC62-4F4E-8566-AD064F8F478B}" type="pres">
      <dgm:prSet presAssocID="{D3CB630D-A704-4638-B714-6788DD7E89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1EB321-D90C-41B3-83D8-B2410B4BEFB6}" type="pres">
      <dgm:prSet presAssocID="{E250F4CB-9835-45DD-AB29-5B8624529BB0}" presName="sibTrans" presStyleCnt="0"/>
      <dgm:spPr/>
    </dgm:pt>
    <dgm:pt modelId="{FD0B2FD3-199E-4364-B7D0-1F66243119A8}" type="pres">
      <dgm:prSet presAssocID="{A213F91F-5546-48C0-B5C6-7F09E8D608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67B5E1-B234-4D24-815C-9DFD5E03E54A}" type="pres">
      <dgm:prSet presAssocID="{5815F624-6A31-4397-B3FE-BECC1540C3BC}" presName="sibTrans" presStyleCnt="0"/>
      <dgm:spPr/>
    </dgm:pt>
    <dgm:pt modelId="{5939D663-DC1C-4EE9-8205-C0DF9E4A1F97}" type="pres">
      <dgm:prSet presAssocID="{77742A29-6087-460F-8BE1-D8B02925C22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E5F297-87A2-44E9-B038-8926095BBDBF}" srcId="{ADF245FB-CFA2-4A60-8451-B6ED038D1CBA}" destId="{A213F91F-5546-48C0-B5C6-7F09E8D6081D}" srcOrd="2" destOrd="0" parTransId="{3CAD4490-9AC9-44F5-87F9-3BCCCF3CB4DC}" sibTransId="{5815F624-6A31-4397-B3FE-BECC1540C3BC}"/>
    <dgm:cxn modelId="{267BC0D4-D90E-4FAA-BAB1-CBBFB01410E2}" srcId="{ADF245FB-CFA2-4A60-8451-B6ED038D1CBA}" destId="{D3CB630D-A704-4638-B714-6788DD7E895B}" srcOrd="1" destOrd="0" parTransId="{CEC7FD50-889C-457F-8B57-BDB6600EAF13}" sibTransId="{E250F4CB-9835-45DD-AB29-5B8624529BB0}"/>
    <dgm:cxn modelId="{6565CD4C-BA37-4E02-B426-79C91199BA79}" type="presOf" srcId="{77742A29-6087-460F-8BE1-D8B02925C221}" destId="{5939D663-DC1C-4EE9-8205-C0DF9E4A1F97}" srcOrd="0" destOrd="0" presId="urn:microsoft.com/office/officeart/2005/8/layout/hProcess9"/>
    <dgm:cxn modelId="{262A25AB-A2E8-4655-A12C-E87CBB7ED462}" srcId="{ADF245FB-CFA2-4A60-8451-B6ED038D1CBA}" destId="{5B1E7DE4-172B-405D-9D20-D6E80B9A3D59}" srcOrd="0" destOrd="0" parTransId="{28002B26-7519-451D-B5D0-75C0ACCD4468}" sibTransId="{953E9AA1-2612-4AFF-853D-1FBCC59C5D96}"/>
    <dgm:cxn modelId="{A9EFE5F5-CFFE-4027-A2B9-7F7254A1C3B1}" type="presOf" srcId="{ADF245FB-CFA2-4A60-8451-B6ED038D1CBA}" destId="{D47C0B37-BC0B-4AF4-B14E-D97CAB14C982}" srcOrd="0" destOrd="0" presId="urn:microsoft.com/office/officeart/2005/8/layout/hProcess9"/>
    <dgm:cxn modelId="{D2C09A85-1BDA-4DDB-B118-952A9B911CBF}" type="presOf" srcId="{A213F91F-5546-48C0-B5C6-7F09E8D6081D}" destId="{FD0B2FD3-199E-4364-B7D0-1F66243119A8}" srcOrd="0" destOrd="0" presId="urn:microsoft.com/office/officeart/2005/8/layout/hProcess9"/>
    <dgm:cxn modelId="{0ED3C360-37EA-4EE3-9386-22A8F2C715D4}" srcId="{ADF245FB-CFA2-4A60-8451-B6ED038D1CBA}" destId="{77742A29-6087-460F-8BE1-D8B02925C221}" srcOrd="3" destOrd="0" parTransId="{8F9AB563-1510-47D9-B746-CF0646F588A9}" sibTransId="{0A0AFD08-E72A-4890-AF7F-6DFBCE45054D}"/>
    <dgm:cxn modelId="{30F64E73-D6A0-4494-A591-5C04C852AE3C}" type="presOf" srcId="{D3CB630D-A704-4638-B714-6788DD7E895B}" destId="{EF7087E8-DC62-4F4E-8566-AD064F8F478B}" srcOrd="0" destOrd="0" presId="urn:microsoft.com/office/officeart/2005/8/layout/hProcess9"/>
    <dgm:cxn modelId="{740DA9C3-D01F-4A4D-936E-53B762D431DB}" type="presOf" srcId="{5B1E7DE4-172B-405D-9D20-D6E80B9A3D59}" destId="{EBF4B199-FCA5-42BE-864C-BB52FB4EA77F}" srcOrd="0" destOrd="0" presId="urn:microsoft.com/office/officeart/2005/8/layout/hProcess9"/>
    <dgm:cxn modelId="{E9A006F6-48E9-4AAD-B119-CCA4E0A68B87}" type="presParOf" srcId="{D47C0B37-BC0B-4AF4-B14E-D97CAB14C982}" destId="{DCB58869-136F-48D9-8DC1-0CB8F664A646}" srcOrd="0" destOrd="0" presId="urn:microsoft.com/office/officeart/2005/8/layout/hProcess9"/>
    <dgm:cxn modelId="{2A66308B-6A09-4DE9-9AF9-310D81F87D9D}" type="presParOf" srcId="{D47C0B37-BC0B-4AF4-B14E-D97CAB14C982}" destId="{B5DEEB56-196F-4A25-BB63-9234141666CB}" srcOrd="1" destOrd="0" presId="urn:microsoft.com/office/officeart/2005/8/layout/hProcess9"/>
    <dgm:cxn modelId="{6993A1B0-8EDA-43F7-9F02-D68032FCD6F1}" type="presParOf" srcId="{B5DEEB56-196F-4A25-BB63-9234141666CB}" destId="{EBF4B199-FCA5-42BE-864C-BB52FB4EA77F}" srcOrd="0" destOrd="0" presId="urn:microsoft.com/office/officeart/2005/8/layout/hProcess9"/>
    <dgm:cxn modelId="{2DECB38E-CBD0-4994-A39D-A615B327744F}" type="presParOf" srcId="{B5DEEB56-196F-4A25-BB63-9234141666CB}" destId="{F0A996CC-5A37-47C2-9CA9-956980F1A3D0}" srcOrd="1" destOrd="0" presId="urn:microsoft.com/office/officeart/2005/8/layout/hProcess9"/>
    <dgm:cxn modelId="{0016A124-02C0-4E26-A795-CB62B3886D1C}" type="presParOf" srcId="{B5DEEB56-196F-4A25-BB63-9234141666CB}" destId="{EF7087E8-DC62-4F4E-8566-AD064F8F478B}" srcOrd="2" destOrd="0" presId="urn:microsoft.com/office/officeart/2005/8/layout/hProcess9"/>
    <dgm:cxn modelId="{F1889B1F-0CE0-4CB2-AB92-C45CEB659CCA}" type="presParOf" srcId="{B5DEEB56-196F-4A25-BB63-9234141666CB}" destId="{B91EB321-D90C-41B3-83D8-B2410B4BEFB6}" srcOrd="3" destOrd="0" presId="urn:microsoft.com/office/officeart/2005/8/layout/hProcess9"/>
    <dgm:cxn modelId="{1DC209A0-A839-4F7B-8495-3C6814AAC884}" type="presParOf" srcId="{B5DEEB56-196F-4A25-BB63-9234141666CB}" destId="{FD0B2FD3-199E-4364-B7D0-1F66243119A8}" srcOrd="4" destOrd="0" presId="urn:microsoft.com/office/officeart/2005/8/layout/hProcess9"/>
    <dgm:cxn modelId="{2C8A7588-ADF7-49D6-827E-3C97CBCC7CC4}" type="presParOf" srcId="{B5DEEB56-196F-4A25-BB63-9234141666CB}" destId="{B567B5E1-B234-4D24-815C-9DFD5E03E54A}" srcOrd="5" destOrd="0" presId="urn:microsoft.com/office/officeart/2005/8/layout/hProcess9"/>
    <dgm:cxn modelId="{75C4AB7E-7658-43EF-B251-CAE905673D50}" type="presParOf" srcId="{B5DEEB56-196F-4A25-BB63-9234141666CB}" destId="{5939D663-DC1C-4EE9-8205-C0DF9E4A1F97}" srcOrd="6" destOrd="0" presId="urn:microsoft.com/office/officeart/2005/8/layout/hProcess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9C8D01-4BC4-48E6-9435-37135DE75240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944251D2-F463-49E5-A9A0-87F5B38CD74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 smtClean="0"/>
            <a:t>Create the Logon.java source class and compile into a </a:t>
          </a:r>
          <a:r>
            <a:rPr lang="en-US" b="0" i="0" dirty="0" err="1" smtClean="0"/>
            <a:t>Logon.class</a:t>
          </a:r>
          <a:r>
            <a:rPr lang="en-US" b="0" i="0" dirty="0" smtClean="0"/>
            <a:t> file</a:t>
          </a:r>
          <a:endParaRPr lang="de-DE" dirty="0"/>
        </a:p>
      </dgm:t>
    </dgm:pt>
    <dgm:pt modelId="{F886FF80-EAC8-4078-A6E4-D3D3FFC6DAC6}" type="parTrans" cxnId="{7EBCE15B-1043-46A5-BD75-9F043D874966}">
      <dgm:prSet/>
      <dgm:spPr/>
      <dgm:t>
        <a:bodyPr/>
        <a:lstStyle/>
        <a:p>
          <a:endParaRPr lang="de-DE"/>
        </a:p>
      </dgm:t>
    </dgm:pt>
    <dgm:pt modelId="{578566C7-9AB2-4DF5-AA03-4083405DFB8F}" type="sibTrans" cxnId="{7EBCE15B-1043-46A5-BD75-9F043D874966}">
      <dgm:prSet/>
      <dgm:spPr/>
      <dgm:t>
        <a:bodyPr/>
        <a:lstStyle/>
        <a:p>
          <a:endParaRPr lang="de-DE"/>
        </a:p>
      </dgm:t>
    </dgm:pt>
    <dgm:pt modelId="{C32E8E8C-10C6-44CF-AE35-04E1926EB84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b="0" i="0" dirty="0" smtClean="0"/>
            <a:t>Deploy your Logon.class file</a:t>
          </a:r>
          <a:endParaRPr lang="de-DE" dirty="0"/>
        </a:p>
      </dgm:t>
    </dgm:pt>
    <dgm:pt modelId="{E8AD4E7F-F539-4D6F-8850-64909E6509B4}" type="parTrans" cxnId="{CD66024C-BCF1-4A63-9AA7-D8D043F155CC}">
      <dgm:prSet/>
      <dgm:spPr/>
      <dgm:t>
        <a:bodyPr/>
        <a:lstStyle/>
        <a:p>
          <a:endParaRPr lang="de-DE"/>
        </a:p>
      </dgm:t>
    </dgm:pt>
    <dgm:pt modelId="{9003A9ED-8E5D-4CD3-B4BB-3329A425AEDF}" type="sibTrans" cxnId="{CD66024C-BCF1-4A63-9AA7-D8D043F155CC}">
      <dgm:prSet/>
      <dgm:spPr/>
      <dgm:t>
        <a:bodyPr/>
        <a:lstStyle/>
        <a:p>
          <a:endParaRPr lang="de-DE"/>
        </a:p>
      </dgm:t>
    </dgm:pt>
    <dgm:pt modelId="{2E1728F8-B7CB-44F5-B884-CA688855E2A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 smtClean="0"/>
            <a:t>Declare the bean in the faces-config.xml</a:t>
          </a:r>
          <a:endParaRPr lang="en-US" dirty="0"/>
        </a:p>
      </dgm:t>
    </dgm:pt>
    <dgm:pt modelId="{E1B1C45F-A1B4-4481-B3F5-850720DD4E2B}" type="parTrans" cxnId="{6B625898-CDF6-41E8-B9E5-ED60207A9798}">
      <dgm:prSet/>
      <dgm:spPr/>
      <dgm:t>
        <a:bodyPr/>
        <a:lstStyle/>
        <a:p>
          <a:endParaRPr lang="de-DE"/>
        </a:p>
      </dgm:t>
    </dgm:pt>
    <dgm:pt modelId="{F00691E4-93A2-4619-9F54-989209A58740}" type="sibTrans" cxnId="{6B625898-CDF6-41E8-B9E5-ED60207A9798}">
      <dgm:prSet/>
      <dgm:spPr/>
      <dgm:t>
        <a:bodyPr/>
        <a:lstStyle/>
        <a:p>
          <a:endParaRPr lang="de-DE"/>
        </a:p>
      </dgm:t>
    </dgm:pt>
    <dgm:pt modelId="{CC779E23-A19B-4FE3-818D-98BF1204406F}" type="pres">
      <dgm:prSet presAssocID="{179C8D01-4BC4-48E6-9435-37135DE75240}" presName="CompostProcess" presStyleCnt="0">
        <dgm:presLayoutVars>
          <dgm:dir/>
          <dgm:resizeHandles val="exact"/>
        </dgm:presLayoutVars>
      </dgm:prSet>
      <dgm:spPr/>
    </dgm:pt>
    <dgm:pt modelId="{5D62080E-25A6-4A3B-A0A4-B209DDB304EC}" type="pres">
      <dgm:prSet presAssocID="{179C8D01-4BC4-48E6-9435-37135DE75240}" presName="arrow" presStyleLbl="bgShp" presStyleIdx="0" presStyleCnt="1"/>
      <dgm:spPr/>
    </dgm:pt>
    <dgm:pt modelId="{0F0C3E53-29E3-4641-BAF8-BD84A12A9F83}" type="pres">
      <dgm:prSet presAssocID="{179C8D01-4BC4-48E6-9435-37135DE75240}" presName="linearProcess" presStyleCnt="0"/>
      <dgm:spPr/>
    </dgm:pt>
    <dgm:pt modelId="{71F1DE87-84E0-4A49-BDCA-84FF8350B04F}" type="pres">
      <dgm:prSet presAssocID="{944251D2-F463-49E5-A9A0-87F5B38CD7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D8D94A-4EB2-4E5A-9083-893AA3160DCD}" type="pres">
      <dgm:prSet presAssocID="{578566C7-9AB2-4DF5-AA03-4083405DFB8F}" presName="sibTrans" presStyleCnt="0"/>
      <dgm:spPr/>
    </dgm:pt>
    <dgm:pt modelId="{DEE907D7-D28D-46C2-B8A7-3C1A239D6F81}" type="pres">
      <dgm:prSet presAssocID="{2E1728F8-B7CB-44F5-B884-CA688855E2A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1AFB02-96DE-472A-ACF7-ABF59715DB30}" type="pres">
      <dgm:prSet presAssocID="{F00691E4-93A2-4619-9F54-989209A58740}" presName="sibTrans" presStyleCnt="0"/>
      <dgm:spPr/>
    </dgm:pt>
    <dgm:pt modelId="{1643CA51-629A-4DFD-B887-370D8C2DF080}" type="pres">
      <dgm:prSet presAssocID="{C32E8E8C-10C6-44CF-AE35-04E1926EB84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625898-CDF6-41E8-B9E5-ED60207A9798}" srcId="{179C8D01-4BC4-48E6-9435-37135DE75240}" destId="{2E1728F8-B7CB-44F5-B884-CA688855E2A4}" srcOrd="1" destOrd="0" parTransId="{E1B1C45F-A1B4-4481-B3F5-850720DD4E2B}" sibTransId="{F00691E4-93A2-4619-9F54-989209A58740}"/>
    <dgm:cxn modelId="{CD66024C-BCF1-4A63-9AA7-D8D043F155CC}" srcId="{179C8D01-4BC4-48E6-9435-37135DE75240}" destId="{C32E8E8C-10C6-44CF-AE35-04E1926EB849}" srcOrd="2" destOrd="0" parTransId="{E8AD4E7F-F539-4D6F-8850-64909E6509B4}" sibTransId="{9003A9ED-8E5D-4CD3-B4BB-3329A425AEDF}"/>
    <dgm:cxn modelId="{52B72216-27D0-4525-BDE0-64F5D5AEEAF7}" type="presOf" srcId="{C32E8E8C-10C6-44CF-AE35-04E1926EB849}" destId="{1643CA51-629A-4DFD-B887-370D8C2DF080}" srcOrd="0" destOrd="0" presId="urn:microsoft.com/office/officeart/2005/8/layout/hProcess9"/>
    <dgm:cxn modelId="{A3646415-2A79-4B45-9131-E59C1A8C253E}" type="presOf" srcId="{179C8D01-4BC4-48E6-9435-37135DE75240}" destId="{CC779E23-A19B-4FE3-818D-98BF1204406F}" srcOrd="0" destOrd="0" presId="urn:microsoft.com/office/officeart/2005/8/layout/hProcess9"/>
    <dgm:cxn modelId="{7EBCE15B-1043-46A5-BD75-9F043D874966}" srcId="{179C8D01-4BC4-48E6-9435-37135DE75240}" destId="{944251D2-F463-49E5-A9A0-87F5B38CD744}" srcOrd="0" destOrd="0" parTransId="{F886FF80-EAC8-4078-A6E4-D3D3FFC6DAC6}" sibTransId="{578566C7-9AB2-4DF5-AA03-4083405DFB8F}"/>
    <dgm:cxn modelId="{BE3FB5AE-A5C6-423B-981F-E0F4AF8CF26A}" type="presOf" srcId="{944251D2-F463-49E5-A9A0-87F5B38CD744}" destId="{71F1DE87-84E0-4A49-BDCA-84FF8350B04F}" srcOrd="0" destOrd="0" presId="urn:microsoft.com/office/officeart/2005/8/layout/hProcess9"/>
    <dgm:cxn modelId="{7C03B666-A6FF-4FED-903B-392C6C485E99}" type="presOf" srcId="{2E1728F8-B7CB-44F5-B884-CA688855E2A4}" destId="{DEE907D7-D28D-46C2-B8A7-3C1A239D6F81}" srcOrd="0" destOrd="0" presId="urn:microsoft.com/office/officeart/2005/8/layout/hProcess9"/>
    <dgm:cxn modelId="{2DDA8CE3-FAE1-4A73-BEEA-901879E8E54F}" type="presParOf" srcId="{CC779E23-A19B-4FE3-818D-98BF1204406F}" destId="{5D62080E-25A6-4A3B-A0A4-B209DDB304EC}" srcOrd="0" destOrd="0" presId="urn:microsoft.com/office/officeart/2005/8/layout/hProcess9"/>
    <dgm:cxn modelId="{ADF28638-CDFC-4BE0-B1FF-03887E32A0ED}" type="presParOf" srcId="{CC779E23-A19B-4FE3-818D-98BF1204406F}" destId="{0F0C3E53-29E3-4641-BAF8-BD84A12A9F83}" srcOrd="1" destOrd="0" presId="urn:microsoft.com/office/officeart/2005/8/layout/hProcess9"/>
    <dgm:cxn modelId="{3B7420F0-60E0-4B3E-B9B7-2ED8B6492AC9}" type="presParOf" srcId="{0F0C3E53-29E3-4641-BAF8-BD84A12A9F83}" destId="{71F1DE87-84E0-4A49-BDCA-84FF8350B04F}" srcOrd="0" destOrd="0" presId="urn:microsoft.com/office/officeart/2005/8/layout/hProcess9"/>
    <dgm:cxn modelId="{5038CEDC-7E7A-4CCF-9EB6-AE341EA1550B}" type="presParOf" srcId="{0F0C3E53-29E3-4641-BAF8-BD84A12A9F83}" destId="{1ED8D94A-4EB2-4E5A-9083-893AA3160DCD}" srcOrd="1" destOrd="0" presId="urn:microsoft.com/office/officeart/2005/8/layout/hProcess9"/>
    <dgm:cxn modelId="{15C9941C-919D-40DE-872B-087661FDE52C}" type="presParOf" srcId="{0F0C3E53-29E3-4641-BAF8-BD84A12A9F83}" destId="{DEE907D7-D28D-46C2-B8A7-3C1A239D6F81}" srcOrd="2" destOrd="0" presId="urn:microsoft.com/office/officeart/2005/8/layout/hProcess9"/>
    <dgm:cxn modelId="{EC7DE402-7BD5-49F5-A9A4-615DE77DE6B9}" type="presParOf" srcId="{0F0C3E53-29E3-4641-BAF8-BD84A12A9F83}" destId="{191AFB02-96DE-472A-ACF7-ABF59715DB30}" srcOrd="3" destOrd="0" presId="urn:microsoft.com/office/officeart/2005/8/layout/hProcess9"/>
    <dgm:cxn modelId="{91AE81B9-DE79-44E4-BB47-B4028C4724ED}" type="presParOf" srcId="{0F0C3E53-29E3-4641-BAF8-BD84A12A9F83}" destId="{1643CA51-629A-4DFD-B887-370D8C2DF080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08.08.2012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08.08.2012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JavaServer-Faces-2-0-Complete-Reference/dp/0071625097/ref=pd_bxgy_b_img_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netbeans.org/kb/docs/javaee/ecommerce/conclusion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- Бедный </a:t>
            </a:r>
            <a:r>
              <a:rPr lang="en-US" dirty="0" smtClean="0"/>
              <a:t>GUI</a:t>
            </a:r>
          </a:p>
          <a:p>
            <a:r>
              <a:rPr lang="ru-RU" dirty="0" smtClean="0"/>
              <a:t>- </a:t>
            </a:r>
            <a:r>
              <a:rPr lang="en-US" dirty="0" smtClean="0"/>
              <a:t>HTML </a:t>
            </a:r>
            <a:r>
              <a:rPr lang="ru-RU" dirty="0" smtClean="0"/>
              <a:t>хорош</a:t>
            </a:r>
            <a:r>
              <a:rPr lang="ru-RU" baseline="0" dirty="0" smtClean="0"/>
              <a:t> для статических документов,  но плох для программ</a:t>
            </a:r>
          </a:p>
          <a:p>
            <a:r>
              <a:rPr lang="ru-RU" baseline="0" dirty="0" smtClean="0"/>
              <a:t>- </a:t>
            </a:r>
            <a:r>
              <a:rPr lang="en-US" baseline="0" dirty="0" smtClean="0"/>
              <a:t>HTML </a:t>
            </a:r>
            <a:r>
              <a:rPr lang="ru-RU" baseline="0" dirty="0" smtClean="0"/>
              <a:t>неудобный протокол для тех нужд, как сейчас используются </a:t>
            </a:r>
            <a:r>
              <a:rPr lang="en-US" baseline="0" dirty="0" smtClean="0"/>
              <a:t>web-</a:t>
            </a:r>
            <a:r>
              <a:rPr lang="ru-RU" baseline="0" dirty="0" smtClean="0"/>
              <a:t>приложения</a:t>
            </a:r>
          </a:p>
          <a:p>
            <a:r>
              <a:rPr lang="ru-RU" dirty="0" smtClean="0"/>
              <a:t>+ Универсальный доступ (у каждого есть установленный браузер, каждый компьютер сети может получить доступ к приложению)</a:t>
            </a:r>
          </a:p>
          <a:p>
            <a:r>
              <a:rPr lang="ru-RU" dirty="0" smtClean="0"/>
              <a:t>+ Автоматические </a:t>
            </a:r>
            <a:r>
              <a:rPr lang="ru-RU" dirty="0" err="1" smtClean="0"/>
              <a:t>апдейты</a:t>
            </a:r>
            <a:r>
              <a:rPr lang="ru-RU" dirty="0" smtClean="0"/>
              <a:t> (</a:t>
            </a:r>
            <a:r>
              <a:rPr lang="ru-RU" dirty="0" err="1" smtClean="0"/>
              <a:t>контент</a:t>
            </a:r>
            <a:r>
              <a:rPr lang="ru-RU" dirty="0" smtClean="0"/>
              <a:t> поступает с сервера, поэтому всегда «</a:t>
            </a:r>
            <a:r>
              <a:rPr lang="ru-RU" dirty="0" err="1" smtClean="0"/>
              <a:t>свежачок</a:t>
            </a:r>
            <a:r>
              <a:rPr lang="ru-RU" dirty="0" smtClean="0"/>
              <a:t>»)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six lifecycle phases, according to </a:t>
            </a:r>
            <a:r>
              <a:rPr lang="en-US" u="sng" dirty="0" err="1" smtClean="0">
                <a:hlinkClick r:id="rId3"/>
              </a:rPr>
              <a:t>JavaServer</a:t>
            </a:r>
            <a:r>
              <a:rPr lang="en-US" u="sng" dirty="0" smtClean="0">
                <a:hlinkClick r:id="rId3"/>
              </a:rPr>
              <a:t> Faces 2.0</a:t>
            </a:r>
            <a:r>
              <a:rPr lang="en-US" dirty="0" smtClean="0"/>
              <a:t>, are defined as follows:</a:t>
            </a:r>
          </a:p>
          <a:p>
            <a:pPr>
              <a:defRPr/>
            </a:pPr>
            <a:r>
              <a:rPr lang="en-US" b="1" dirty="0" smtClean="0"/>
              <a:t>Create or Restore View:</a:t>
            </a:r>
            <a:r>
              <a:rPr lang="en-US" dirty="0" smtClean="0"/>
              <a:t> Restores or creates a server-side component tree (View) in memory to represent the UI information from a client.</a:t>
            </a:r>
          </a:p>
          <a:p>
            <a:pPr>
              <a:defRPr/>
            </a:pPr>
            <a:r>
              <a:rPr lang="en-US" b="1" dirty="0" smtClean="0"/>
              <a:t>Apply Request Values:</a:t>
            </a:r>
            <a:r>
              <a:rPr lang="en-US" dirty="0" smtClean="0"/>
              <a:t> Updates the server-side components with fresh data from the client.</a:t>
            </a:r>
          </a:p>
          <a:p>
            <a:pPr>
              <a:defRPr/>
            </a:pPr>
            <a:r>
              <a:rPr lang="en-US" b="1" dirty="0" smtClean="0"/>
              <a:t>Process Validations:</a:t>
            </a:r>
            <a:r>
              <a:rPr lang="en-US" dirty="0" smtClean="0"/>
              <a:t> Performs validation and data type conversion on the new data.</a:t>
            </a:r>
          </a:p>
          <a:p>
            <a:pPr>
              <a:defRPr/>
            </a:pPr>
            <a:r>
              <a:rPr lang="en-US" b="1" dirty="0" smtClean="0"/>
              <a:t>Update Model Values:</a:t>
            </a:r>
            <a:r>
              <a:rPr lang="en-US" dirty="0" smtClean="0"/>
              <a:t> Updates any server-side Model objects with new data.</a:t>
            </a:r>
          </a:p>
          <a:p>
            <a:pPr>
              <a:defRPr/>
            </a:pPr>
            <a:r>
              <a:rPr lang="en-US" b="1" dirty="0" smtClean="0"/>
              <a:t>Invoke Application:</a:t>
            </a:r>
            <a:r>
              <a:rPr lang="en-US" dirty="0" smtClean="0"/>
              <a:t> Invokes any application logic needed to fulfill the request and navigate to a new page if needed.</a:t>
            </a:r>
          </a:p>
          <a:p>
            <a:pPr>
              <a:defRPr/>
            </a:pPr>
            <a:r>
              <a:rPr lang="en-US" b="1" dirty="0" smtClean="0"/>
              <a:t>Render Response:</a:t>
            </a:r>
            <a:r>
              <a:rPr lang="en-US" dirty="0" smtClean="0"/>
              <a:t> Saves state and renders a response to the requesting client.</a:t>
            </a:r>
            <a:r>
              <a:rPr lang="en-US" baseline="30000" dirty="0" smtClean="0">
                <a:hlinkClick r:id="rId4"/>
              </a:rPr>
              <a:t>[2]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1)Managed</a:t>
            </a:r>
            <a:r>
              <a:rPr lang="en-US" baseline="0" dirty="0" smtClean="0"/>
              <a:t> Bean. Java </a:t>
            </a:r>
            <a:r>
              <a:rPr lang="ru-RU" baseline="0" dirty="0" smtClean="0"/>
              <a:t>класс с аннотацией(как в примере) или обозначенный в </a:t>
            </a:r>
            <a:r>
              <a:rPr lang="en-US" baseline="0" dirty="0" smtClean="0"/>
              <a:t>faces-config.xml. </a:t>
            </a:r>
            <a:r>
              <a:rPr lang="ru-RU" baseline="0" dirty="0" smtClean="0"/>
              <a:t>Обычно </a:t>
            </a:r>
            <a:r>
              <a:rPr lang="en-US" baseline="0" dirty="0" smtClean="0"/>
              <a:t>POJO, </a:t>
            </a:r>
            <a:r>
              <a:rPr lang="ru-RU" baseline="0" dirty="0" smtClean="0"/>
              <a:t>никаких интерфейсов имплементировать не надо. Должны быть пары геттеров и сеттеров для каждого элемента формы. Есть </a:t>
            </a:r>
            <a:r>
              <a:rPr lang="en-US" baseline="0" dirty="0" smtClean="0"/>
              <a:t>action controller </a:t>
            </a:r>
            <a:r>
              <a:rPr lang="ru-RU" baseline="0" dirty="0" smtClean="0"/>
              <a:t>методы у которых нет параметров и возвращают </a:t>
            </a:r>
            <a:r>
              <a:rPr lang="en-US" baseline="0" dirty="0" smtClean="0"/>
              <a:t>String.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A "Managed Bean" is a bean constructed/initialized via injection in the faces-config.xml file. A "Backing Bean" is a bean referenced by JSF pages and is defined in the faces-config.xml file</a:t>
            </a:r>
            <a:endParaRPr lang="de-DE" dirty="0" smtClean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, </a:t>
            </a:r>
            <a:r>
              <a:rPr lang="de-DE" dirty="0" err="1" smtClean="0"/>
              <a:t>from</a:t>
            </a:r>
            <a:r>
              <a:rPr lang="de-DE" dirty="0" smtClean="0"/>
              <a:t> JSF 2.0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.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extrenal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. </a:t>
            </a:r>
          </a:p>
          <a:p>
            <a:r>
              <a:rPr lang="en-US" dirty="0" smtClean="0"/>
              <a:t>This code specifies that view /pages/inputname.jsp has two outputs, </a:t>
            </a:r>
            <a:r>
              <a:rPr lang="en-US" dirty="0" err="1" smtClean="0"/>
              <a:t>sayHello</a:t>
            </a:r>
            <a:r>
              <a:rPr lang="en-US" dirty="0" smtClean="0"/>
              <a:t> and </a:t>
            </a:r>
            <a:r>
              <a:rPr lang="en-US" dirty="0" err="1" smtClean="0"/>
              <a:t>sayGoodbye</a:t>
            </a:r>
            <a:r>
              <a:rPr lang="en-US" dirty="0" smtClean="0"/>
              <a:t>, associated with particular pages.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for building user interfaces for web applications. </a:t>
            </a:r>
          </a:p>
          <a:p>
            <a:r>
              <a:rPr lang="en-US" dirty="0" smtClean="0"/>
              <a:t>It simplifies the development of user interface (often it is one of the most diff. parts of web </a:t>
            </a:r>
            <a:r>
              <a:rPr lang="en-US" dirty="0" err="1" smtClean="0"/>
              <a:t>appli</a:t>
            </a:r>
            <a:r>
              <a:rPr lang="en-US" dirty="0" smtClean="0"/>
              <a:t> development)</a:t>
            </a:r>
          </a:p>
          <a:p>
            <a:r>
              <a:rPr lang="en-US" dirty="0" smtClean="0"/>
              <a:t>Was developed through Java Community Process (JCP) by a group of technology leaders (Sun Microsystems, Oracle, Borland, IBM, etc.) and well-known Java and Web experts. 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/>
            <a:r>
              <a:rPr lang="en-US" sz="2600" dirty="0" smtClean="0"/>
              <a:t>Events-based interaction model (as opposed to the old “request/response” model)</a:t>
            </a:r>
            <a:endParaRPr lang="de-DE" sz="2600" dirty="0" smtClean="0"/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Reader kits that provide device independence </a:t>
            </a:r>
          </a:p>
          <a:p>
            <a:endParaRPr lang="de-DE" dirty="0" smtClean="0"/>
          </a:p>
          <a:p>
            <a:pPr marL="0" lvl="1" indent="0"/>
            <a:r>
              <a:rPr lang="de-DE" sz="2600" dirty="0" err="1" smtClean="0"/>
              <a:t>Extendable</a:t>
            </a:r>
            <a:r>
              <a:rPr lang="de-DE" sz="2600" dirty="0" smtClean="0"/>
              <a:t> </a:t>
            </a:r>
            <a:r>
              <a:rPr lang="de-DE" sz="2600" dirty="0" err="1" smtClean="0"/>
              <a:t>component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rendering</a:t>
            </a:r>
            <a:r>
              <a:rPr lang="de-DE" sz="2600" dirty="0" smtClean="0"/>
              <a:t> </a:t>
            </a:r>
            <a:r>
              <a:rPr lang="de-DE" sz="2600" dirty="0" err="1" smtClean="0"/>
              <a:t>architecture</a:t>
            </a:r>
            <a:endParaRPr lang="de-DE" sz="2600" dirty="0" smtClean="0"/>
          </a:p>
          <a:p>
            <a:endParaRPr lang="de-DE" dirty="0" smtClean="0"/>
          </a:p>
          <a:p>
            <a:r>
              <a:rPr lang="en-US" dirty="0" smtClean="0"/>
              <a:t>can use different View technologies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Facelets</a:t>
            </a:r>
            <a:r>
              <a:rPr lang="en-US" dirty="0" smtClean="0"/>
              <a:t>, JSP, Velocity, etc.)</a:t>
            </a:r>
          </a:p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JSF</a:t>
            </a:r>
            <a:r>
              <a:rPr lang="en-US" dirty="0" smtClean="0"/>
              <a:t> application can save the state of its components in the </a:t>
            </a:r>
            <a:r>
              <a:rPr lang="en-US" b="1" dirty="0" smtClean="0"/>
              <a:t>client</a:t>
            </a:r>
            <a:r>
              <a:rPr lang="en-US" dirty="0" smtClean="0"/>
              <a:t> response or on the </a:t>
            </a:r>
            <a:r>
              <a:rPr lang="en-US" b="1" dirty="0" smtClean="0"/>
              <a:t>server</a:t>
            </a:r>
          </a:p>
          <a:p>
            <a:r>
              <a:rPr lang="en-US" dirty="0" smtClean="0"/>
              <a:t> The state of UI components (and some other objects) is saved at the end of each request (called </a:t>
            </a:r>
            <a:r>
              <a:rPr lang="en-US" b="1" dirty="0" err="1" smtClean="0"/>
              <a:t>stateSaving</a:t>
            </a:r>
            <a:r>
              <a:rPr lang="en-US" dirty="0" smtClean="0"/>
              <a:t>(note: </a:t>
            </a:r>
            <a:r>
              <a:rPr lang="en-US" i="1" dirty="0" smtClean="0"/>
              <a:t>transient</a:t>
            </a:r>
            <a:r>
              <a:rPr lang="en-US" dirty="0" smtClean="0"/>
              <a:t> </a:t>
            </a:r>
            <a:r>
              <a:rPr lang="en-US" b="1" dirty="0" smtClean="0"/>
              <a:t>true</a:t>
            </a:r>
            <a:r>
              <a:rPr lang="en-US" dirty="0" smtClean="0"/>
              <a:t>)), and restored upon next creation of that view. Several types of state-saving are available, including Client-side and Server-side state saving. </a:t>
            </a:r>
          </a:p>
          <a:p>
            <a:endParaRPr lang="en-US" dirty="0" smtClean="0"/>
          </a:p>
          <a:p>
            <a:r>
              <a:rPr lang="en-US" dirty="0" smtClean="0"/>
              <a:t>easy and user-friendly process for creating web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JSF was created to adhere precisely to MVC design methodology. </a:t>
            </a:r>
          </a:p>
          <a:p>
            <a:endParaRPr lang="en-US" dirty="0" smtClean="0"/>
          </a:p>
          <a:p>
            <a:r>
              <a:rPr lang="en-US" dirty="0" smtClean="0"/>
              <a:t>MVC:  </a:t>
            </a:r>
            <a:r>
              <a:rPr lang="en-US" dirty="0" err="1" smtClean="0"/>
              <a:t>Facelet</a:t>
            </a:r>
            <a:r>
              <a:rPr lang="en-US" dirty="0" smtClean="0"/>
              <a:t> is the XHTML view, and the model is a bean.</a:t>
            </a:r>
          </a:p>
          <a:p>
            <a:endParaRPr lang="en-US" dirty="0" smtClean="0"/>
          </a:p>
          <a:p>
            <a:r>
              <a:rPr lang="en-US" dirty="0" smtClean="0"/>
              <a:t> You typically never deal with </a:t>
            </a:r>
            <a:r>
              <a:rPr lang="en-US" dirty="0" err="1" smtClean="0"/>
              <a:t>servlets</a:t>
            </a:r>
            <a:r>
              <a:rPr lang="en-US" dirty="0" smtClean="0"/>
              <a:t> directly in a JSF app. Instead you have configuration in faces-config.xml as well as annotations on various classes, which control what the </a:t>
            </a:r>
            <a:r>
              <a:rPr lang="en-US" dirty="0" err="1" smtClean="0"/>
              <a:t>FacesServlet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JSF was created to adhere precisely to MVC design methodology. </a:t>
            </a:r>
          </a:p>
          <a:p>
            <a:endParaRPr lang="en-US" dirty="0" smtClean="0"/>
          </a:p>
          <a:p>
            <a:r>
              <a:rPr lang="en-US" dirty="0" smtClean="0"/>
              <a:t>MVC:  </a:t>
            </a:r>
            <a:r>
              <a:rPr lang="en-US" dirty="0" err="1" smtClean="0"/>
              <a:t>Facelet</a:t>
            </a:r>
            <a:r>
              <a:rPr lang="en-US" dirty="0" smtClean="0"/>
              <a:t> is the XHTML view, and the model is a bean.</a:t>
            </a:r>
          </a:p>
          <a:p>
            <a:endParaRPr lang="en-US" dirty="0" smtClean="0"/>
          </a:p>
          <a:p>
            <a:r>
              <a:rPr lang="en-US" dirty="0" smtClean="0"/>
              <a:t> You typically never deal with </a:t>
            </a:r>
            <a:r>
              <a:rPr lang="en-US" dirty="0" err="1" smtClean="0"/>
              <a:t>servlets</a:t>
            </a:r>
            <a:r>
              <a:rPr lang="en-US" dirty="0" smtClean="0"/>
              <a:t> directly in a JSF app. Instead you have configuration in faces-config.xml as well as annotations on various classes, which control what the </a:t>
            </a:r>
            <a:r>
              <a:rPr lang="en-US" dirty="0" err="1" smtClean="0"/>
              <a:t>FacesServlet</a:t>
            </a:r>
            <a:r>
              <a:rPr lang="en-US" dirty="0" smtClean="0"/>
              <a:t> does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/>
            <a:r>
              <a:rPr lang="en-US" dirty="0" err="1" smtClean="0"/>
              <a:t>Facelets</a:t>
            </a:r>
            <a:r>
              <a:rPr lang="en-US" dirty="0" smtClean="0"/>
              <a:t>: View handler technology</a:t>
            </a:r>
          </a:p>
          <a:p>
            <a:pPr marL="0" lvl="1" indent="0"/>
            <a:endParaRPr lang="en-US" dirty="0" smtClean="0"/>
          </a:p>
          <a:p>
            <a:pPr marL="0" lvl="1" indent="0"/>
            <a:r>
              <a:rPr lang="en-US" dirty="0" smtClean="0"/>
              <a:t>Property updates/invoking of new methods are handled automatically by JSF request processing lifecycle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The renderer is responsible of displaying the component for a certain client. This renderer can get exchanged. The standard renderer for JSF components is the HTML renderer.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08.08.2012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08.08.2012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myfaces.apache.org/tobago/" TargetMode="External"/><Relationship Id="rId13" Type="http://schemas.openxmlformats.org/officeDocument/2006/relationships/hyperlink" Target="http://ru.wikipedia.org/wiki/%D0%A4%D0%B0%D0%B9%D0%BB:Richfaces_logo.gif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hyperlink" Target="http://myfaces.apache.org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servlets.com/JSF-Tutorial/jsf2/" TargetMode="External"/><Relationship Id="rId2" Type="http://schemas.openxmlformats.org/officeDocument/2006/relationships/hyperlink" Target="http://www.mkyong.com/tutorials/jsf-2-0-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serverfaces.org/" TargetMode="External"/><Relationship Id="rId5" Type="http://schemas.openxmlformats.org/officeDocument/2006/relationships/hyperlink" Target="http://www.infosun.fim.uni-passau.de/cb/Kurse/sep_ss11/download/jsp-2.2-mr-spec.pdf" TargetMode="External"/><Relationship Id="rId4" Type="http://schemas.openxmlformats.org/officeDocument/2006/relationships/hyperlink" Target="http://www.jsftutorials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Components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052736"/>
            <a:ext cx="7605713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lifecycle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026" name="Picture 2" descr="C:\Work\Java School\JSF2\basic-lifecycle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7584" y="523868"/>
            <a:ext cx="7848872" cy="5486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b="1" dirty="0" smtClean="0"/>
              <a:t>Development </a:t>
            </a:r>
            <a:r>
              <a:rPr lang="de-DE" sz="2800" b="1" dirty="0" err="1" smtClean="0"/>
              <a:t>steps</a:t>
            </a:r>
            <a:endParaRPr lang="de-DE" sz="2800" b="1" dirty="0" smtClean="0"/>
          </a:p>
          <a:p>
            <a:pPr lvl="1"/>
            <a:r>
              <a:rPr lang="ru-RU" sz="2400" dirty="0" smtClean="0"/>
              <a:t>Разработать модель для хранения данных</a:t>
            </a:r>
            <a:endParaRPr lang="de-DE" sz="2400" dirty="0" smtClean="0"/>
          </a:p>
          <a:p>
            <a:pPr lvl="1"/>
            <a:r>
              <a:rPr lang="ru-RU" sz="2400" dirty="0" smtClean="0"/>
              <a:t>Добавить эти объявления в </a:t>
            </a:r>
            <a:r>
              <a:rPr lang="en-US" sz="2400" dirty="0" smtClean="0"/>
              <a:t>faces-config.xml</a:t>
            </a:r>
            <a:endParaRPr lang="de-DE" sz="2400" dirty="0" smtClean="0"/>
          </a:p>
          <a:p>
            <a:pPr lvl="1"/>
            <a:r>
              <a:rPr lang="ru-RU" sz="2400" dirty="0" smtClean="0"/>
              <a:t>Создать страницы </a:t>
            </a:r>
            <a:r>
              <a:rPr lang="en-US" sz="2400" dirty="0" smtClean="0"/>
              <a:t>c </a:t>
            </a:r>
            <a:r>
              <a:rPr lang="en-US" sz="2400" dirty="0" err="1" smtClean="0"/>
              <a:t>ui</a:t>
            </a:r>
            <a:r>
              <a:rPr lang="en-US" sz="2400" dirty="0" smtClean="0"/>
              <a:t> </a:t>
            </a:r>
            <a:r>
              <a:rPr lang="ru-RU" sz="2400" dirty="0" smtClean="0"/>
              <a:t>компонентами</a:t>
            </a:r>
            <a:endParaRPr lang="de-DE" sz="2400" dirty="0" smtClean="0"/>
          </a:p>
          <a:p>
            <a:pPr lvl="1"/>
            <a:r>
              <a:rPr lang="ru-RU" sz="2400" dirty="0" smtClean="0"/>
              <a:t>Задать навигацию в </a:t>
            </a:r>
            <a:r>
              <a:rPr lang="en-US" sz="2400" dirty="0" smtClean="0"/>
              <a:t>faces-config.xml</a:t>
            </a:r>
            <a:endParaRPr lang="de-DE" sz="2400" dirty="0" smtClean="0"/>
          </a:p>
          <a:p>
            <a:pPr lvl="1"/>
            <a:r>
              <a:rPr lang="ru-RU" sz="2400" dirty="0" smtClean="0"/>
              <a:t>Сконфигурировать </a:t>
            </a:r>
            <a:r>
              <a:rPr lang="en-US" sz="2400" dirty="0" smtClean="0"/>
              <a:t>web.xml</a:t>
            </a:r>
            <a:endParaRPr lang="de-DE" sz="24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UI Component example: textbox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Managed Bean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package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6699"/>
                </a:solidFill>
              </a:rPr>
              <a:t>com.mkyong.form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import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6699"/>
                </a:solidFill>
              </a:rPr>
              <a:t>javax.faces.bean.ManagedBean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import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6699"/>
                </a:solidFill>
              </a:rPr>
              <a:t>javax.faces.bean.SessionScoped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import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6699"/>
                </a:solidFill>
              </a:rPr>
              <a:t>java.io.Serializable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/>
              <a:t>@ManagedBean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/>
              <a:t>@SessionScoped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public</a:t>
            </a:r>
            <a:r>
              <a:rPr lang="de-DE" sz="1100" dirty="0" smtClean="0"/>
              <a:t> </a:t>
            </a:r>
            <a:r>
              <a:rPr lang="de-DE" sz="1100" b="1" dirty="0" smtClean="0">
                <a:solidFill>
                  <a:srgbClr val="000000"/>
                </a:solidFill>
              </a:rPr>
              <a:t>class</a:t>
            </a:r>
            <a:r>
              <a:rPr lang="de-DE" sz="1100" dirty="0" smtClean="0"/>
              <a:t> UserBean </a:t>
            </a:r>
            <a:r>
              <a:rPr lang="de-DE" sz="1100" b="1" dirty="0" smtClean="0">
                <a:solidFill>
                  <a:srgbClr val="000000"/>
                </a:solidFill>
              </a:rPr>
              <a:t>implements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3399"/>
                </a:solidFill>
              </a:rPr>
              <a:t>Serializable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99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9900"/>
                </a:solidFill>
              </a:rPr>
              <a:t>	</a:t>
            </a:r>
            <a:r>
              <a:rPr lang="de-DE" sz="1100" b="1" dirty="0" smtClean="0">
                <a:solidFill>
                  <a:srgbClr val="000000"/>
                </a:solidFill>
              </a:rPr>
              <a:t>private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3399"/>
                </a:solidFill>
              </a:rPr>
              <a:t>String</a:t>
            </a:r>
            <a:r>
              <a:rPr lang="de-DE" sz="1100" dirty="0" smtClean="0"/>
              <a:t> userName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	public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3399"/>
                </a:solidFill>
              </a:rPr>
              <a:t>String</a:t>
            </a:r>
            <a:r>
              <a:rPr lang="de-DE" sz="1100" dirty="0" smtClean="0"/>
              <a:t> getUserName</a:t>
            </a:r>
            <a:r>
              <a:rPr lang="de-DE" sz="1100" dirty="0" smtClean="0">
                <a:solidFill>
                  <a:srgbClr val="009900"/>
                </a:solidFill>
              </a:rPr>
              <a:t>()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99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9900"/>
                </a:solidFill>
              </a:rPr>
              <a:t>		</a:t>
            </a:r>
            <a:r>
              <a:rPr lang="de-DE" sz="1100" b="1" dirty="0" smtClean="0">
                <a:solidFill>
                  <a:srgbClr val="000000"/>
                </a:solidFill>
              </a:rPr>
              <a:t>return</a:t>
            </a:r>
            <a:r>
              <a:rPr lang="de-DE" sz="1100" dirty="0" smtClean="0"/>
              <a:t> userName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	}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0000"/>
                </a:solidFill>
              </a:rPr>
              <a:t>	public</a:t>
            </a:r>
            <a:r>
              <a:rPr lang="de-DE" sz="1100" dirty="0" smtClean="0"/>
              <a:t> </a:t>
            </a:r>
            <a:r>
              <a:rPr lang="de-DE" sz="1100" b="1" dirty="0" smtClean="0">
                <a:solidFill>
                  <a:srgbClr val="000066"/>
                </a:solidFill>
              </a:rPr>
              <a:t>void</a:t>
            </a:r>
            <a:r>
              <a:rPr lang="de-DE" sz="1100" dirty="0" smtClean="0"/>
              <a:t> setUserName</a:t>
            </a:r>
            <a:r>
              <a:rPr lang="de-DE" sz="1100" dirty="0" smtClean="0">
                <a:solidFill>
                  <a:srgbClr val="009900"/>
                </a:solidFill>
              </a:rPr>
              <a:t>(</a:t>
            </a:r>
            <a:r>
              <a:rPr lang="de-DE" sz="1100" dirty="0" smtClean="0">
                <a:solidFill>
                  <a:srgbClr val="003399"/>
                </a:solidFill>
              </a:rPr>
              <a:t>String</a:t>
            </a:r>
            <a:r>
              <a:rPr lang="de-DE" sz="1100" dirty="0" smtClean="0"/>
              <a:t> userName</a:t>
            </a:r>
            <a:r>
              <a:rPr lang="de-DE" sz="1100" dirty="0" smtClean="0">
                <a:solidFill>
                  <a:srgbClr val="009900"/>
                </a:solidFill>
              </a:rPr>
              <a:t>)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0099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b="1" dirty="0" smtClean="0">
                <a:solidFill>
                  <a:srgbClr val="009900"/>
                </a:solidFill>
              </a:rPr>
              <a:t>		</a:t>
            </a:r>
            <a:r>
              <a:rPr lang="de-DE" sz="1100" b="1" dirty="0" smtClean="0">
                <a:solidFill>
                  <a:srgbClr val="000000"/>
                </a:solidFill>
              </a:rPr>
              <a:t>this</a:t>
            </a:r>
            <a:r>
              <a:rPr lang="de-DE" sz="1100" dirty="0" smtClean="0"/>
              <a:t>.</a:t>
            </a:r>
            <a:r>
              <a:rPr lang="de-DE" sz="1100" dirty="0" smtClean="0">
                <a:solidFill>
                  <a:srgbClr val="006633"/>
                </a:solidFill>
              </a:rPr>
              <a:t>userName</a:t>
            </a:r>
            <a:r>
              <a:rPr lang="de-DE" sz="1100" dirty="0" smtClean="0"/>
              <a:t> </a:t>
            </a:r>
            <a:r>
              <a:rPr lang="de-DE" sz="1100" dirty="0" smtClean="0">
                <a:solidFill>
                  <a:srgbClr val="339933"/>
                </a:solidFill>
              </a:rPr>
              <a:t>=</a:t>
            </a:r>
            <a:r>
              <a:rPr lang="de-DE" sz="1100" dirty="0" smtClean="0"/>
              <a:t> userName</a:t>
            </a:r>
            <a:r>
              <a:rPr lang="de-DE" sz="1100" dirty="0" smtClean="0">
                <a:solidFill>
                  <a:srgbClr val="339933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339933"/>
                </a:solidFill>
              </a:rPr>
              <a:t>	</a:t>
            </a:r>
            <a:r>
              <a:rPr lang="de-DE" sz="1100" dirty="0" smtClean="0">
                <a:solidFill>
                  <a:srgbClr val="0099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de-DE" dirty="0"/>
              <a:t>View </a:t>
            </a:r>
            <a:r>
              <a:rPr lang="de-DE" dirty="0" smtClean="0"/>
              <a:t>Page – demo.xhtml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&lt;?xml </a:t>
            </a:r>
            <a:r>
              <a:rPr lang="de-DE" sz="1100" dirty="0" smtClean="0">
                <a:solidFill>
                  <a:srgbClr val="000066"/>
                </a:solidFill>
              </a:rPr>
              <a:t>version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"1.0"</a:t>
            </a:r>
            <a:r>
              <a:rPr lang="de-DE" sz="1100" dirty="0" smtClean="0">
                <a:solidFill>
                  <a:srgbClr val="009900"/>
                </a:solidFill>
              </a:rPr>
              <a:t> encoding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"UTF-8"</a:t>
            </a:r>
            <a:r>
              <a:rPr lang="de-DE" sz="1100" dirty="0" smtClean="0">
                <a:solidFill>
                  <a:srgbClr val="009900"/>
                </a:solidFill>
              </a:rPr>
              <a:t>?&gt;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BBDD"/>
                </a:solidFill>
              </a:rPr>
              <a:t>&lt;!DOCTYPE html PUBLIC "-//W3C//DTD XHTML 1.0 Transitional//EN" "http://www.w3.org/TR/xhtml1/DTD/xhtml1-transitional.dtd"&gt;</a:t>
            </a: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&lt;</a:t>
            </a:r>
            <a:r>
              <a:rPr lang="de-DE" sz="1100" b="1" dirty="0" smtClean="0">
                <a:solidFill>
                  <a:srgbClr val="000000"/>
                </a:solidFill>
              </a:rPr>
              <a:t>html</a:t>
            </a:r>
            <a:r>
              <a:rPr lang="de-DE" sz="1100" dirty="0" smtClean="0">
                <a:solidFill>
                  <a:srgbClr val="009900"/>
                </a:solidFill>
              </a:rPr>
              <a:t> xmlns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"http://www.w3.org/1999/xhtml"</a:t>
            </a:r>
            <a:endParaRPr lang="de-DE" sz="1100" dirty="0">
              <a:solidFill>
                <a:srgbClr val="009900"/>
              </a:solidFill>
            </a:endParaRP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>
                <a:solidFill>
                  <a:srgbClr val="009900"/>
                </a:solidFill>
              </a:rPr>
              <a:t> </a:t>
            </a:r>
            <a:r>
              <a:rPr lang="de-DE" sz="1100" dirty="0" smtClean="0">
                <a:solidFill>
                  <a:srgbClr val="009900"/>
                </a:solidFill>
              </a:rPr>
              <a:t>           xmlns:h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"http://java.sun.com/jsf/html"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/>
              <a:t>       </a:t>
            </a:r>
            <a:r>
              <a:rPr lang="de-DE" sz="1100" dirty="0" smtClean="0">
                <a:solidFill>
                  <a:srgbClr val="009900"/>
                </a:solidFill>
              </a:rPr>
              <a:t>&lt;h:body&gt;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                  &lt;</a:t>
            </a:r>
            <a:r>
              <a:rPr lang="de-DE" sz="1100" b="1" dirty="0" smtClean="0">
                <a:solidFill>
                  <a:srgbClr val="000000"/>
                </a:solidFill>
              </a:rPr>
              <a:t>h1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r>
              <a:rPr lang="de-DE" sz="1100" dirty="0" smtClean="0"/>
              <a:t>JSF 2 textbox example</a:t>
            </a:r>
            <a:r>
              <a:rPr lang="de-DE" sz="1100" dirty="0" smtClean="0">
                <a:solidFill>
                  <a:srgbClr val="009900"/>
                </a:solidFill>
              </a:rPr>
              <a:t>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b="1" dirty="0" smtClean="0">
                <a:solidFill>
                  <a:srgbClr val="000000"/>
                </a:solidFill>
              </a:rPr>
              <a:t>h1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r>
              <a:rPr lang="de-DE" sz="1100" dirty="0" smtClean="0"/>
              <a:t>  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>
                <a:solidFill>
                  <a:srgbClr val="009900"/>
                </a:solidFill>
              </a:rPr>
              <a:t>	</a:t>
            </a:r>
            <a:r>
              <a:rPr lang="de-DE" sz="1100" dirty="0" smtClean="0">
                <a:solidFill>
                  <a:srgbClr val="009900"/>
                </a:solidFill>
              </a:rPr>
              <a:t>&lt;h:form&gt;</a:t>
            </a: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	        &lt;h:inputText </a:t>
            </a:r>
            <a:r>
              <a:rPr lang="de-DE" sz="1100" dirty="0" smtClean="0">
                <a:solidFill>
                  <a:srgbClr val="000066"/>
                </a:solidFill>
              </a:rPr>
              <a:t>value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"#{userBean.userName}"</a:t>
            </a:r>
            <a:r>
              <a:rPr lang="de-DE" sz="1100" dirty="0" smtClean="0">
                <a:solidFill>
                  <a:srgbClr val="009900"/>
                </a:solidFill>
              </a:rPr>
              <a:t> 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                                     &lt;h:commandButton </a:t>
            </a:r>
            <a:r>
              <a:rPr lang="de-DE" sz="1100" dirty="0" smtClean="0">
                <a:solidFill>
                  <a:srgbClr val="000066"/>
                </a:solidFill>
              </a:rPr>
              <a:t>value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"Submit"</a:t>
            </a:r>
            <a:r>
              <a:rPr lang="de-DE" sz="1100" dirty="0" smtClean="0">
                <a:solidFill>
                  <a:srgbClr val="009900"/>
                </a:solidFill>
              </a:rPr>
              <a:t> </a:t>
            </a:r>
            <a:r>
              <a:rPr lang="de-DE" sz="1100" dirty="0" smtClean="0">
                <a:solidFill>
                  <a:srgbClr val="000066"/>
                </a:solidFill>
              </a:rPr>
              <a:t>action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"user"</a:t>
            </a:r>
            <a:r>
              <a:rPr lang="de-DE" sz="1100" dirty="0" smtClean="0">
                <a:solidFill>
                  <a:srgbClr val="009900"/>
                </a:solidFill>
              </a:rPr>
              <a:t> 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	 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dirty="0" smtClean="0">
                <a:solidFill>
                  <a:srgbClr val="009900"/>
                </a:solidFill>
              </a:rPr>
              <a:t>h:form&gt;</a:t>
            </a:r>
            <a:endParaRPr lang="de-DE" sz="1100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       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dirty="0" smtClean="0">
                <a:solidFill>
                  <a:srgbClr val="009900"/>
                </a:solidFill>
              </a:rPr>
              <a:t>h:body&gt;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b="1" dirty="0" err="1" smtClean="0">
                <a:solidFill>
                  <a:srgbClr val="000000"/>
                </a:solidFill>
              </a:rPr>
              <a:t>html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de-DE" sz="1100" dirty="0" smtClean="0"/>
          </a:p>
          <a:p>
            <a:pPr>
              <a:defRPr/>
            </a:pPr>
            <a:r>
              <a:rPr lang="de-DE" dirty="0" smtClean="0"/>
              <a:t>View Page – </a:t>
            </a:r>
            <a:r>
              <a:rPr lang="en-US" dirty="0" err="1" smtClean="0"/>
              <a:t>User.xhtml</a:t>
            </a:r>
            <a:endParaRPr lang="en-US" dirty="0" smtClean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&lt;?xml </a:t>
            </a:r>
            <a:r>
              <a:rPr lang="de-DE" sz="1100" dirty="0" smtClean="0">
                <a:solidFill>
                  <a:srgbClr val="000066"/>
                </a:solidFill>
              </a:rPr>
              <a:t>version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"1.0"</a:t>
            </a:r>
            <a:r>
              <a:rPr lang="de-DE" sz="1100" dirty="0" smtClean="0">
                <a:solidFill>
                  <a:srgbClr val="009900"/>
                </a:solidFill>
              </a:rPr>
              <a:t> encoding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"UTF-8"</a:t>
            </a:r>
            <a:r>
              <a:rPr lang="de-DE" sz="1100" dirty="0" smtClean="0">
                <a:solidFill>
                  <a:srgbClr val="009900"/>
                </a:solidFill>
              </a:rPr>
              <a:t>?&gt;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de-DE" sz="1100" dirty="0" smtClean="0">
              <a:solidFill>
                <a:srgbClr val="009900"/>
              </a:solidFill>
            </a:endParaRP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BBDD"/>
                </a:solidFill>
              </a:rPr>
              <a:t>&lt;!DOCTYPE html PUBLIC "-//W3C//DTD XHTML 1.0 Transitional//EN" "http://www.w3.org/TR/xhtml1/DTD/xhtml1-transitional.dtd"&gt;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&lt;</a:t>
            </a:r>
            <a:r>
              <a:rPr lang="de-DE" sz="1100" b="1" dirty="0" smtClean="0">
                <a:solidFill>
                  <a:srgbClr val="000000"/>
                </a:solidFill>
              </a:rPr>
              <a:t>html</a:t>
            </a:r>
            <a:r>
              <a:rPr lang="de-DE" sz="1100" dirty="0" smtClean="0">
                <a:solidFill>
                  <a:srgbClr val="009900"/>
                </a:solidFill>
              </a:rPr>
              <a:t> xmlns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  <a:hlinkClick r:id="rId3"/>
              </a:rPr>
              <a:t>http://www.w3.org/1999/xhtml</a:t>
            </a:r>
            <a:endParaRPr lang="de-DE" sz="11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            xmlns:h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"http://java.sun.com/jsf/html"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r>
              <a:rPr lang="de-DE" sz="1100" dirty="0" smtClean="0"/>
              <a:t> 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               &lt;h:body&gt;</a:t>
            </a: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 	&lt;</a:t>
            </a:r>
            <a:r>
              <a:rPr lang="de-DE" sz="1100" b="1" dirty="0" smtClean="0">
                <a:solidFill>
                  <a:srgbClr val="000000"/>
                </a:solidFill>
              </a:rPr>
              <a:t>h1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r>
              <a:rPr lang="de-DE" sz="1100" dirty="0" smtClean="0"/>
              <a:t>JSF 2 textbox example</a:t>
            </a:r>
            <a:r>
              <a:rPr lang="de-DE" sz="1100" dirty="0" smtClean="0">
                <a:solidFill>
                  <a:srgbClr val="009900"/>
                </a:solidFill>
              </a:rPr>
              <a:t>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b="1" dirty="0" smtClean="0">
                <a:solidFill>
                  <a:srgbClr val="000000"/>
                </a:solidFill>
              </a:rPr>
              <a:t>h1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/>
              <a:t>	 Submitted value : </a:t>
            </a:r>
            <a:r>
              <a:rPr lang="de-DE" sz="1100" dirty="0" smtClean="0">
                <a:solidFill>
                  <a:srgbClr val="009900"/>
                </a:solidFill>
              </a:rPr>
              <a:t>&lt;h:outputText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>
                <a:solidFill>
                  <a:srgbClr val="009900"/>
                </a:solidFill>
              </a:rPr>
              <a:t>	 </a:t>
            </a:r>
            <a:r>
              <a:rPr lang="de-DE" sz="1100" dirty="0" smtClean="0">
                <a:solidFill>
                  <a:srgbClr val="009900"/>
                </a:solidFill>
              </a:rPr>
              <a:t>             </a:t>
            </a:r>
            <a:r>
              <a:rPr lang="de-DE" sz="1100" dirty="0" smtClean="0">
                <a:solidFill>
                  <a:srgbClr val="000066"/>
                </a:solidFill>
              </a:rPr>
              <a:t>value</a:t>
            </a:r>
            <a:r>
              <a:rPr lang="de-DE" sz="1100" dirty="0" smtClean="0">
                <a:solidFill>
                  <a:srgbClr val="66CC66"/>
                </a:solidFill>
              </a:rPr>
              <a:t>=</a:t>
            </a:r>
            <a:r>
              <a:rPr lang="de-DE" sz="1100" dirty="0" smtClean="0">
                <a:solidFill>
                  <a:srgbClr val="FF0000"/>
                </a:solidFill>
              </a:rPr>
              <a:t>"#{userBean.userName}"</a:t>
            </a:r>
            <a:r>
              <a:rPr lang="de-DE" sz="1100" dirty="0" smtClean="0">
                <a:solidFill>
                  <a:srgbClr val="009900"/>
                </a:solidFill>
              </a:rPr>
              <a:t> 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>
                <a:solidFill>
                  <a:srgbClr val="009900"/>
                </a:solidFill>
              </a:rPr>
              <a:t> </a:t>
            </a:r>
            <a:r>
              <a:rPr lang="de-DE" sz="1100" dirty="0" smtClean="0">
                <a:solidFill>
                  <a:srgbClr val="009900"/>
                </a:solidFill>
              </a:rPr>
              <a:t>              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dirty="0" smtClean="0">
                <a:solidFill>
                  <a:srgbClr val="009900"/>
                </a:solidFill>
              </a:rPr>
              <a:t>h:body&gt;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de-DE" sz="1100" dirty="0"/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de-DE" sz="1100" dirty="0" smtClean="0">
                <a:solidFill>
                  <a:srgbClr val="009900"/>
                </a:solidFill>
              </a:rPr>
              <a:t>&lt;</a:t>
            </a:r>
            <a:r>
              <a:rPr lang="de-DE" sz="1100" dirty="0" smtClean="0">
                <a:solidFill>
                  <a:srgbClr val="66CC66"/>
                </a:solidFill>
              </a:rPr>
              <a:t>/</a:t>
            </a:r>
            <a:r>
              <a:rPr lang="de-DE" sz="1100" b="1" dirty="0" smtClean="0">
                <a:solidFill>
                  <a:srgbClr val="000000"/>
                </a:solidFill>
              </a:rPr>
              <a:t>html</a:t>
            </a:r>
            <a:r>
              <a:rPr lang="de-DE" sz="1100" dirty="0" smtClean="0">
                <a:solidFill>
                  <a:srgbClr val="0099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en-US" sz="1100" dirty="0">
              <a:solidFill>
                <a:srgbClr val="009900"/>
              </a:solidFill>
            </a:endParaRP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endParaRPr lang="de-DE" sz="11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645024"/>
            <a:ext cx="4157662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custom </a:t>
            </a:r>
            <a:r>
              <a:rPr lang="en-US" dirty="0" err="1" smtClean="0"/>
              <a:t>validator</a:t>
            </a:r>
            <a:r>
              <a:rPr lang="en-US" dirty="0" smtClean="0"/>
              <a:t>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lvl="1" indent="0">
              <a:buFont typeface="Wingdings 3" pitchFamily="18" charset="2"/>
              <a:buNone/>
            </a:pPr>
            <a:r>
              <a:rPr lang="de-DE" sz="1600" dirty="0" smtClean="0"/>
              <a:t>Enter </a:t>
            </a:r>
            <a:r>
              <a:rPr lang="de-DE" sz="1600" dirty="0" err="1" smtClean="0"/>
              <a:t>your</a:t>
            </a:r>
            <a:r>
              <a:rPr lang="de-DE" sz="1600" dirty="0" smtClean="0"/>
              <a:t> email :</a:t>
            </a:r>
          </a:p>
          <a:p>
            <a:pPr marL="274638" lvl="1" indent="0">
              <a:buFont typeface="Wingdings 3" pitchFamily="18" charset="2"/>
              <a:buNone/>
            </a:pPr>
            <a:endParaRPr lang="de-DE" sz="900" dirty="0" smtClean="0"/>
          </a:p>
          <a:p>
            <a:pPr marL="274638" lvl="1" indent="0">
              <a:buFont typeface="Wingdings 3" pitchFamily="18" charset="2"/>
              <a:buNone/>
            </a:pPr>
            <a:r>
              <a:rPr lang="de-DE" sz="1600" dirty="0" smtClean="0">
                <a:solidFill>
                  <a:srgbClr val="009900"/>
                </a:solidFill>
              </a:rPr>
              <a:t>&lt;h:inputText </a:t>
            </a:r>
            <a:r>
              <a:rPr lang="de-DE" sz="1600" dirty="0" err="1" smtClean="0">
                <a:solidFill>
                  <a:srgbClr val="000066"/>
                </a:solidFill>
              </a:rPr>
              <a:t>id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"email"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0066"/>
                </a:solidFill>
              </a:rPr>
              <a:t>value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"#{</a:t>
            </a:r>
            <a:r>
              <a:rPr lang="de-DE" sz="1600" dirty="0" err="1" smtClean="0">
                <a:solidFill>
                  <a:srgbClr val="FF0000"/>
                </a:solidFill>
              </a:rPr>
              <a:t>user.email</a:t>
            </a:r>
            <a:r>
              <a:rPr lang="de-DE" sz="1600" dirty="0" smtClean="0">
                <a:solidFill>
                  <a:srgbClr val="FF0000"/>
                </a:solidFill>
              </a:rPr>
              <a:t>}"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0066"/>
                </a:solidFill>
              </a:rPr>
              <a:t>size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"20"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9900"/>
                </a:solidFill>
              </a:rPr>
              <a:t>required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err="1" smtClean="0">
                <a:solidFill>
                  <a:srgbClr val="FF0000"/>
                </a:solidFill>
              </a:rPr>
              <a:t>true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0066"/>
                </a:solidFill>
              </a:rPr>
              <a:t>label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"Email </a:t>
            </a:r>
            <a:r>
              <a:rPr lang="de-DE" sz="1600" dirty="0" err="1" smtClean="0">
                <a:solidFill>
                  <a:srgbClr val="FF0000"/>
                </a:solidFill>
              </a:rPr>
              <a:t>Address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smtClean="0">
                <a:solidFill>
                  <a:srgbClr val="009900"/>
                </a:solidFill>
              </a:rPr>
              <a:t>&gt;</a:t>
            </a:r>
            <a:endParaRPr lang="de-DE" sz="1600" dirty="0" smtClean="0"/>
          </a:p>
          <a:p>
            <a:pPr marL="274638" lvl="1" indent="0">
              <a:buFont typeface="Wingdings 3" pitchFamily="18" charset="2"/>
              <a:buNone/>
            </a:pPr>
            <a:r>
              <a:rPr lang="de-DE" sz="1600" dirty="0" smtClean="0">
                <a:solidFill>
                  <a:srgbClr val="009900"/>
                </a:solidFill>
              </a:rPr>
              <a:t>&lt;f:validator </a:t>
            </a:r>
            <a:r>
              <a:rPr lang="de-DE" sz="1600" dirty="0" err="1" smtClean="0">
                <a:solidFill>
                  <a:srgbClr val="009900"/>
                </a:solidFill>
              </a:rPr>
              <a:t>validatorId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"com.tsystems.javaschool.jsf2example.EmailValidator"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smtClean="0">
                <a:solidFill>
                  <a:srgbClr val="66CC66"/>
                </a:solidFill>
              </a:rPr>
              <a:t>/</a:t>
            </a:r>
            <a:r>
              <a:rPr lang="de-DE" sz="1600" dirty="0" smtClean="0">
                <a:solidFill>
                  <a:srgbClr val="009900"/>
                </a:solidFill>
              </a:rPr>
              <a:t>&gt;</a:t>
            </a:r>
            <a:endParaRPr lang="de-DE" sz="1600" dirty="0" smtClean="0"/>
          </a:p>
          <a:p>
            <a:pPr marL="274638" lvl="1" indent="0">
              <a:buFont typeface="Wingdings 3" pitchFamily="18" charset="2"/>
              <a:buNone/>
            </a:pPr>
            <a:r>
              <a:rPr lang="de-DE" sz="1600" dirty="0" smtClean="0">
                <a:solidFill>
                  <a:srgbClr val="009900"/>
                </a:solidFill>
              </a:rPr>
              <a:t>&lt;</a:t>
            </a:r>
            <a:r>
              <a:rPr lang="de-DE" sz="1600" dirty="0" smtClean="0">
                <a:solidFill>
                  <a:srgbClr val="66CC66"/>
                </a:solidFill>
              </a:rPr>
              <a:t>/</a:t>
            </a:r>
            <a:r>
              <a:rPr lang="de-DE" sz="1600" dirty="0" smtClean="0">
                <a:solidFill>
                  <a:srgbClr val="009900"/>
                </a:solidFill>
              </a:rPr>
              <a:t>h:inputText&gt;</a:t>
            </a:r>
            <a:endParaRPr lang="de-DE" sz="1600" dirty="0" smtClean="0"/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graphicFrame>
        <p:nvGraphicFramePr>
          <p:cNvPr id="6" name="Diagram 5"/>
          <p:cNvGraphicFramePr/>
          <p:nvPr/>
        </p:nvGraphicFramePr>
        <p:xfrm>
          <a:off x="539552" y="1988840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custom converter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lvl="1">
              <a:buNone/>
            </a:pPr>
            <a:r>
              <a:rPr lang="de-DE" sz="1600" dirty="0" smtClean="0"/>
              <a:t>	Enter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bookmark</a:t>
            </a:r>
            <a:r>
              <a:rPr lang="de-DE" sz="1600" dirty="0" smtClean="0"/>
              <a:t> URL :</a:t>
            </a:r>
          </a:p>
          <a:p>
            <a:pPr marL="274638" lvl="1">
              <a:buNone/>
            </a:pPr>
            <a:r>
              <a:rPr lang="de-DE" sz="1600" dirty="0" smtClean="0">
                <a:solidFill>
                  <a:srgbClr val="009900"/>
                </a:solidFill>
              </a:rPr>
              <a:t>	&lt;h:inputText </a:t>
            </a:r>
            <a:r>
              <a:rPr lang="de-DE" sz="1600" dirty="0" err="1" smtClean="0">
                <a:solidFill>
                  <a:srgbClr val="000066"/>
                </a:solidFill>
              </a:rPr>
              <a:t>id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err="1" smtClean="0">
                <a:solidFill>
                  <a:srgbClr val="FF0000"/>
                </a:solidFill>
              </a:rPr>
              <a:t>bookmarkURL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0066"/>
                </a:solidFill>
              </a:rPr>
              <a:t>value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"#{</a:t>
            </a:r>
            <a:r>
              <a:rPr lang="de-DE" sz="1600" dirty="0" err="1" smtClean="0">
                <a:solidFill>
                  <a:srgbClr val="FF0000"/>
                </a:solidFill>
              </a:rPr>
              <a:t>user.bookmarkURL</a:t>
            </a:r>
            <a:r>
              <a:rPr lang="de-DE" sz="1600" dirty="0" smtClean="0">
                <a:solidFill>
                  <a:srgbClr val="FF0000"/>
                </a:solidFill>
              </a:rPr>
              <a:t>}"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0066"/>
                </a:solidFill>
              </a:rPr>
              <a:t>size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"20"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9900"/>
                </a:solidFill>
              </a:rPr>
              <a:t>required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err="1" smtClean="0">
                <a:solidFill>
                  <a:srgbClr val="FF0000"/>
                </a:solidFill>
              </a:rPr>
              <a:t>true</a:t>
            </a:r>
            <a:r>
              <a:rPr lang="de-DE" sz="1600" dirty="0" smtClean="0">
                <a:solidFill>
                  <a:srgbClr val="FF0000"/>
                </a:solidFill>
              </a:rPr>
              <a:t>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err="1" smtClean="0">
                <a:solidFill>
                  <a:srgbClr val="000066"/>
                </a:solidFill>
              </a:rPr>
              <a:t>label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"Bookmark URL"</a:t>
            </a:r>
            <a:r>
              <a:rPr lang="de-DE" sz="1600" dirty="0" smtClean="0">
                <a:solidFill>
                  <a:srgbClr val="009900"/>
                </a:solidFill>
              </a:rPr>
              <a:t>&gt;</a:t>
            </a:r>
          </a:p>
          <a:p>
            <a:pPr marL="274638" lvl="1">
              <a:buNone/>
            </a:pPr>
            <a:r>
              <a:rPr lang="de-DE" sz="1600" dirty="0" smtClean="0">
                <a:solidFill>
                  <a:srgbClr val="009900"/>
                </a:solidFill>
              </a:rPr>
              <a:t>	&lt;f:converter </a:t>
            </a:r>
            <a:r>
              <a:rPr lang="de-DE" sz="1600" dirty="0" err="1" smtClean="0">
                <a:solidFill>
                  <a:srgbClr val="009900"/>
                </a:solidFill>
              </a:rPr>
              <a:t>converterId</a:t>
            </a:r>
            <a:r>
              <a:rPr lang="de-DE" sz="1600" dirty="0" smtClean="0">
                <a:solidFill>
                  <a:srgbClr val="66CC66"/>
                </a:solidFill>
              </a:rPr>
              <a:t>=</a:t>
            </a:r>
            <a:r>
              <a:rPr lang="de-DE" sz="1600" dirty="0" smtClean="0">
                <a:solidFill>
                  <a:srgbClr val="FF0000"/>
                </a:solidFill>
              </a:rPr>
              <a:t>"com.tsystems.javaschool.jsf2example.URLConverter"</a:t>
            </a:r>
            <a:r>
              <a:rPr lang="de-DE" sz="1600" dirty="0" smtClean="0">
                <a:solidFill>
                  <a:srgbClr val="009900"/>
                </a:solidFill>
              </a:rPr>
              <a:t> </a:t>
            </a:r>
            <a:r>
              <a:rPr lang="de-DE" sz="1600" dirty="0" smtClean="0">
                <a:solidFill>
                  <a:srgbClr val="66CC66"/>
                </a:solidFill>
              </a:rPr>
              <a:t>/</a:t>
            </a:r>
            <a:r>
              <a:rPr lang="de-DE" sz="1600" dirty="0" smtClean="0">
                <a:solidFill>
                  <a:srgbClr val="009900"/>
                </a:solidFill>
              </a:rPr>
              <a:t>&gt;</a:t>
            </a:r>
          </a:p>
          <a:p>
            <a:pPr marL="274638" lvl="1">
              <a:buNone/>
            </a:pPr>
            <a:r>
              <a:rPr lang="de-DE" sz="1600" dirty="0" smtClean="0">
                <a:solidFill>
                  <a:srgbClr val="009900"/>
                </a:solidFill>
              </a:rPr>
              <a:t>	&lt;</a:t>
            </a:r>
            <a:r>
              <a:rPr lang="de-DE" sz="1600" dirty="0" smtClean="0">
                <a:solidFill>
                  <a:srgbClr val="66CC66"/>
                </a:solidFill>
              </a:rPr>
              <a:t>/</a:t>
            </a:r>
            <a:r>
              <a:rPr lang="de-DE" sz="1600" dirty="0" smtClean="0">
                <a:solidFill>
                  <a:srgbClr val="009900"/>
                </a:solidFill>
              </a:rPr>
              <a:t>h:inputText&gt;</a:t>
            </a:r>
            <a:endParaRPr lang="de-DE" sz="1400" dirty="0" smtClean="0"/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5576" y="1700808"/>
          <a:ext cx="770485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managed bean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80963" eaLnBrk="0" hangingPunct="0">
              <a:buNone/>
              <a:defRPr/>
            </a:pP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endParaRPr lang="de-DE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indent="80963" eaLnBrk="0" hangingPunct="0">
              <a:buNone/>
              <a:defRPr/>
            </a:pP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	&lt;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managed-bean-name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Logon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&lt;/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managed-bean-name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endParaRPr lang="de-DE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indent="80963" eaLnBrk="0" hangingPunct="0">
              <a:buNone/>
              <a:defRPr/>
            </a:pP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	&lt;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managed-bean-class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pagecode.Logon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&lt;/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managed-bean-class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endParaRPr lang="de-DE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indent="80963" eaLnBrk="0" hangingPunct="0">
              <a:buNone/>
              <a:defRPr/>
            </a:pP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	&lt;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managed-bean-scope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request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&lt;/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managed-bean-scope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endParaRPr lang="de-DE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indent="80963" eaLnBrk="0" hangingPunct="0">
              <a:buNone/>
              <a:defRPr/>
            </a:pP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&lt;/</a:t>
            </a:r>
            <a:r>
              <a:rPr lang="de-DE" sz="1600" dirty="0" err="1" smtClean="0">
                <a:solidFill>
                  <a:srgbClr val="000000"/>
                </a:solidFill>
                <a:cs typeface="Courier New" pitchFamily="49" charset="0"/>
              </a:rPr>
              <a:t>managed-bean</a:t>
            </a:r>
            <a:r>
              <a:rPr lang="de-DE" sz="16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  <a:endParaRPr lang="de-DE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755576" y="2348880"/>
          <a:ext cx="7272808" cy="351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event handler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51521" y="764704"/>
            <a:ext cx="8640960" cy="559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Two implementations: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de-DE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Method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binding</a:t>
            </a: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JSF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&lt;h:selectOneMenu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"#{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bean.value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onchange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submit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()„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          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valueChangeListener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"#{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bean.valueChangeMethod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&lt;f:selectItems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"#{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bean.values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&lt;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h:selectOneMenu&gt;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Java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@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ManagedBean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name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)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@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SessionScoped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public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class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BeanBean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{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public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void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valueChangeMethod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	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ValueChangeEvent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){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	//...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}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de-DE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de-DE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de-DE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ValueChangeListener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interface</a:t>
            </a: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JSF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&lt;h:selectOneMenu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"#{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bean.value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}„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        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onchange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submit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()"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   &lt;f:valueChangeListener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          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type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ValueListenerXXX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&lt;f:selectItems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"#{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bean.values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&lt;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h:selectOneMenu&gt;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Java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public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class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ValueListenerXXX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       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implements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ValueChangeListener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{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@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Override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public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void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processValueChange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ValueChangeEvent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event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           </a:t>
            </a:r>
            <a:r>
              <a:rPr kumimoji="0" 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throws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AbortProcessingException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{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//...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}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 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messages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51521" y="764704"/>
            <a:ext cx="8640960" cy="559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95263" y="785813"/>
            <a:ext cx="869791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JSF page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&lt;h:panelGrid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columns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"3"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         Enter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your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username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: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         &lt;h:inputText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id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username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„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"#{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user.username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}"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size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"20"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required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true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label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UserName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	&lt;f:validateLength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minimum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"5"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maximum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"10"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         &lt;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h:inputText&gt;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         &lt;h:message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for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username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style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color:red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         Enter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your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:</a:t>
            </a: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         &lt;h:inputText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id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value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"#{user.age}"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size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"20"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required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true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label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"Age"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	&lt;f:validateLongRange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for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minimum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"1"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maximum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"200"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         &lt;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h:inputText&gt;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         &lt;h:message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for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itchFamily="34" charset="0"/>
              </a:rPr>
              <a:t>style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=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color:red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"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274638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3" pitchFamily="18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&lt;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Arial Narrow" pitchFamily="34" charset="0"/>
              </a:rPr>
              <a:t>/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 Narrow" pitchFamily="34" charset="0"/>
              </a:rPr>
              <a:t>h:panelGrid&gt;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3429000"/>
            <a:ext cx="6335713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Navigation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b="1" dirty="0" smtClean="0"/>
              <a:t>JSF </a:t>
            </a:r>
            <a:r>
              <a:rPr lang="de-DE" sz="2800" b="1" dirty="0" err="1" smtClean="0"/>
              <a:t>navigation</a:t>
            </a:r>
            <a:r>
              <a:rPr lang="de-DE" sz="2800" b="1" dirty="0" smtClean="0"/>
              <a:t> model</a:t>
            </a:r>
          </a:p>
          <a:p>
            <a:pPr lvl="1"/>
            <a:r>
              <a:rPr lang="ru-RU" sz="2400" dirty="0" smtClean="0"/>
              <a:t>Управление правилами в </a:t>
            </a:r>
            <a:r>
              <a:rPr lang="en-US" sz="2400" dirty="0" smtClean="0"/>
              <a:t>faces-config.xml</a:t>
            </a:r>
            <a:endParaRPr lang="de-DE" sz="2400" dirty="0" smtClean="0"/>
          </a:p>
          <a:p>
            <a:pPr lvl="1"/>
            <a:r>
              <a:rPr lang="ru-RU" sz="2400" dirty="0" smtClean="0"/>
              <a:t>Возможность указывать эту информацию в классе</a:t>
            </a:r>
            <a:endParaRPr lang="de-DE" sz="24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2611438"/>
            <a:ext cx="535463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8"/>
          <p:cNvSpPr txBox="1"/>
          <p:nvPr/>
        </p:nvSpPr>
        <p:spPr>
          <a:xfrm rot="19594233">
            <a:off x="765175" y="3838575"/>
            <a:ext cx="2146300" cy="4000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b="1" dirty="0" err="1">
                <a:solidFill>
                  <a:schemeClr val="tx2"/>
                </a:solidFill>
                <a:latin typeface="Arial" pitchFamily="34" charset="0"/>
                <a:cs typeface="+mn-cs"/>
              </a:rPr>
              <a:t>Example</a:t>
            </a:r>
            <a:endParaRPr lang="de-DE" b="1" dirty="0">
              <a:solidFill>
                <a:schemeClr val="tx2"/>
              </a:solidFill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Недостатки </a:t>
            </a:r>
            <a:r>
              <a:rPr lang="ru-RU" dirty="0" err="1" smtClean="0"/>
              <a:t>браузерных</a:t>
            </a:r>
            <a:r>
              <a:rPr lang="ru-RU" dirty="0" smtClean="0"/>
              <a:t> приложений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Преимущества </a:t>
            </a:r>
            <a:r>
              <a:rPr lang="en-US" dirty="0" smtClean="0"/>
              <a:t>web-</a:t>
            </a:r>
            <a:r>
              <a:rPr lang="ru-RU" dirty="0" smtClean="0"/>
              <a:t>приложений</a:t>
            </a:r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Bean’s life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sz="3200" dirty="0" err="1" smtClean="0"/>
              <a:t>SessionScoped</a:t>
            </a:r>
            <a:endParaRPr lang="en-US" sz="3200" dirty="0" smtClean="0"/>
          </a:p>
          <a:p>
            <a:pPr marL="914400" lvl="3" indent="0">
              <a:buNone/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import</a:t>
            </a:r>
            <a:r>
              <a:rPr lang="en-US" sz="2800" dirty="0" smtClean="0"/>
              <a:t> </a:t>
            </a:r>
            <a:r>
              <a:rPr lang="en-US" sz="2800" dirty="0" err="1" smtClean="0"/>
              <a:t>javax.faces.bean.SessionScoped</a:t>
            </a:r>
            <a:r>
              <a:rPr lang="en-US" sz="2800" dirty="0" smtClean="0"/>
              <a:t>;</a:t>
            </a:r>
          </a:p>
          <a:p>
            <a:pPr marL="914400" lvl="3" indent="0">
              <a:buNone/>
              <a:defRPr/>
            </a:pPr>
            <a:r>
              <a:rPr lang="en-US" sz="2800" dirty="0" smtClean="0"/>
              <a:t>...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SessionScoped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3" indent="0">
              <a:buNone/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public class </a:t>
            </a:r>
            <a:r>
              <a:rPr lang="en-US" sz="2800" dirty="0" err="1" smtClean="0"/>
              <a:t>UserBean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implements</a:t>
            </a:r>
            <a:r>
              <a:rPr lang="en-US" sz="2800" dirty="0" smtClean="0"/>
              <a:t> </a:t>
            </a:r>
            <a:r>
              <a:rPr lang="en-US" sz="2800" dirty="0" err="1" smtClean="0"/>
              <a:t>Serializable</a:t>
            </a:r>
            <a:r>
              <a:rPr lang="en-US" sz="2800" dirty="0" smtClean="0"/>
              <a:t> {...}</a:t>
            </a:r>
          </a:p>
          <a:p>
            <a:pPr marL="457200" lvl="3" indent="-457200">
              <a:buFont typeface="Wingdings" pitchFamily="2" charset="2"/>
              <a:buChar char="Ø"/>
              <a:defRPr/>
            </a:pPr>
            <a:r>
              <a:rPr lang="en-US" sz="3200" dirty="0" err="1" smtClean="0"/>
              <a:t>RequestScoped</a:t>
            </a:r>
            <a:endParaRPr lang="en-US" sz="3200" dirty="0" smtClean="0"/>
          </a:p>
          <a:p>
            <a:pPr marL="457200" lvl="3" indent="-457200">
              <a:buFont typeface="Wingdings" pitchFamily="2" charset="2"/>
              <a:buChar char="Ø"/>
              <a:defRPr/>
            </a:pPr>
            <a:r>
              <a:rPr lang="en-US" sz="3200" dirty="0" err="1" smtClean="0"/>
              <a:t>ViewScoped</a:t>
            </a:r>
            <a:endParaRPr lang="en-US" sz="3200" dirty="0" smtClean="0"/>
          </a:p>
          <a:p>
            <a:pPr marL="457200" lvl="3" indent="-457200">
              <a:buFont typeface="Wingdings" pitchFamily="2" charset="2"/>
              <a:buChar char="Ø"/>
              <a:defRPr/>
            </a:pPr>
            <a:r>
              <a:rPr lang="en-US" sz="3200" dirty="0" err="1" smtClean="0"/>
              <a:t>ApplicationScoped</a:t>
            </a:r>
            <a:endParaRPr lang="en-US" sz="3200" dirty="0" smtClean="0"/>
          </a:p>
          <a:p>
            <a:pPr marL="0" lvl="3" indent="0">
              <a:buNone/>
              <a:defRPr/>
            </a:pPr>
            <a:r>
              <a:rPr lang="en-US" sz="3200" dirty="0" smtClean="0"/>
              <a:t>	</a:t>
            </a:r>
            <a:r>
              <a:rPr lang="uk-UA" sz="2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uk-UA" sz="2800" dirty="0" err="1" smtClean="0">
                <a:solidFill>
                  <a:schemeClr val="bg1">
                    <a:lumMod val="50000"/>
                  </a:schemeClr>
                </a:solidFill>
              </a:rPr>
              <a:t>ManagedBean</a:t>
            </a:r>
            <a:r>
              <a:rPr lang="uk-UA" sz="2800" dirty="0" smtClean="0"/>
              <a:t>(</a:t>
            </a:r>
            <a:r>
              <a:rPr lang="uk-UA" sz="2800" dirty="0" err="1" smtClean="0"/>
              <a:t>eager=</a:t>
            </a:r>
            <a:r>
              <a:rPr lang="uk-UA" sz="2800" dirty="0" err="1" smtClean="0">
                <a:solidFill>
                  <a:srgbClr val="7030A0"/>
                </a:solidFill>
              </a:rPr>
              <a:t>true</a:t>
            </a:r>
            <a:r>
              <a:rPr lang="uk-UA" sz="2800" dirty="0" smtClean="0"/>
              <a:t>)</a:t>
            </a:r>
            <a:endParaRPr lang="en-US" sz="2800" dirty="0" smtClean="0"/>
          </a:p>
          <a:p>
            <a:pPr marL="0" lvl="3" indent="0">
              <a:buNone/>
              <a:defRPr/>
            </a:pPr>
            <a:endParaRPr lang="en-US" sz="32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  <a:defRPr/>
            </a:pPr>
            <a:endParaRPr lang="en-US" sz="32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5" name="Picture 2" descr="http://cagataycivici.files.wordpress.com/2011/05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268413"/>
            <a:ext cx="4321175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myfaces.apache.org/trinidad/images/trinidad_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1863" y="1412875"/>
            <a:ext cx="2381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1275" y="2492375"/>
            <a:ext cx="26749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1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1550" y="3141663"/>
            <a:ext cx="2411413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http://myfaces.apache.org/tobago/images/tobagoLogo.pn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64388" y="3068638"/>
            <a:ext cx="1076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Группа 13"/>
          <p:cNvGrpSpPr>
            <a:grpSpLocks/>
          </p:cNvGrpSpPr>
          <p:nvPr/>
        </p:nvGrpSpPr>
        <p:grpSpPr bwMode="auto">
          <a:xfrm>
            <a:off x="4643438" y="4005263"/>
            <a:ext cx="2428875" cy="609600"/>
            <a:chOff x="990201" y="3521178"/>
            <a:chExt cx="2428875" cy="609600"/>
          </a:xfrm>
        </p:grpSpPr>
        <p:pic>
          <p:nvPicPr>
            <p:cNvPr id="11" name="Picture 21" descr="http://openfaces.org/images/intro/logo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90201" y="3521178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2" descr="OpenFaces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599801" y="3646735"/>
              <a:ext cx="181927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71550" y="4365625"/>
            <a:ext cx="2303463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Richfaces logo.gif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708400" y="5229225"/>
            <a:ext cx="1905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usage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  <a:defRPr/>
            </a:pPr>
            <a:endParaRPr lang="en-US" sz="32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5" name="Рисунок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677863"/>
            <a:ext cx="3025775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3" y="1103313"/>
            <a:ext cx="3265487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520" y="3429000"/>
            <a:ext cx="3999990" cy="251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8024" y="3501008"/>
            <a:ext cx="37417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+/-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  <a:defRPr/>
            </a:pPr>
            <a:endParaRPr lang="en-US" sz="32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620688"/>
          <a:ext cx="8352928" cy="36915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657073"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Большое</a:t>
                      </a:r>
                      <a:r>
                        <a:rPr lang="ru-RU" baseline="0" dirty="0" smtClean="0"/>
                        <a:t> число имплементаций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Oracle, IBM, </a:t>
                      </a:r>
                      <a:r>
                        <a:rPr lang="en-US" baseline="0" dirty="0" err="1" smtClean="0"/>
                        <a:t>Jboss</a:t>
                      </a:r>
                      <a:r>
                        <a:rPr lang="ru-RU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валидации</a:t>
                      </a:r>
                      <a:r>
                        <a:rPr lang="ru-RU" baseline="0" dirty="0" smtClean="0"/>
                        <a:t> на стороне клиента</a:t>
                      </a:r>
                      <a:endParaRPr lang="ru-RU" dirty="0"/>
                    </a:p>
                  </a:txBody>
                  <a:tcPr/>
                </a:tc>
              </a:tr>
              <a:tr h="657073"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создавать компоненты,</a:t>
                      </a:r>
                      <a:r>
                        <a:rPr lang="ru-RU" baseline="0" dirty="0" smtClean="0"/>
                        <a:t> которые затем часто используются + множество компонентов от провайдеров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Вынуждены</a:t>
                      </a:r>
                      <a:r>
                        <a:rPr lang="ru-RU" baseline="0" dirty="0" smtClean="0"/>
                        <a:t> менять стандартные компоненты + отсутствие готовой сложной </a:t>
                      </a:r>
                      <a:r>
                        <a:rPr lang="ru-RU" baseline="0" dirty="0" err="1" smtClean="0"/>
                        <a:t>валидации</a:t>
                      </a:r>
                      <a:endParaRPr lang="ru-RU" dirty="0"/>
                    </a:p>
                  </a:txBody>
                  <a:tcPr/>
                </a:tc>
              </a:tr>
              <a:tr h="657073">
                <a:tc>
                  <a:txBody>
                    <a:bodyPr/>
                    <a:lstStyle/>
                    <a:p>
                      <a:r>
                        <a:rPr lang="ru-RU" dirty="0" smtClean="0"/>
                        <a:t>В отличие от </a:t>
                      </a:r>
                      <a:r>
                        <a:rPr lang="en-US" dirty="0" smtClean="0"/>
                        <a:t>Struts</a:t>
                      </a:r>
                      <a:r>
                        <a:rPr lang="ru-RU" baseline="0" dirty="0" smtClean="0"/>
                        <a:t> удобная имплементация </a:t>
                      </a:r>
                      <a:r>
                        <a:rPr lang="ru-RU" baseline="0" dirty="0" err="1" smtClean="0"/>
                        <a:t>валидаторов</a:t>
                      </a:r>
                      <a:r>
                        <a:rPr lang="ru-RU" baseline="0" dirty="0" smtClean="0"/>
                        <a:t> и конвертеров, которые описываются рядом с компонентом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Различные имплементации </a:t>
                      </a:r>
                      <a:r>
                        <a:rPr lang="en-US" dirty="0" smtClean="0"/>
                        <a:t>Ajax </a:t>
                      </a:r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разных браузерах</a:t>
                      </a:r>
                      <a:endParaRPr lang="ru-RU" dirty="0"/>
                    </a:p>
                  </a:txBody>
                  <a:tcPr/>
                </a:tc>
              </a:tr>
              <a:tr h="657073">
                <a:tc>
                  <a:txBody>
                    <a:bodyPr/>
                    <a:lstStyle/>
                    <a:p>
                      <a:r>
                        <a:rPr lang="ru-RU" dirty="0" smtClean="0"/>
                        <a:t>Хорошо спроектированные </a:t>
                      </a:r>
                      <a:r>
                        <a:rPr lang="en-US" dirty="0" err="1" smtClean="0"/>
                        <a:t>ActionListener</a:t>
                      </a:r>
                      <a:r>
                        <a:rPr lang="en-US" dirty="0" smtClean="0"/>
                        <a:t> + Ajax </a:t>
                      </a:r>
                      <a:r>
                        <a:rPr lang="ru-RU" dirty="0" smtClean="0"/>
                        <a:t>поддержка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Перегруженный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client-server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800" b="1" dirty="0" smtClean="0"/>
              <a:t>Обычные </a:t>
            </a:r>
            <a:r>
              <a:rPr lang="ru-RU" sz="2800" b="1" dirty="0" err="1" smtClean="0"/>
              <a:t>веб-приложения</a:t>
            </a:r>
            <a:endParaRPr lang="de-DE" sz="2800" b="1" dirty="0" smtClean="0"/>
          </a:p>
          <a:p>
            <a:pPr lvl="1"/>
            <a:r>
              <a:rPr lang="en-US" sz="2400" dirty="0" err="1" smtClean="0"/>
              <a:t>Servlets</a:t>
            </a:r>
            <a:r>
              <a:rPr lang="en-US" sz="2400" dirty="0" smtClean="0"/>
              <a:t>/JSP</a:t>
            </a:r>
            <a:endParaRPr lang="de-DE" sz="2400" dirty="0" smtClean="0"/>
          </a:p>
          <a:p>
            <a:pPr lvl="1"/>
            <a:r>
              <a:rPr lang="de-DE" sz="2400" dirty="0" err="1" smtClean="0"/>
              <a:t>Struts</a:t>
            </a:r>
            <a:endParaRPr lang="ru-RU" sz="2400" dirty="0" smtClean="0"/>
          </a:p>
          <a:p>
            <a:pPr lvl="1"/>
            <a:r>
              <a:rPr lang="en-US" sz="2400" dirty="0" smtClean="0"/>
              <a:t>JSF 2</a:t>
            </a:r>
            <a:endParaRPr lang="de-DE" sz="2400" dirty="0" smtClean="0"/>
          </a:p>
          <a:p>
            <a:pPr>
              <a:buFont typeface="Wingdings 3" pitchFamily="18" charset="2"/>
              <a:buNone/>
            </a:pPr>
            <a:r>
              <a:rPr lang="en-US" sz="2800" b="1" dirty="0" smtClean="0"/>
              <a:t>Ajax-based </a:t>
            </a:r>
            <a:r>
              <a:rPr lang="ru-RU" sz="2800" b="1" dirty="0" err="1" smtClean="0"/>
              <a:t>веб-приложения</a:t>
            </a:r>
            <a:endParaRPr lang="de-DE" sz="2800" b="1" dirty="0" smtClean="0"/>
          </a:p>
          <a:p>
            <a:pPr lvl="1"/>
            <a:r>
              <a:rPr lang="ru-RU" sz="2400" dirty="0" smtClean="0"/>
              <a:t>Добавить </a:t>
            </a:r>
            <a:r>
              <a:rPr lang="en-US" sz="2400" dirty="0" err="1" smtClean="0"/>
              <a:t>js</a:t>
            </a:r>
            <a:r>
              <a:rPr lang="en-US" sz="2400" dirty="0" smtClean="0"/>
              <a:t>-framework </a:t>
            </a:r>
            <a:r>
              <a:rPr lang="ru-RU" sz="2400" dirty="0" smtClean="0"/>
              <a:t>к приложению</a:t>
            </a:r>
            <a:endParaRPr lang="de-DE" sz="2400" dirty="0" smtClean="0"/>
          </a:p>
          <a:p>
            <a:pPr lvl="1"/>
            <a:r>
              <a:rPr lang="de-DE" sz="2400" dirty="0" smtClean="0"/>
              <a:t>Google Web </a:t>
            </a:r>
            <a:r>
              <a:rPr lang="de-DE" sz="2400" dirty="0" err="1" smtClean="0"/>
              <a:t>Toolkit</a:t>
            </a:r>
            <a:r>
              <a:rPr lang="de-DE" sz="2400" dirty="0" smtClean="0"/>
              <a:t> + Java</a:t>
            </a:r>
          </a:p>
          <a:p>
            <a:pPr lvl="1"/>
            <a:r>
              <a:rPr lang="de-DE" sz="2400" dirty="0" smtClean="0"/>
              <a:t>JSF 2</a:t>
            </a:r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Servlets</a:t>
            </a:r>
            <a:r>
              <a:rPr lang="en-US" dirty="0" smtClean="0"/>
              <a:t>/JSP (advantages)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JSF </a:t>
            </a:r>
            <a:r>
              <a:rPr lang="ru-RU" dirty="0" smtClean="0"/>
              <a:t>позволяет создавать </a:t>
            </a:r>
            <a:r>
              <a:rPr lang="en-US" dirty="0" smtClean="0"/>
              <a:t>HTML-</a:t>
            </a:r>
            <a:r>
              <a:rPr lang="ru-RU" dirty="0" smtClean="0"/>
              <a:t>формы со сложными интерфейсами</a:t>
            </a:r>
          </a:p>
          <a:p>
            <a:pPr lvl="1"/>
            <a:endParaRPr lang="de-DE" dirty="0" smtClean="0"/>
          </a:p>
          <a:p>
            <a:pPr lvl="1"/>
            <a:r>
              <a:rPr lang="ru-RU" dirty="0" smtClean="0"/>
              <a:t>Удобный </a:t>
            </a:r>
            <a:r>
              <a:rPr lang="en-US" dirty="0" smtClean="0"/>
              <a:t>event handling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Managed beans (JSP: </a:t>
            </a:r>
            <a:r>
              <a:rPr lang="en-US" dirty="0" err="1" smtClean="0"/>
              <a:t>jsp:setProperty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Встроенная </a:t>
            </a:r>
            <a:r>
              <a:rPr lang="en-US" dirty="0" smtClean="0"/>
              <a:t>AJAX-</a:t>
            </a:r>
            <a:r>
              <a:rPr lang="ru-RU" dirty="0" smtClean="0"/>
              <a:t>поддержка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Полноценная система шаблонов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Servlets</a:t>
            </a:r>
            <a:r>
              <a:rPr lang="en-US" dirty="0" smtClean="0"/>
              <a:t>/JSP (disadvantages)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Для </a:t>
            </a:r>
            <a:r>
              <a:rPr lang="en-US" dirty="0" smtClean="0"/>
              <a:t>JSP </a:t>
            </a:r>
            <a:r>
              <a:rPr lang="ru-RU" dirty="0" smtClean="0"/>
              <a:t>необходимо знать</a:t>
            </a:r>
            <a:r>
              <a:rPr lang="en-US" dirty="0" smtClean="0"/>
              <a:t> </a:t>
            </a:r>
            <a:r>
              <a:rPr lang="ru-RU" dirty="0" smtClean="0"/>
              <a:t>в дополнение </a:t>
            </a:r>
            <a:r>
              <a:rPr lang="en-US" dirty="0" err="1" smtClean="0"/>
              <a:t>Servlets</a:t>
            </a:r>
            <a:r>
              <a:rPr lang="en-US" dirty="0" smtClean="0"/>
              <a:t> API, </a:t>
            </a:r>
            <a:r>
              <a:rPr lang="ru-RU" dirty="0" smtClean="0"/>
              <a:t>в случае с </a:t>
            </a:r>
            <a:r>
              <a:rPr lang="en-US" dirty="0" smtClean="0"/>
              <a:t>JSF </a:t>
            </a:r>
            <a:r>
              <a:rPr lang="ru-RU" dirty="0" smtClean="0"/>
              <a:t>добавляются сложные и большие </a:t>
            </a:r>
            <a:r>
              <a:rPr lang="ru-RU" dirty="0" err="1" smtClean="0"/>
              <a:t>фруймворки</a:t>
            </a:r>
            <a:r>
              <a:rPr lang="ru-RU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ru-RU" dirty="0" smtClean="0"/>
              <a:t>Меньше ресурсов по </a:t>
            </a:r>
            <a:r>
              <a:rPr lang="en-US" dirty="0" smtClean="0"/>
              <a:t>JSF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JSF </a:t>
            </a:r>
            <a:r>
              <a:rPr lang="ru-RU" dirty="0" smtClean="0"/>
              <a:t>сложнее понимать и оптимизировать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</a:t>
            </a:r>
            <a:r>
              <a:rPr lang="en-US" dirty="0" err="1" smtClean="0"/>
              <a:t>vs</a:t>
            </a:r>
            <a:r>
              <a:rPr lang="en-US" dirty="0" smtClean="0"/>
              <a:t> Struts (advantages)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 помощью </a:t>
            </a:r>
            <a:r>
              <a:rPr lang="en-US" dirty="0" smtClean="0"/>
              <a:t>JSF </a:t>
            </a:r>
            <a:r>
              <a:rPr lang="ru-RU" dirty="0" smtClean="0"/>
              <a:t>возможно комбинировать различные </a:t>
            </a:r>
            <a:r>
              <a:rPr lang="en-US" dirty="0" smtClean="0"/>
              <a:t>GUI </a:t>
            </a:r>
            <a:r>
              <a:rPr lang="ru-RU" dirty="0" smtClean="0"/>
              <a:t>элементы в один компонент.</a:t>
            </a:r>
          </a:p>
          <a:p>
            <a:pPr lvl="1"/>
            <a:endParaRPr lang="de-DE" dirty="0" smtClean="0"/>
          </a:p>
          <a:p>
            <a:pPr lvl="1"/>
            <a:r>
              <a:rPr lang="ru-RU" dirty="0" smtClean="0"/>
              <a:t>Много имплементаций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 ограничен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Доступ к </a:t>
            </a:r>
            <a:r>
              <a:rPr lang="ru-RU" dirty="0" err="1" smtClean="0"/>
              <a:t>бину</a:t>
            </a:r>
            <a:r>
              <a:rPr lang="ru-RU" dirty="0" smtClean="0"/>
              <a:t> по имени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Expression Language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Проще определения контроллера и </a:t>
            </a:r>
            <a:r>
              <a:rPr lang="ru-RU" dirty="0" err="1" smtClean="0"/>
              <a:t>бина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</a:t>
            </a:r>
            <a:r>
              <a:rPr lang="en-US" dirty="0" err="1" smtClean="0"/>
              <a:t>vs</a:t>
            </a:r>
            <a:r>
              <a:rPr lang="en-US" dirty="0" smtClean="0"/>
              <a:t> Struts (disadvantages)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 ограничен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HTTP</a:t>
            </a:r>
          </a:p>
          <a:p>
            <a:pPr lvl="1"/>
            <a:endParaRPr lang="de-DE" dirty="0" smtClean="0"/>
          </a:p>
          <a:p>
            <a:pPr lvl="1"/>
            <a:r>
              <a:rPr lang="en-US" dirty="0" smtClean="0"/>
              <a:t>JSF: .</a:t>
            </a:r>
            <a:r>
              <a:rPr lang="en-US" dirty="0" err="1" smtClean="0"/>
              <a:t>xhtml</a:t>
            </a:r>
            <a:r>
              <a:rPr lang="en-US" dirty="0" smtClean="0"/>
              <a:t>, .faces, .</a:t>
            </a:r>
            <a:r>
              <a:rPr lang="en-US" dirty="0" err="1" smtClean="0"/>
              <a:t>jsp</a:t>
            </a:r>
            <a:r>
              <a:rPr lang="en-US" dirty="0" smtClean="0"/>
              <a:t>. </a:t>
            </a:r>
            <a:r>
              <a:rPr lang="ru-RU" dirty="0" smtClean="0"/>
              <a:t>Сложно защитить </a:t>
            </a:r>
            <a:r>
              <a:rPr lang="en-US" dirty="0" smtClean="0"/>
              <a:t>.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. Сложно </a:t>
            </a:r>
            <a:r>
              <a:rPr lang="ru-RU" dirty="0" err="1" smtClean="0"/>
              <a:t>редиректить</a:t>
            </a:r>
            <a:r>
              <a:rPr lang="ru-RU" dirty="0" smtClean="0"/>
              <a:t> на не </a:t>
            </a:r>
            <a:r>
              <a:rPr lang="en-US" dirty="0" smtClean="0"/>
              <a:t>faces </a:t>
            </a:r>
            <a:r>
              <a:rPr lang="ru-RU" dirty="0" smtClean="0"/>
              <a:t>страницы в </a:t>
            </a:r>
            <a:r>
              <a:rPr lang="en-US" dirty="0" smtClean="0"/>
              <a:t>faces-config.xml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Небольшое количество </a:t>
            </a:r>
            <a:r>
              <a:rPr lang="ru-RU" dirty="0" err="1" smtClean="0"/>
              <a:t>валидаторов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Отсутствие </a:t>
            </a:r>
            <a:r>
              <a:rPr lang="ru-RU" dirty="0" err="1" smtClean="0"/>
              <a:t>валидации</a:t>
            </a:r>
            <a:r>
              <a:rPr lang="ru-RU" dirty="0" smtClean="0"/>
              <a:t> на клиенте.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de-DE" sz="2800" b="1" dirty="0" smtClean="0"/>
              <a:t>JSF</a:t>
            </a:r>
          </a:p>
          <a:p>
            <a:pPr lvl="1"/>
            <a:r>
              <a:rPr lang="de-DE" sz="2400" dirty="0" smtClean="0"/>
              <a:t>Standard Java </a:t>
            </a:r>
            <a:r>
              <a:rPr lang="de-DE" sz="2400" dirty="0" err="1" smtClean="0"/>
              <a:t>component-oriented</a:t>
            </a:r>
            <a:r>
              <a:rPr lang="de-DE" sz="2400" dirty="0" smtClean="0"/>
              <a:t> UI </a:t>
            </a:r>
            <a:r>
              <a:rPr lang="de-DE" sz="2400" dirty="0" err="1" smtClean="0"/>
              <a:t>framework</a:t>
            </a:r>
            <a:endParaRPr lang="de-DE" sz="2400" dirty="0" smtClean="0"/>
          </a:p>
          <a:p>
            <a:pPr lvl="1"/>
            <a:r>
              <a:rPr lang="de-DE" sz="2400" dirty="0" err="1" smtClean="0"/>
              <a:t>Clien-server</a:t>
            </a:r>
            <a:r>
              <a:rPr lang="de-DE" sz="2400" dirty="0" smtClean="0"/>
              <a:t> </a:t>
            </a:r>
            <a:r>
              <a:rPr lang="de-DE" sz="2400" dirty="0" err="1" smtClean="0"/>
              <a:t>technology</a:t>
            </a:r>
            <a:endParaRPr lang="de-DE" sz="2400" dirty="0" smtClean="0"/>
          </a:p>
          <a:p>
            <a:pPr lvl="1"/>
            <a:r>
              <a:rPr lang="de-DE" sz="2400" dirty="0" err="1" smtClean="0"/>
              <a:t>Current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:  JSF 2.1 (</a:t>
            </a:r>
            <a:r>
              <a:rPr lang="en-US" sz="2400" dirty="0" smtClean="0"/>
              <a:t>2010)</a:t>
            </a:r>
            <a:endParaRPr lang="de-DE" sz="2400" dirty="0" smtClean="0"/>
          </a:p>
          <a:p>
            <a:pPr lvl="1"/>
            <a:r>
              <a:rPr lang="de-DE" sz="2400" dirty="0" smtClean="0"/>
              <a:t>MVC </a:t>
            </a:r>
            <a:r>
              <a:rPr lang="de-DE" sz="2400" dirty="0" err="1" smtClean="0"/>
              <a:t>architecture</a:t>
            </a:r>
            <a:endParaRPr lang="de-DE" sz="2400" dirty="0" smtClean="0"/>
          </a:p>
          <a:p>
            <a:pPr lvl="1"/>
            <a:r>
              <a:rPr lang="de-DE" sz="2400" dirty="0" err="1" smtClean="0"/>
              <a:t>Allows</a:t>
            </a:r>
            <a:r>
              <a:rPr lang="de-DE" sz="2400" dirty="0" smtClean="0"/>
              <a:t> different View </a:t>
            </a:r>
            <a:r>
              <a:rPr lang="de-DE" sz="2400" dirty="0" err="1" smtClean="0"/>
              <a:t>technologies</a:t>
            </a:r>
            <a:r>
              <a:rPr lang="de-DE" sz="2400" dirty="0" smtClean="0"/>
              <a:t> (</a:t>
            </a:r>
            <a:r>
              <a:rPr lang="de-DE" sz="2400" dirty="0" err="1" smtClean="0"/>
              <a:t>Facelets</a:t>
            </a:r>
            <a:r>
              <a:rPr lang="de-DE" sz="2400" dirty="0" smtClean="0"/>
              <a:t>, JSP, …)</a:t>
            </a:r>
          </a:p>
          <a:p>
            <a:pPr lvl="1"/>
            <a:r>
              <a:rPr lang="de-DE" sz="2400" dirty="0" smtClean="0"/>
              <a:t>Event-</a:t>
            </a:r>
            <a:r>
              <a:rPr lang="de-DE" sz="2400" dirty="0" err="1" smtClean="0"/>
              <a:t>based</a:t>
            </a:r>
            <a:endParaRPr lang="de-DE" sz="2400" dirty="0" smtClean="0"/>
          </a:p>
          <a:p>
            <a:pPr lvl="1"/>
            <a:r>
              <a:rPr lang="de-DE" sz="2400" dirty="0" err="1" smtClean="0"/>
              <a:t>Suggest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developer</a:t>
            </a:r>
            <a:r>
              <a:rPr lang="de-DE" sz="2400" dirty="0" smtClean="0"/>
              <a:t> </a:t>
            </a:r>
            <a:r>
              <a:rPr lang="de-DE" sz="2400" dirty="0" err="1" smtClean="0"/>
              <a:t>roles</a:t>
            </a:r>
            <a:endParaRPr lang="de-DE" sz="2400" dirty="0" smtClean="0"/>
          </a:p>
          <a:p>
            <a:pPr lvl="1"/>
            <a:r>
              <a:rPr lang="de-DE" sz="2400" dirty="0" smtClean="0"/>
              <a:t>Device </a:t>
            </a:r>
            <a:r>
              <a:rPr lang="de-DE" sz="2400" dirty="0" err="1" smtClean="0"/>
              <a:t>independent</a:t>
            </a:r>
            <a:endParaRPr lang="de-DE" sz="2400" dirty="0" smtClean="0"/>
          </a:p>
          <a:p>
            <a:pPr lvl="1"/>
            <a:r>
              <a:rPr lang="de-DE" sz="2400" dirty="0" smtClean="0"/>
              <a:t>Easy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endParaRPr lang="de-DE" sz="24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JSF?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Компонентно-ориентированный </a:t>
            </a:r>
            <a:r>
              <a:rPr lang="en-US" dirty="0" smtClean="0"/>
              <a:t>UI-framework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Клиент-серверная технология</a:t>
            </a:r>
          </a:p>
          <a:p>
            <a:endParaRPr lang="en-US" dirty="0" smtClean="0"/>
          </a:p>
          <a:p>
            <a:r>
              <a:rPr lang="ru-RU" dirty="0" smtClean="0"/>
              <a:t>Часть стандартной </a:t>
            </a:r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EE </a:t>
            </a:r>
            <a:r>
              <a:rPr lang="ru-RU" dirty="0" smtClean="0"/>
              <a:t>платформы</a:t>
            </a:r>
          </a:p>
          <a:p>
            <a:endParaRPr lang="ru-RU" dirty="0" smtClean="0"/>
          </a:p>
          <a:p>
            <a:r>
              <a:rPr lang="ru-RU" dirty="0" smtClean="0"/>
              <a:t>Разработан: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5" name="Picture 5" descr="C:\Users\Elena\Desktop\Presentation JSF\1241650117L7zzWxC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789363"/>
            <a:ext cx="18732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Elena\Desktop\Presentation JSF\34741312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275" y="3284538"/>
            <a:ext cx="1728788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Elena\Desktop\Presentation JSF\oracle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713" y="5373688"/>
            <a:ext cx="21605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Elena\Desktop\Presentation JSF\sun-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4941888"/>
            <a:ext cx="1873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Users\Elena\Desktop\Presentation JSF\IBM-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4388" y="4221163"/>
            <a:ext cx="1350962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46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475252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http://www.mkyong.com/tutorials/jsf-2-0-tutorials/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http://www.coreservlets.com/JSF-Tutorial/jsf2/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http://www.jsftutorials.net/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http://www.infosun.fim.uni-passau.de/cb/Kurse/sep_ss11/download/jsp-2.2-mr-spec.pdf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http://www.javaserverfaces.org/</a:t>
            </a:r>
            <a:r>
              <a:rPr lang="en-US" dirty="0" smtClean="0"/>
              <a:t> </a:t>
            </a:r>
          </a:p>
          <a:p>
            <a:endParaRPr lang="uk-UA" dirty="0" smtClean="0"/>
          </a:p>
          <a:p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endParaRPr lang="en-US" dirty="0"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For what JSF</a:t>
            </a:r>
            <a:r>
              <a:rPr lang="ru-RU" dirty="0" smtClean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is?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Многочисленные готовые </a:t>
            </a:r>
            <a:r>
              <a:rPr lang="en-US" dirty="0" smtClean="0"/>
              <a:t>HTML-</a:t>
            </a:r>
            <a:r>
              <a:rPr lang="ru-RU" dirty="0" smtClean="0"/>
              <a:t>ориентированные </a:t>
            </a:r>
            <a:r>
              <a:rPr lang="en-US" dirty="0" smtClean="0"/>
              <a:t>GUI-</a:t>
            </a:r>
            <a:r>
              <a:rPr lang="ru-RU" dirty="0" smtClean="0"/>
              <a:t>объекты  + способы управления ими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MVC-framework </a:t>
            </a:r>
            <a:r>
              <a:rPr lang="ru-RU" dirty="0" smtClean="0"/>
              <a:t>для построения </a:t>
            </a:r>
            <a:r>
              <a:rPr lang="en-US" dirty="0" smtClean="0"/>
              <a:t>HTML-</a:t>
            </a:r>
            <a:r>
              <a:rPr lang="ru-RU" dirty="0" smtClean="0"/>
              <a:t>форм, </a:t>
            </a:r>
            <a:r>
              <a:rPr lang="ru-RU" dirty="0" err="1" smtClean="0"/>
              <a:t>валидации</a:t>
            </a:r>
            <a:r>
              <a:rPr lang="ru-RU" dirty="0" smtClean="0"/>
              <a:t> их значений, вызова </a:t>
            </a:r>
            <a:r>
              <a:rPr lang="ru-RU" dirty="0" err="1" smtClean="0"/>
              <a:t>бизнес-логики</a:t>
            </a:r>
            <a:r>
              <a:rPr lang="ru-RU" dirty="0" smtClean="0"/>
              <a:t> и изображения</a:t>
            </a:r>
          </a:p>
          <a:p>
            <a:endParaRPr lang="ru-RU" dirty="0" smtClean="0"/>
          </a:p>
          <a:p>
            <a:r>
              <a:rPr lang="ru-RU" dirty="0" smtClean="0"/>
              <a:t>Обеспечивает </a:t>
            </a:r>
            <a:r>
              <a:rPr lang="en-US" dirty="0" smtClean="0"/>
              <a:t>easy-to-use </a:t>
            </a:r>
            <a:r>
              <a:rPr lang="ru-RU" dirty="0" smtClean="0"/>
              <a:t>поддержку </a:t>
            </a:r>
            <a:r>
              <a:rPr lang="en-US" dirty="0" smtClean="0"/>
              <a:t>Ajax </a:t>
            </a:r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Why JSF?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MVC </a:t>
            </a:r>
            <a:r>
              <a:rPr lang="ru-RU" dirty="0" smtClean="0"/>
              <a:t>паттерн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Легкое разделение ролей при разработке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ru-RU" dirty="0" smtClean="0"/>
              <a:t>Встроенные </a:t>
            </a:r>
            <a:r>
              <a:rPr lang="en-US" dirty="0" smtClean="0"/>
              <a:t>UI-</a:t>
            </a:r>
            <a:r>
              <a:rPr lang="ru-RU" dirty="0" smtClean="0"/>
              <a:t>компоненты</a:t>
            </a:r>
            <a:r>
              <a:rPr lang="en-US" dirty="0" smtClean="0"/>
              <a:t> (</a:t>
            </a:r>
            <a:r>
              <a:rPr lang="ru-RU" dirty="0" smtClean="0"/>
              <a:t>в отличие от</a:t>
            </a:r>
            <a:r>
              <a:rPr lang="en-US" dirty="0" smtClean="0"/>
              <a:t> JSP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Событийная модель взаимодействий </a:t>
            </a:r>
            <a:r>
              <a:rPr lang="en-US" dirty="0" smtClean="0"/>
              <a:t>(</a:t>
            </a:r>
            <a:r>
              <a:rPr lang="ru-RU" dirty="0" smtClean="0"/>
              <a:t>по сравнению со старой</a:t>
            </a:r>
            <a:r>
              <a:rPr lang="en-US" dirty="0" smtClean="0"/>
              <a:t> “request/response” </a:t>
            </a:r>
            <a:r>
              <a:rPr lang="ru-RU" dirty="0" smtClean="0"/>
              <a:t>моделью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Сохранения состояние компонента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ru-RU" dirty="0" smtClean="0"/>
              <a:t>Платформенная независимость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ru-RU" dirty="0" smtClean="0"/>
              <a:t>Поддержка поставщиков</a:t>
            </a:r>
            <a:endParaRPr lang="de-DE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Architecture : MVC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3568" y="836712"/>
          <a:ext cx="784887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Architecture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800" b="1" dirty="0" smtClean="0"/>
              <a:t>JavaBeans</a:t>
            </a:r>
            <a:endParaRPr lang="en-US" b="1" dirty="0" smtClean="0"/>
          </a:p>
          <a:p>
            <a:pPr lvl="1"/>
            <a:r>
              <a:rPr lang="ru-RU" dirty="0" smtClean="0"/>
              <a:t>Объявление в</a:t>
            </a:r>
            <a:r>
              <a:rPr lang="en-US" dirty="0" smtClean="0"/>
              <a:t> </a:t>
            </a:r>
            <a:r>
              <a:rPr lang="en-US" i="1" dirty="0" smtClean="0"/>
              <a:t>faces-config.xml</a:t>
            </a:r>
            <a:r>
              <a:rPr lang="en-US" dirty="0" smtClean="0"/>
              <a:t> </a:t>
            </a:r>
            <a:r>
              <a:rPr lang="ru-RU" dirty="0" smtClean="0"/>
              <a:t>или с помощью аннотаций</a:t>
            </a:r>
            <a:endParaRPr lang="en-US" dirty="0" smtClean="0"/>
          </a:p>
          <a:p>
            <a:pPr lvl="1"/>
            <a:r>
              <a:rPr lang="ru-RU" dirty="0" smtClean="0"/>
              <a:t>Взаимодействие с </a:t>
            </a:r>
            <a:r>
              <a:rPr lang="en-US" dirty="0" smtClean="0"/>
              <a:t>UI </a:t>
            </a:r>
            <a:r>
              <a:rPr lang="ru-RU" dirty="0" smtClean="0"/>
              <a:t>посредством </a:t>
            </a:r>
            <a:r>
              <a:rPr lang="en-US" dirty="0" smtClean="0"/>
              <a:t>EL</a:t>
            </a:r>
          </a:p>
          <a:p>
            <a:pPr lvl="1"/>
            <a:r>
              <a:rPr lang="ru-RU" dirty="0" smtClean="0"/>
              <a:t>Обновление </a:t>
            </a:r>
            <a:r>
              <a:rPr lang="ru-RU" dirty="0" err="1" smtClean="0"/>
              <a:t>пропертей</a:t>
            </a:r>
            <a:r>
              <a:rPr lang="en-US" dirty="0" smtClean="0"/>
              <a:t>/</a:t>
            </a:r>
            <a:r>
              <a:rPr lang="ru-RU" dirty="0" smtClean="0"/>
              <a:t>вызов методов</a:t>
            </a:r>
            <a:r>
              <a:rPr lang="en-US" dirty="0" smtClean="0"/>
              <a:t> </a:t>
            </a:r>
            <a:r>
              <a:rPr lang="ru-RU" dirty="0" smtClean="0"/>
              <a:t>автоматически</a:t>
            </a:r>
            <a:endParaRPr lang="en-US" dirty="0" smtClean="0"/>
          </a:p>
          <a:p>
            <a:endParaRPr lang="de-DE" dirty="0" smtClean="0"/>
          </a:p>
          <a:p>
            <a:pPr>
              <a:buNone/>
            </a:pPr>
            <a:r>
              <a:rPr lang="en-US" sz="2800" b="1" dirty="0" err="1" smtClean="0"/>
              <a:t>FacesServlet</a:t>
            </a:r>
            <a:endParaRPr lang="en-US" sz="2800" b="1" dirty="0" smtClean="0"/>
          </a:p>
          <a:p>
            <a:pPr lvl="1"/>
            <a:r>
              <a:rPr lang="ru-RU" dirty="0" smtClean="0"/>
              <a:t>Поставляется провайдером</a:t>
            </a:r>
            <a:endParaRPr lang="en-US" dirty="0" smtClean="0"/>
          </a:p>
          <a:p>
            <a:pPr lvl="1"/>
            <a:r>
              <a:rPr lang="ru-RU" dirty="0" smtClean="0"/>
              <a:t>Управляет всеми </a:t>
            </a:r>
            <a:r>
              <a:rPr lang="en-US" dirty="0" smtClean="0"/>
              <a:t>request</a:t>
            </a:r>
            <a:r>
              <a:rPr lang="ru-RU" dirty="0" err="1" smtClean="0"/>
              <a:t>ами</a:t>
            </a:r>
            <a:endParaRPr lang="en-US" dirty="0" smtClean="0"/>
          </a:p>
          <a:p>
            <a:pPr lvl="1"/>
            <a:r>
              <a:rPr lang="ru-RU" dirty="0" smtClean="0"/>
              <a:t>Для навигации используются правила</a:t>
            </a:r>
            <a:r>
              <a:rPr lang="en-US" dirty="0" smtClean="0"/>
              <a:t> (faces-config.xml)</a:t>
            </a:r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Architecture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4704"/>
            <a:ext cx="4267200" cy="5256584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JSF Pages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400" dirty="0" err="1" smtClean="0"/>
              <a:t>Facelets</a:t>
            </a:r>
            <a:endParaRPr lang="en-US" sz="2400" dirty="0" smtClean="0"/>
          </a:p>
          <a:p>
            <a:endParaRPr lang="en-US" dirty="0" smtClean="0"/>
          </a:p>
          <a:p>
            <a:r>
              <a:rPr lang="ru-RU" dirty="0" smtClean="0"/>
              <a:t>Быстрое создание компонентов</a:t>
            </a:r>
            <a:r>
              <a:rPr lang="en-US" dirty="0" smtClean="0"/>
              <a:t>/</a:t>
            </a:r>
            <a:r>
              <a:rPr lang="ru-RU" dirty="0" smtClean="0"/>
              <a:t>тэгов используя </a:t>
            </a:r>
            <a:r>
              <a:rPr lang="en-US" dirty="0" smtClean="0"/>
              <a:t>XML</a:t>
            </a:r>
          </a:p>
          <a:p>
            <a:endParaRPr lang="ru-RU" dirty="0" smtClean="0"/>
          </a:p>
          <a:p>
            <a:r>
              <a:rPr lang="ru-RU" dirty="0" smtClean="0"/>
              <a:t>Шаблоны</a:t>
            </a:r>
          </a:p>
          <a:p>
            <a:endParaRPr lang="ru-RU" dirty="0" smtClean="0"/>
          </a:p>
          <a:p>
            <a:r>
              <a:rPr lang="ru-RU" dirty="0" smtClean="0"/>
              <a:t>Время на разработку и </a:t>
            </a:r>
            <a:r>
              <a:rPr lang="en-US" dirty="0" smtClean="0"/>
              <a:t>deployment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xhtml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716016" y="692696"/>
            <a:ext cx="42672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JSP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Быстрое создание компонентов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тэгов используя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XML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kern="0" dirty="0" smtClean="0">
                <a:latin typeface="Arial Narrow" pitchFamily="34" charset="0"/>
                <a:cs typeface="+mn-cs"/>
              </a:rPr>
              <a:t>Последовательная обработка от начала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kern="0" dirty="0" smtClean="0">
                <a:latin typeface="Arial Narrow" pitchFamily="34" charset="0"/>
                <a:cs typeface="+mn-cs"/>
              </a:rPr>
              <a:t>.</a:t>
            </a:r>
            <a:r>
              <a:rPr lang="en-US" kern="0" dirty="0" err="1" smtClean="0">
                <a:latin typeface="Arial Narrow" pitchFamily="34" charset="0"/>
                <a:cs typeface="+mn-cs"/>
              </a:rPr>
              <a:t>jsp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Components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b="1" dirty="0" smtClean="0"/>
              <a:t>Main </a:t>
            </a:r>
            <a:r>
              <a:rPr lang="de-DE" sz="2800" b="1" dirty="0" err="1" smtClean="0"/>
              <a:t>components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JSF</a:t>
            </a:r>
          </a:p>
          <a:p>
            <a:pPr lvl="1"/>
            <a:r>
              <a:rPr lang="de-DE" sz="2400" dirty="0" smtClean="0"/>
              <a:t>UI </a:t>
            </a:r>
            <a:r>
              <a:rPr lang="de-DE" sz="2400" dirty="0" err="1" smtClean="0"/>
              <a:t>components</a:t>
            </a:r>
            <a:endParaRPr lang="de-DE" sz="2400" dirty="0" smtClean="0"/>
          </a:p>
          <a:p>
            <a:pPr lvl="1"/>
            <a:r>
              <a:rPr lang="de-DE" sz="2400" dirty="0" smtClean="0"/>
              <a:t>Render</a:t>
            </a:r>
          </a:p>
          <a:p>
            <a:pPr lvl="1"/>
            <a:r>
              <a:rPr lang="de-DE" sz="2400" dirty="0" err="1" smtClean="0"/>
              <a:t>Validator</a:t>
            </a:r>
            <a:endParaRPr lang="de-DE" sz="2400" dirty="0" smtClean="0"/>
          </a:p>
          <a:p>
            <a:pPr lvl="1"/>
            <a:r>
              <a:rPr lang="de-DE" sz="2400" dirty="0" err="1" smtClean="0"/>
              <a:t>Backing</a:t>
            </a:r>
            <a:r>
              <a:rPr lang="de-DE" sz="2400" dirty="0" smtClean="0"/>
              <a:t> </a:t>
            </a:r>
            <a:r>
              <a:rPr lang="de-DE" sz="2400" dirty="0" err="1" smtClean="0"/>
              <a:t>beans</a:t>
            </a:r>
            <a:endParaRPr lang="de-DE" sz="2400" dirty="0" smtClean="0"/>
          </a:p>
          <a:p>
            <a:pPr lvl="1"/>
            <a:r>
              <a:rPr lang="de-DE" sz="2400" dirty="0" err="1" smtClean="0"/>
              <a:t>Converter</a:t>
            </a:r>
            <a:endParaRPr lang="de-DE" sz="2400" dirty="0" smtClean="0"/>
          </a:p>
          <a:p>
            <a:pPr lvl="1"/>
            <a:r>
              <a:rPr lang="de-DE" sz="2400" dirty="0" smtClean="0"/>
              <a:t>Events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event</a:t>
            </a:r>
            <a:r>
              <a:rPr lang="de-DE" sz="2400" dirty="0" smtClean="0"/>
              <a:t> </a:t>
            </a:r>
            <a:r>
              <a:rPr lang="de-DE" sz="2400" dirty="0" err="1" smtClean="0"/>
              <a:t>listeners</a:t>
            </a:r>
            <a:endParaRPr lang="de-DE" sz="2400" dirty="0" smtClean="0"/>
          </a:p>
          <a:p>
            <a:pPr lvl="1"/>
            <a:r>
              <a:rPr lang="de-DE" sz="2400" dirty="0" smtClean="0"/>
              <a:t>Messages </a:t>
            </a:r>
          </a:p>
          <a:p>
            <a:pPr lvl="1"/>
            <a:r>
              <a:rPr lang="de-DE" sz="2400" dirty="0" smtClean="0"/>
              <a:t>Navigation</a:t>
            </a:r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2349</TotalTime>
  <Words>1187</Words>
  <Application>Microsoft Office PowerPoint</Application>
  <PresentationFormat>Экран (4:3)</PresentationFormat>
  <Paragraphs>441</Paragraphs>
  <Slides>30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lecture template</vt:lpstr>
      <vt:lpstr>Java Lecture #11  Java Server Faces 2 </vt:lpstr>
      <vt:lpstr>Why Web apps?</vt:lpstr>
      <vt:lpstr>What is JSF?</vt:lpstr>
      <vt:lpstr>For what JSF is?</vt:lpstr>
      <vt:lpstr>Why JSF?</vt:lpstr>
      <vt:lpstr>JSF Architecture : MVC</vt:lpstr>
      <vt:lpstr>JSF Architecture</vt:lpstr>
      <vt:lpstr>JSF Architecture</vt:lpstr>
      <vt:lpstr>JSF Components</vt:lpstr>
      <vt:lpstr>JSF Components</vt:lpstr>
      <vt:lpstr>Request processing lifecycle</vt:lpstr>
      <vt:lpstr>Code basics</vt:lpstr>
      <vt:lpstr>JSF UI Component example: textbox</vt:lpstr>
      <vt:lpstr>JSF custom validator example</vt:lpstr>
      <vt:lpstr>JSF custom converter example</vt:lpstr>
      <vt:lpstr>JSF managed bean example</vt:lpstr>
      <vt:lpstr>JSF event handler example</vt:lpstr>
      <vt:lpstr>JSF messages example</vt:lpstr>
      <vt:lpstr>JSF Navigation</vt:lpstr>
      <vt:lpstr>Bean’s life</vt:lpstr>
      <vt:lpstr>External libraries</vt:lpstr>
      <vt:lpstr>JSF usage</vt:lpstr>
      <vt:lpstr>JSF +/-</vt:lpstr>
      <vt:lpstr>Alternatives</vt:lpstr>
      <vt:lpstr>JSF vs Servlets/JSP (advantages)</vt:lpstr>
      <vt:lpstr>JSF vs Servlets/JSP (disadvantages)</vt:lpstr>
      <vt:lpstr>JSF vs Struts (advantages)</vt:lpstr>
      <vt:lpstr>JSF vs Struts (disadvantages)</vt:lpstr>
      <vt:lpstr>Conclusion</vt:lpstr>
      <vt:lpstr>References</vt:lpstr>
    </vt:vector>
  </TitlesOfParts>
  <Company>Microsoft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T-SYSTEMS CIS</cp:lastModifiedBy>
  <cp:revision>253</cp:revision>
  <cp:lastPrinted>2008-10-06T12:12:35Z</cp:lastPrinted>
  <dcterms:created xsi:type="dcterms:W3CDTF">2011-07-27T18:24:16Z</dcterms:created>
  <dcterms:modified xsi:type="dcterms:W3CDTF">2012-08-08T07:02:49Z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