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7" r:id="rId3"/>
    <p:sldId id="289" r:id="rId4"/>
    <p:sldId id="291" r:id="rId5"/>
    <p:sldId id="293" r:id="rId6"/>
    <p:sldId id="297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96" r:id="rId17"/>
    <p:sldId id="292" r:id="rId18"/>
    <p:sldId id="290" r:id="rId19"/>
    <p:sldId id="288" r:id="rId20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7BAB"/>
    <a:srgbClr val="EDA95A"/>
    <a:srgbClr val="DDD674"/>
    <a:srgbClr val="BABD5A"/>
    <a:srgbClr val="64B9E4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4" autoAdjust="0"/>
    <p:restoredTop sz="88218" autoAdjust="0"/>
  </p:normalViewPr>
  <p:slideViewPr>
    <p:cSldViewPr>
      <p:cViewPr varScale="1">
        <p:scale>
          <a:sx n="64" d="100"/>
          <a:sy n="64" d="100"/>
        </p:scale>
        <p:origin x="-1596" y="-10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19.07.2012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19.07.2012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19.07.2012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  <a:p>
            <a:pPr algn="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pic>
        <p:nvPicPr>
          <p:cNvPr id="4098" name="Picture 2" descr="File:Spiral model (Boehm, 1988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58445" y="764704"/>
            <a:ext cx="3979168" cy="1656184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О</a:t>
            </a:r>
            <a:r>
              <a:rPr lang="ru-RU" dirty="0" smtClean="0"/>
              <a:t>ценка </a:t>
            </a:r>
            <a:r>
              <a:rPr lang="ru-RU" dirty="0"/>
              <a:t>и разрешение </a:t>
            </a:r>
            <a:r>
              <a:rPr lang="ru-RU" dirty="0" smtClean="0"/>
              <a:t>рисков</a:t>
            </a:r>
            <a:endParaRPr lang="ru-R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232793" y="764704"/>
            <a:ext cx="3907160" cy="287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dirty="0"/>
              <a:t>О</a:t>
            </a:r>
            <a:r>
              <a:rPr lang="ru-RU" dirty="0" smtClean="0"/>
              <a:t>пределение целей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4571206" y="5527204"/>
            <a:ext cx="4266407" cy="4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ru-RU" dirty="0"/>
              <a:t>Р</a:t>
            </a:r>
            <a:r>
              <a:rPr lang="ru-RU" dirty="0" smtClean="0"/>
              <a:t>азработка и тестирование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04801" y="5527204"/>
            <a:ext cx="3763144" cy="49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582613" indent="-22225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2pPr>
            <a:lvl3pPr marL="941388" indent="-2206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3pPr>
            <a:lvl4pPr marL="1209675" indent="-1381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4pPr>
            <a:lvl5pPr marL="16621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 Narrow" pitchFamily="34" charset="0"/>
              </a:defRPr>
            </a:lvl5pPr>
            <a:lvl6pPr marL="21193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765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337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90913" indent="-230188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Планирование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910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витке спирали могут применяться разные модели процесса разработки ПО. В конечном итоге на выходе получается готовый продукт.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ru-RU" dirty="0"/>
              <a:t>сочетает в себе возможности модели прототипирования и водопадной модели. Разработка итерациями отражает объективно существующий спиральный цикл создания системы.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Неполное </a:t>
            </a:r>
            <a:r>
              <a:rPr lang="ru-RU" dirty="0"/>
              <a:t>завершение работ на каждом этапе позволяет переходить на следующий этап, не дожидаясь полного завершения работы на текущем. При итеративном способе разработки недостающую работу можно будет выполнить на следующей итерации.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Главная </a:t>
            </a:r>
            <a:r>
              <a:rPr lang="ru-RU" dirty="0"/>
              <a:t>задача — как можно быстрее показать пользователям системы работоспособный продукт, тем самым активизируя процесс уточнения и дополнения требований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0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Iterative development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5122" name="Picture 2" descr="Файл:Iterative development model 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68917" cy="391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Планирование — Реализация — Проверка — Оценка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Agile </a:t>
            </a:r>
            <a:r>
              <a:rPr lang="en-US" dirty="0">
                <a:effectLst/>
              </a:rPr>
              <a:t>development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146" name="Picture 2" descr="File:Agile Software Development methodolog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6"/>
            <a:ext cx="4248472" cy="525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1" y="764704"/>
            <a:ext cx="4267200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идеи:</a:t>
            </a:r>
          </a:p>
          <a:p>
            <a:r>
              <a:rPr lang="ru-RU" dirty="0"/>
              <a:t>Личности и их взаимодействия важнее, чем процессы и инструменты;</a:t>
            </a:r>
          </a:p>
          <a:p>
            <a:r>
              <a:rPr lang="ru-RU" dirty="0"/>
              <a:t>Работающее программное обеспечение важнее, чем полная документация;</a:t>
            </a:r>
          </a:p>
          <a:p>
            <a:r>
              <a:rPr lang="ru-RU" dirty="0"/>
              <a:t>Сотрудничество с заказчиком важнее, чем контрактные обязательства;</a:t>
            </a:r>
          </a:p>
          <a:p>
            <a:r>
              <a:rPr lang="ru-RU" dirty="0"/>
              <a:t>Реакция на изменения важнее, чем следование плану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and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Текста 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CMM (Capability Maturity Model) - модель зрелости процессов создания ПО, которая предназначена для оценки уровня зрелости процесса разработки в конкретной компании.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соответствие с этой моделью есть пять уровней зрелости процесса </a:t>
            </a:r>
            <a:r>
              <a:rPr lang="ru-RU" dirty="0" smtClean="0"/>
              <a:t>разработки:</a:t>
            </a:r>
          </a:p>
          <a:p>
            <a:r>
              <a:rPr lang="ru-RU" dirty="0" smtClean="0"/>
              <a:t>Первый </a:t>
            </a:r>
            <a:r>
              <a:rPr lang="ru-RU" dirty="0"/>
              <a:t>уровень соответствует разработке "как получится", когда на каждый проект разработчики идут как на подвиг. </a:t>
            </a:r>
            <a:endParaRPr lang="ru-RU" dirty="0" smtClean="0"/>
          </a:p>
          <a:p>
            <a:r>
              <a:rPr lang="ru-RU" dirty="0" smtClean="0"/>
              <a:t>Второй </a:t>
            </a:r>
            <a:r>
              <a:rPr lang="ru-RU" dirty="0"/>
              <a:t>уровень соответствует более-менее налаженным процессам, когда можно с достаточной уверенностью надеяться на положительный исход проекта. </a:t>
            </a:r>
            <a:endParaRPr lang="ru-RU" dirty="0" smtClean="0"/>
          </a:p>
          <a:p>
            <a:r>
              <a:rPr lang="ru-RU" dirty="0" smtClean="0"/>
              <a:t>Третий </a:t>
            </a:r>
            <a:r>
              <a:rPr lang="ru-RU" dirty="0"/>
              <a:t>уровень соответствует наличию разработанных и хорошо описанных процессов, используемых при разработке. </a:t>
            </a:r>
            <a:endParaRPr lang="ru-RU" dirty="0" smtClean="0"/>
          </a:p>
          <a:p>
            <a:r>
              <a:rPr lang="ru-RU" dirty="0" smtClean="0"/>
              <a:t>Четвертый </a:t>
            </a:r>
            <a:r>
              <a:rPr lang="ru-RU" dirty="0"/>
              <a:t>- активному использованию метрик в процессе управления для постановки целей и контроля их достижения. </a:t>
            </a:r>
            <a:endParaRPr lang="ru-RU" dirty="0" smtClean="0"/>
          </a:p>
          <a:p>
            <a:r>
              <a:rPr lang="ru-RU" dirty="0" smtClean="0"/>
              <a:t>И</a:t>
            </a:r>
            <a:r>
              <a:rPr lang="ru-RU" dirty="0"/>
              <a:t>, наконец, пятый уровень означает способность компании оптимизировать процесс по мере необходимости.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7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у нас </a:t>
            </a:r>
            <a:r>
              <a:rPr lang="en-US" dirty="0" smtClean="0"/>
              <a:t>SE-Book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1026" name="Picture 2" descr="SE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8687"/>
            <a:ext cx="8352928" cy="52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35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1026" name="Picture 2" descr="File:Test-driven 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505575" cy="4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. 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Реализуем сервер-мессенджер, функционал:</a:t>
            </a:r>
          </a:p>
          <a:p>
            <a:pPr>
              <a:buFontTx/>
              <a:buChar char="-"/>
            </a:pPr>
            <a:r>
              <a:rPr lang="ru-RU" dirty="0" smtClean="0"/>
              <a:t>Регистрация пользователя</a:t>
            </a:r>
          </a:p>
          <a:p>
            <a:pPr>
              <a:buFontTx/>
              <a:buChar char="-"/>
            </a:pPr>
            <a:r>
              <a:rPr lang="ru-RU" dirty="0" smtClean="0"/>
              <a:t>Логин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Отправка сообщения</a:t>
            </a:r>
          </a:p>
          <a:p>
            <a:pPr>
              <a:buFontTx/>
              <a:buChar char="-"/>
            </a:pPr>
            <a:r>
              <a:rPr lang="ru-RU" dirty="0" smtClean="0"/>
              <a:t>Получение сообщений, хранящихся на сервере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9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2012</a:t>
            </a:r>
          </a:p>
          <a:p>
            <a:pPr algn="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244859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97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Из чего состоит разработка ПО</a:t>
            </a:r>
          </a:p>
          <a:p>
            <a:r>
              <a:rPr lang="ru-RU" dirty="0" smtClean="0"/>
              <a:t>Критерии </a:t>
            </a:r>
            <a:r>
              <a:rPr lang="ru-RU" dirty="0"/>
              <a:t>успешности </a:t>
            </a:r>
            <a:r>
              <a:rPr lang="ru-RU" dirty="0" smtClean="0"/>
              <a:t>проекта</a:t>
            </a:r>
          </a:p>
          <a:p>
            <a:r>
              <a:rPr lang="ru-RU" dirty="0" smtClean="0"/>
              <a:t>Чем отличаются методологии разработки ПО?</a:t>
            </a:r>
          </a:p>
          <a:p>
            <a:r>
              <a:rPr lang="ru-RU" dirty="0" smtClean="0"/>
              <a:t>Рассмотрим разные</a:t>
            </a:r>
          </a:p>
          <a:p>
            <a:r>
              <a:rPr lang="en-US" dirty="0" smtClean="0"/>
              <a:t>CMMI</a:t>
            </a:r>
            <a:endParaRPr lang="ru-RU" dirty="0" smtClean="0"/>
          </a:p>
          <a:p>
            <a:r>
              <a:rPr lang="ru-RU" dirty="0" smtClean="0"/>
              <a:t>А у нас </a:t>
            </a:r>
            <a:r>
              <a:rPr lang="en-US" dirty="0" smtClean="0"/>
              <a:t>SE Book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TDD</a:t>
            </a:r>
            <a:endParaRPr lang="ru-RU" dirty="0" smtClean="0">
              <a:sym typeface="Wingdings" pitchFamily="2" charset="2"/>
            </a:endParaRPr>
          </a:p>
          <a:p>
            <a:r>
              <a:rPr lang="ru-RU" dirty="0" smtClean="0">
                <a:sym typeface="Wingdings" pitchFamily="2" charset="2"/>
              </a:rPr>
              <a:t>Практика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0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разработка ПО?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ru-RU" sz="6600" dirty="0" smtClean="0"/>
              <a:t>Вопрос в зал?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Software </a:t>
            </a:r>
            <a:r>
              <a:rPr lang="en-US" dirty="0" smtClean="0">
                <a:effectLst/>
              </a:rPr>
              <a:t>engineering</a:t>
            </a:r>
            <a:r>
              <a:rPr lang="ru-RU" dirty="0" smtClean="0">
                <a:effectLst/>
              </a:rPr>
              <a:t> (</a:t>
            </a:r>
            <a:r>
              <a:rPr lang="en-US" dirty="0" smtClean="0">
                <a:effectLst/>
              </a:rPr>
              <a:t>according </a:t>
            </a:r>
            <a:r>
              <a:rPr lang="en-US" dirty="0">
                <a:effectLst/>
              </a:rPr>
              <a:t>SWEBOK</a:t>
            </a:r>
            <a:r>
              <a:rPr lang="ru-RU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requirements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design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construction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testing</a:t>
            </a:r>
            <a:endParaRPr lang="ru-RU" dirty="0" smtClean="0"/>
          </a:p>
          <a:p>
            <a:r>
              <a:rPr lang="en-US" dirty="0"/>
              <a:t>Software </a:t>
            </a:r>
            <a:r>
              <a:rPr lang="en-US" dirty="0" smtClean="0"/>
              <a:t>maintenance</a:t>
            </a:r>
            <a:endParaRPr lang="ru-RU" dirty="0" smtClean="0"/>
          </a:p>
          <a:p>
            <a:r>
              <a:rPr lang="en-US" dirty="0"/>
              <a:t>Software configuration management</a:t>
            </a:r>
            <a:endParaRPr lang="ru-RU" dirty="0"/>
          </a:p>
          <a:p>
            <a:r>
              <a:rPr lang="en-US" dirty="0"/>
              <a:t>Software engineering management</a:t>
            </a:r>
            <a:endParaRPr lang="ru-RU" dirty="0" smtClean="0"/>
          </a:p>
          <a:p>
            <a:r>
              <a:rPr lang="en-US" dirty="0"/>
              <a:t>Software engineering process</a:t>
            </a:r>
            <a:endParaRPr lang="ru-RU" dirty="0"/>
          </a:p>
          <a:p>
            <a:r>
              <a:rPr lang="en-US" dirty="0"/>
              <a:t>Software engineering tools and methods</a:t>
            </a:r>
            <a:endParaRPr lang="ru-RU" dirty="0" smtClean="0"/>
          </a:p>
          <a:p>
            <a:r>
              <a:rPr lang="en-US" dirty="0"/>
              <a:t>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2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Основные действия в рамках процесса разработки ПО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ru-RU" dirty="0"/>
              <a:t/>
            </a:r>
            <a:br>
              <a:rPr lang="ru-RU" dirty="0"/>
            </a:br>
            <a:endParaRPr lang="en-US" sz="20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и планирование</a:t>
            </a:r>
          </a:p>
          <a:p>
            <a:r>
              <a:rPr lang="ru-RU" dirty="0" smtClean="0"/>
              <a:t>Проектирование</a:t>
            </a:r>
          </a:p>
          <a:p>
            <a:r>
              <a:rPr lang="ru-RU" dirty="0" smtClean="0"/>
              <a:t>Разработка</a:t>
            </a:r>
          </a:p>
          <a:p>
            <a:r>
              <a:rPr lang="ru-RU" dirty="0" smtClean="0"/>
              <a:t>Тестирование</a:t>
            </a:r>
          </a:p>
          <a:p>
            <a:r>
              <a:rPr lang="ru-RU" dirty="0" smtClean="0"/>
              <a:t>Сопровождение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2050" name="Picture 2" descr="Файл:Waterfall 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9092"/>
            <a:ext cx="49053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90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успешности проекта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764704"/>
            <a:ext cx="8532813" cy="525658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sz="6600" dirty="0" smtClean="0"/>
              <a:t>Вопрос в зал?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230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 успешности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PMBok</a:t>
            </a:r>
            <a:r>
              <a:rPr lang="ru-RU" dirty="0" smtClean="0"/>
              <a:t> (</a:t>
            </a:r>
            <a:r>
              <a:rPr lang="en-US" dirty="0" smtClean="0"/>
              <a:t>PMI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Проект успешен, если выполнен согласно утвержденным критериям: объему, сроку, </a:t>
            </a:r>
            <a:r>
              <a:rPr lang="ru-RU" dirty="0" smtClean="0"/>
              <a:t>качеству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С точки зрения разработки ПО:</a:t>
            </a:r>
          </a:p>
          <a:p>
            <a:r>
              <a:rPr lang="ru-RU" dirty="0" smtClean="0"/>
              <a:t>Качество</a:t>
            </a:r>
            <a:endParaRPr lang="ru-RU" dirty="0"/>
          </a:p>
          <a:p>
            <a:pPr lvl="1"/>
            <a:r>
              <a:rPr lang="ru-RU" dirty="0" smtClean="0"/>
              <a:t>Реализовали все требования</a:t>
            </a:r>
          </a:p>
          <a:p>
            <a:pPr lvl="1"/>
            <a:r>
              <a:rPr lang="ru-RU" dirty="0" smtClean="0"/>
              <a:t>Реализовали с необходимым качеством</a:t>
            </a:r>
            <a:endParaRPr lang="ru-RU" dirty="0"/>
          </a:p>
          <a:p>
            <a:r>
              <a:rPr lang="ru-RU" dirty="0" smtClean="0"/>
              <a:t>Время</a:t>
            </a:r>
          </a:p>
          <a:p>
            <a:pPr lvl="1"/>
            <a:r>
              <a:rPr lang="ru-RU" dirty="0" smtClean="0"/>
              <a:t>Проект и его промежуточные этапы реализовали во время</a:t>
            </a:r>
          </a:p>
          <a:p>
            <a:r>
              <a:rPr lang="ru-RU" dirty="0" smtClean="0"/>
              <a:t>Бюджет</a:t>
            </a:r>
          </a:p>
          <a:p>
            <a:pPr lvl="1"/>
            <a:r>
              <a:rPr lang="ru-RU" dirty="0" smtClean="0"/>
              <a:t>Проект уложился в бюджет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8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различаются методологии разработки ПО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Состав и последовательность работ</a:t>
            </a:r>
          </a:p>
          <a:p>
            <a:r>
              <a:rPr lang="ru-RU" dirty="0" smtClean="0"/>
              <a:t>Роли участников проекта</a:t>
            </a:r>
          </a:p>
          <a:p>
            <a:r>
              <a:rPr lang="ru-RU" dirty="0" smtClean="0"/>
              <a:t>Составом и форматом документов</a:t>
            </a:r>
          </a:p>
          <a:p>
            <a:r>
              <a:rPr lang="ru-RU" dirty="0" smtClean="0"/>
              <a:t>Организацией взаимодействия с заказчиком и другими участниками</a:t>
            </a:r>
          </a:p>
          <a:p>
            <a:r>
              <a:rPr lang="ru-RU" dirty="0" smtClean="0"/>
              <a:t>Порядком контроля качества</a:t>
            </a:r>
          </a:p>
          <a:p>
            <a:r>
              <a:rPr lang="ru-RU" dirty="0" smtClean="0"/>
              <a:t>......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Выбор методологии работы может существенным образом влиять на успешность проекта и эффективность труда участников проектной команды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7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pic>
        <p:nvPicPr>
          <p:cNvPr id="3074" name="Picture 2" descr="File:Waterfall model (1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6696744" cy="50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0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E20074"/>
    </a:dk2>
    <a:lt2>
      <a:srgbClr val="CCCCCC"/>
    </a:lt2>
    <a:accent1>
      <a:srgbClr val="427BAB"/>
    </a:accent1>
    <a:accent2>
      <a:srgbClr val="FDD167"/>
    </a:accent2>
    <a:accent3>
      <a:srgbClr val="FFFFFF"/>
    </a:accent3>
    <a:accent4>
      <a:srgbClr val="000000"/>
    </a:accent4>
    <a:accent5>
      <a:srgbClr val="B0BFD2"/>
    </a:accent5>
    <a:accent6>
      <a:srgbClr val="E5BD5D"/>
    </a:accent6>
    <a:hlink>
      <a:srgbClr val="E20074"/>
    </a:hlink>
    <a:folHlink>
      <a:srgbClr val="64B9E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8960</TotalTime>
  <Words>526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lecture template</vt:lpstr>
      <vt:lpstr>Software Engineering</vt:lpstr>
      <vt:lpstr>Agenda</vt:lpstr>
      <vt:lpstr>Из чего состоит разработка ПО?</vt:lpstr>
      <vt:lpstr>Software engineering (according SWEBOK)</vt:lpstr>
      <vt:lpstr>Основные действия в рамках процесса разработки ПО  </vt:lpstr>
      <vt:lpstr>Критерии успешности проекта</vt:lpstr>
      <vt:lpstr>Критерии успешности проекта</vt:lpstr>
      <vt:lpstr>Чем различаются методологии разработки ПО</vt:lpstr>
      <vt:lpstr>Waterfall</vt:lpstr>
      <vt:lpstr>Spiral model</vt:lpstr>
      <vt:lpstr>Spiral model</vt:lpstr>
      <vt:lpstr>Iterative development </vt:lpstr>
      <vt:lpstr>Agile development </vt:lpstr>
      <vt:lpstr>Code and Fix</vt:lpstr>
      <vt:lpstr>CMMI</vt:lpstr>
      <vt:lpstr>А у нас SE-Book </vt:lpstr>
      <vt:lpstr>Описание TDD</vt:lpstr>
      <vt:lpstr>Практика. TDD</vt:lpstr>
      <vt:lpstr>Thank you!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Input / Output Programming Part I</dc:title>
  <dc:creator>Satrac</dc:creator>
  <cp:lastModifiedBy>Strokan, Pavel</cp:lastModifiedBy>
  <cp:revision>320</cp:revision>
  <cp:lastPrinted>2008-10-06T12:12:35Z</cp:lastPrinted>
  <dcterms:created xsi:type="dcterms:W3CDTF">2012-01-25T17:48:47Z</dcterms:created>
  <dcterms:modified xsi:type="dcterms:W3CDTF">2012-07-19T11:01:29Z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