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70" r:id="rId4"/>
    <p:sldId id="274" r:id="rId5"/>
    <p:sldId id="278" r:id="rId6"/>
    <p:sldId id="294" r:id="rId7"/>
    <p:sldId id="271" r:id="rId8"/>
    <p:sldId id="295" r:id="rId9"/>
    <p:sldId id="280" r:id="rId10"/>
    <p:sldId id="284" r:id="rId11"/>
    <p:sldId id="285" r:id="rId12"/>
    <p:sldId id="286" r:id="rId13"/>
    <p:sldId id="290" r:id="rId14"/>
    <p:sldId id="291" r:id="rId15"/>
    <p:sldId id="292" r:id="rId16"/>
    <p:sldId id="293" r:id="rId17"/>
    <p:sldId id="302" r:id="rId18"/>
    <p:sldId id="297" r:id="rId19"/>
    <p:sldId id="298" r:id="rId20"/>
    <p:sldId id="299" r:id="rId21"/>
    <p:sldId id="300" r:id="rId22"/>
    <p:sldId id="301" r:id="rId2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142" autoAdjust="0"/>
  </p:normalViewPr>
  <p:slideViewPr>
    <p:cSldViewPr>
      <p:cViewPr>
        <p:scale>
          <a:sx n="75" d="100"/>
          <a:sy n="75" d="100"/>
        </p:scale>
        <p:origin x="-1242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15.07.2015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15.07.2015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dirty="0" smtClean="0"/>
              <a:t>Проблема</a:t>
            </a:r>
            <a:r>
              <a:rPr lang="ru-RU" baseline="0" dirty="0" smtClean="0"/>
              <a:t> найма</a:t>
            </a:r>
          </a:p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baseline="0" dirty="0" smtClean="0"/>
              <a:t>Проблема стандартных компонентов</a:t>
            </a:r>
          </a:p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baseline="0" dirty="0" smtClean="0"/>
              <a:t>Проблема оптимизации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15.07.2015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02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sz="1200" dirty="0" smtClean="0"/>
              <a:t>C</a:t>
            </a:r>
            <a:r>
              <a:rPr lang="ru-RU" sz="1200" dirty="0" err="1" smtClean="0"/>
              <a:t>пецификации</a:t>
            </a:r>
            <a:r>
              <a:rPr lang="ru-RU" sz="1200" dirty="0" smtClean="0"/>
              <a:t> детализированы настолько, чтобы обеспечить переносимость программ с одной реализации платформы на другую. Основная цель спецификаций — обеспечить масштабируемость приложений и целостность данных во время работы системы. JEE во многом ориентирована на использование её через веб как в интернете, так и в локальных сетях. Вся спецификация создаётся и утверждается через JCP (</a:t>
            </a:r>
            <a:r>
              <a:rPr lang="ru-RU" sz="1200" dirty="0" err="1" smtClean="0"/>
              <a:t>Java</a:t>
            </a:r>
            <a:r>
              <a:rPr lang="ru-RU" sz="1200" dirty="0" smtClean="0"/>
              <a:t> </a:t>
            </a:r>
            <a:r>
              <a:rPr lang="ru-RU" sz="1200" dirty="0" err="1" smtClean="0"/>
              <a:t>Community</a:t>
            </a:r>
            <a:r>
              <a:rPr lang="ru-RU" sz="1200" dirty="0" smtClean="0"/>
              <a:t> </a:t>
            </a:r>
            <a:r>
              <a:rPr lang="ru-RU" sz="1200" dirty="0" err="1" smtClean="0"/>
              <a:t>Process</a:t>
            </a:r>
            <a:r>
              <a:rPr lang="ru-RU" sz="1200" dirty="0" smtClean="0"/>
              <a:t>) в рамках инициативы </a:t>
            </a:r>
            <a:r>
              <a:rPr lang="ru-RU" sz="1200" dirty="0" err="1" smtClean="0"/>
              <a:t>Sun</a:t>
            </a:r>
            <a:r>
              <a:rPr lang="ru-RU" sz="1200" dirty="0" smtClean="0"/>
              <a:t> </a:t>
            </a:r>
            <a:r>
              <a:rPr lang="ru-RU" sz="1200" dirty="0" err="1" smtClean="0"/>
              <a:t>Microsystems</a:t>
            </a:r>
            <a:r>
              <a:rPr lang="ru-RU" sz="1200" dirty="0" smtClean="0"/>
              <a:t> </a:t>
            </a:r>
            <a:r>
              <a:rPr lang="ru-RU" sz="1200" dirty="0" err="1" smtClean="0"/>
              <a:t>Inc</a:t>
            </a:r>
            <a:r>
              <a:rPr lang="ru-RU" sz="1200" dirty="0" smtClean="0"/>
              <a:t>.</a:t>
            </a:r>
            <a:endParaRPr lang="ru-RU" sz="1200" dirty="0" smtClean="0"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15.07.2015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02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каждого</a:t>
            </a:r>
            <a:r>
              <a:rPr lang="ru-RU" baseline="0" dirty="0" smtClean="0"/>
              <a:t> слоя есть своя технология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15.07.2015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15.07.2015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www.corej2eepattern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ee/overview/compatibility-jsp-13698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 Enterprise Stack Review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JAAS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Authentication and Authorization Service</a:t>
            </a:r>
          </a:p>
          <a:p>
            <a:r>
              <a:rPr lang="ru-RU" dirty="0" smtClean="0"/>
              <a:t>Управление аутентификацией и авторизацией пользователей </a:t>
            </a:r>
            <a:r>
              <a:rPr lang="ru-RU" b="1" dirty="0" smtClean="0"/>
              <a:t>независимо </a:t>
            </a:r>
            <a:r>
              <a:rPr lang="ru-RU" dirty="0" smtClean="0"/>
              <a:t>от приложения</a:t>
            </a:r>
          </a:p>
          <a:p>
            <a:pPr lvl="1"/>
            <a:r>
              <a:rPr lang="en-US" b="1" dirty="0" smtClean="0"/>
              <a:t>*.</a:t>
            </a:r>
            <a:r>
              <a:rPr lang="en-US" b="1" dirty="0" err="1" smtClean="0"/>
              <a:t>login.conf</a:t>
            </a:r>
            <a:endParaRPr lang="ru-RU" b="1" dirty="0" smtClean="0"/>
          </a:p>
          <a:p>
            <a:pPr lvl="1"/>
            <a:r>
              <a:rPr lang="en-US" b="1" dirty="0" smtClean="0"/>
              <a:t>*.policy</a:t>
            </a:r>
          </a:p>
          <a:p>
            <a:endParaRPr lang="en-US" b="1" dirty="0" smtClean="0"/>
          </a:p>
          <a:p>
            <a:r>
              <a:rPr lang="en-US" dirty="0" smtClean="0"/>
              <a:t>Subject – represents a single </a:t>
            </a:r>
            <a:r>
              <a:rPr lang="en-US" dirty="0" smtClean="0"/>
              <a:t>user (</a:t>
            </a:r>
            <a:r>
              <a:rPr lang="ru-RU" dirty="0"/>
              <a:t>набор </a:t>
            </a:r>
            <a:r>
              <a:rPr lang="ru-RU" dirty="0" smtClean="0"/>
              <a:t>полномочий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Principal – </a:t>
            </a:r>
            <a:r>
              <a:rPr lang="en-US" dirty="0" smtClean="0"/>
              <a:t>represents Subject (</a:t>
            </a:r>
            <a:r>
              <a:rPr lang="ru-RU" dirty="0" smtClean="0"/>
              <a:t>параметры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Login service</a:t>
            </a:r>
          </a:p>
          <a:p>
            <a:r>
              <a:rPr lang="en-US" dirty="0" smtClean="0"/>
              <a:t>Permission service</a:t>
            </a:r>
          </a:p>
          <a:p>
            <a:endParaRPr lang="en-US" dirty="0" smtClean="0"/>
          </a:p>
          <a:p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Shiro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JNDI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and look up data and objects via </a:t>
            </a:r>
            <a:r>
              <a:rPr lang="en-US" dirty="0" smtClean="0"/>
              <a:t>name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Binding object to name</a:t>
            </a:r>
          </a:p>
          <a:p>
            <a:pPr lvl="1"/>
            <a:r>
              <a:rPr lang="en-US" dirty="0" smtClean="0"/>
              <a:t>Directory lookup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Supporting</a:t>
            </a:r>
          </a:p>
          <a:p>
            <a:pPr lvl="1"/>
            <a:r>
              <a:rPr lang="en-US" dirty="0" smtClean="0"/>
              <a:t>LDAP</a:t>
            </a:r>
          </a:p>
          <a:p>
            <a:pPr lvl="1"/>
            <a:r>
              <a:rPr lang="en-US" dirty="0" smtClean="0"/>
              <a:t>DNS, etc.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8244408" cy="45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Java EE, </a:t>
            </a:r>
            <a:r>
              <a:rPr lang="ru-RU" dirty="0" smtClean="0"/>
              <a:t>однако предоставляет пакет для использования в </a:t>
            </a:r>
            <a:r>
              <a:rPr lang="en-US" dirty="0" smtClean="0"/>
              <a:t>Java SE</a:t>
            </a:r>
          </a:p>
          <a:p>
            <a:r>
              <a:rPr lang="en-US" i="1" dirty="0" err="1" smtClean="0"/>
              <a:t>javax.mail</a:t>
            </a:r>
            <a:endParaRPr lang="en-US" i="1" dirty="0" smtClean="0"/>
          </a:p>
          <a:p>
            <a:r>
              <a:rPr lang="en-US" dirty="0" smtClean="0"/>
              <a:t>IMAP, POP3, SMTP</a:t>
            </a:r>
          </a:p>
          <a:p>
            <a:r>
              <a:rPr lang="en-US" dirty="0" err="1" smtClean="0"/>
              <a:t>MimeMessage</a:t>
            </a:r>
            <a:r>
              <a:rPr lang="en-US" dirty="0" smtClean="0"/>
              <a:t> / </a:t>
            </a:r>
            <a:r>
              <a:rPr lang="en-US" dirty="0" err="1" smtClean="0"/>
              <a:t>MimeMultipart</a:t>
            </a:r>
            <a:r>
              <a:rPr lang="en-US" dirty="0" smtClean="0"/>
              <a:t>, </a:t>
            </a:r>
            <a:r>
              <a:rPr lang="en-US" dirty="0" err="1" smtClean="0"/>
              <a:t>MimeBodyPart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419" y="2283636"/>
            <a:ext cx="6965029" cy="3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Architecture for XML</a:t>
            </a:r>
            <a:r>
              <a:rPr lang="ru-RU" dirty="0" smtClean="0"/>
              <a:t> </a:t>
            </a:r>
            <a:r>
              <a:rPr lang="de-DE" dirty="0" smtClean="0"/>
              <a:t>Binding (JAXB)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Позволяет связать классы Java с их XML-представлением непосредственно, без преобразований через промежуточные интерфейсы. Сохранение и передача данных выглядят как сохранение и передача объектов целиком.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Преимущества: </a:t>
            </a:r>
            <a:r>
              <a:rPr lang="ru-RU" dirty="0" smtClean="0"/>
              <a:t>простота использования, особенно</a:t>
            </a:r>
            <a:r>
              <a:rPr lang="ru-RU" b="1" dirty="0" smtClean="0"/>
              <a:t> </a:t>
            </a:r>
            <a:r>
              <a:rPr lang="ru-RU" dirty="0" smtClean="0"/>
              <a:t>при решении несложных задач. Не требуется глубоких знаний </a:t>
            </a:r>
            <a:r>
              <a:rPr lang="de-DE" dirty="0" smtClean="0"/>
              <a:t>XML.</a:t>
            </a:r>
          </a:p>
          <a:p>
            <a:r>
              <a:rPr lang="ru-RU" b="1" dirty="0" smtClean="0"/>
              <a:t>Недостатки: </a:t>
            </a:r>
            <a:r>
              <a:rPr lang="ru-RU" dirty="0" smtClean="0"/>
              <a:t>разработчик плохо контролирует процесс, все получается "само", поэтому возникает вероятность ошибки, например потери части объектов и полей.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Architecture for XML</a:t>
            </a:r>
            <a:r>
              <a:rPr lang="ru-RU" dirty="0" smtClean="0"/>
              <a:t> </a:t>
            </a:r>
            <a:r>
              <a:rPr lang="de-DE" dirty="0" smtClean="0"/>
              <a:t>Binding (JAXB)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	Маршаллизация и демаршаллизация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Маршаллизация </a:t>
            </a:r>
            <a:r>
              <a:rPr lang="ru-RU" dirty="0" smtClean="0"/>
              <a:t>– это</a:t>
            </a:r>
            <a:r>
              <a:rPr lang="ru-RU" b="1" dirty="0" smtClean="0"/>
              <a:t> </a:t>
            </a:r>
            <a:r>
              <a:rPr lang="ru-RU" dirty="0" smtClean="0"/>
              <a:t>процесс преобразования находящихся в памяти данных в формат их хранения.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Демаршаллизация </a:t>
            </a:r>
            <a:r>
              <a:rPr lang="ru-RU" dirty="0" smtClean="0"/>
              <a:t>– это процесс преобразования данных из формата среды хранения в память, т.е. процесс, прямо противоположный маршаллизации.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451748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365104"/>
            <a:ext cx="45339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en-US" dirty="0" smtClean="0"/>
              <a:t>Message Service (JMS)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b="1" dirty="0" smtClean="0"/>
              <a:t>Java Message Service (JMS)</a:t>
            </a:r>
            <a:r>
              <a:rPr lang="ru-RU" dirty="0" smtClean="0"/>
              <a:t> — стандарт промежуточного ПО для рассылки сообщений, позволяющий приложениям, выполненным на платформе J2EE, создавать, посылать, получать и читать сообщения. Коммуникация между компонентами, использующими JMS, </a:t>
            </a:r>
            <a:r>
              <a:rPr lang="ru-RU" b="1" dirty="0" smtClean="0"/>
              <a:t>асинхронна</a:t>
            </a:r>
            <a:r>
              <a:rPr lang="ru-RU" dirty="0" smtClean="0"/>
              <a:t> (процедура не дожидается ответа на своё сообщение) и независима от исполнения компонентов.</a:t>
            </a:r>
          </a:p>
          <a:p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JMS поддерживает две модели обмена сообщениями: «от пункта к пункту» и «издатель-подписчик».</a:t>
            </a:r>
          </a:p>
          <a:p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Модель </a:t>
            </a:r>
            <a:r>
              <a:rPr lang="ru-RU" b="1" dirty="0" smtClean="0"/>
              <a:t>«от пункта к пункту» </a:t>
            </a:r>
            <a:r>
              <a:rPr lang="ru-RU" dirty="0" smtClean="0"/>
              <a:t>характеризуется следующим:</a:t>
            </a:r>
          </a:p>
          <a:p>
            <a:r>
              <a:rPr lang="ru-RU" dirty="0" smtClean="0"/>
              <a:t>Каждое сообщение имеет только одного адресата</a:t>
            </a:r>
          </a:p>
          <a:p>
            <a:r>
              <a:rPr lang="ru-RU" dirty="0" smtClean="0"/>
              <a:t>Сообщение попадает в «почтовый ящик», или «очередь» адресата и может быть прочитано когда угодно. Если адресат не работал в момент отсылки сообщения, сообщение не пропадёт.</a:t>
            </a:r>
          </a:p>
          <a:p>
            <a:r>
              <a:rPr lang="ru-RU" dirty="0" smtClean="0"/>
              <a:t>После получения сообщения адресат посылает извещение.</a:t>
            </a:r>
          </a:p>
        </p:txBody>
      </p:sp>
    </p:spTree>
    <p:extLst>
      <p:ext uri="{BB962C8B-B14F-4D97-AF65-F5344CB8AC3E}">
        <p14:creationId xmlns:p14="http://schemas.microsoft.com/office/powerpoint/2010/main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en-US" dirty="0" smtClean="0"/>
              <a:t>Message Service (JMS)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Модель </a:t>
            </a:r>
            <a:r>
              <a:rPr lang="ru-RU" b="1" dirty="0" smtClean="0"/>
              <a:t>«издатель-подписчик» </a:t>
            </a:r>
            <a:r>
              <a:rPr lang="ru-RU" dirty="0" smtClean="0"/>
              <a:t>характеризуется следующим:</a:t>
            </a:r>
          </a:p>
          <a:p>
            <a:r>
              <a:rPr lang="ru-RU" dirty="0" smtClean="0"/>
              <a:t>Подписчик подписывается на определённую «тему»</a:t>
            </a:r>
          </a:p>
          <a:p>
            <a:r>
              <a:rPr lang="ru-RU" dirty="0" smtClean="0"/>
              <a:t>Издатель публикует своё сообщение. Его получают все подписчики этой темы</a:t>
            </a:r>
          </a:p>
          <a:p>
            <a:r>
              <a:rPr lang="ru-RU" dirty="0" smtClean="0"/>
              <a:t>Получатель должен работать и быть подписан в момент отправки сообщения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ПО, поддерживающее стандарт JMS</a:t>
            </a:r>
            <a:r>
              <a:rPr lang="en-US" dirty="0" smtClean="0"/>
              <a:t> (Open Source):</a:t>
            </a:r>
            <a:endParaRPr lang="ru-RU" dirty="0" smtClean="0"/>
          </a:p>
          <a:p>
            <a:r>
              <a:rPr lang="ru-RU" dirty="0" smtClean="0"/>
              <a:t>Apache ActiveMQ</a:t>
            </a:r>
          </a:p>
          <a:p>
            <a:r>
              <a:rPr lang="ru-RU" dirty="0" smtClean="0"/>
              <a:t>OpenJMS from The OpenJMS Group</a:t>
            </a:r>
          </a:p>
          <a:p>
            <a:r>
              <a:rPr lang="ru-RU" dirty="0" smtClean="0"/>
              <a:t>JBoss Messaging from JBoss</a:t>
            </a:r>
          </a:p>
          <a:p>
            <a:r>
              <a:rPr lang="ru-RU" dirty="0" smtClean="0"/>
              <a:t>JORAM from OW2</a:t>
            </a:r>
          </a:p>
          <a:p>
            <a:r>
              <a:rPr lang="ru-RU" dirty="0" smtClean="0"/>
              <a:t>Сервер приложений Glassfish (Oracle)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Stack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2564904"/>
            <a:ext cx="3475112" cy="122413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  <a:ea typeface="+mj-ea"/>
                <a:cs typeface="Arial" pitchFamily="34" charset="0"/>
              </a:rPr>
              <a:t>Thank you. </a:t>
            </a:r>
            <a:endParaRPr lang="en-US" sz="4000" dirty="0" smtClean="0">
              <a:solidFill>
                <a:schemeClr val="tx2"/>
              </a:solidFill>
              <a:ea typeface="+mj-ea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  <a:ea typeface="+mj-ea"/>
                <a:cs typeface="Arial" pitchFamily="34" charset="0"/>
              </a:rPr>
              <a:t>	</a:t>
            </a:r>
            <a:r>
              <a:rPr lang="en-US" sz="4000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Questions</a:t>
            </a:r>
            <a:r>
              <a:rPr lang="en-US" sz="4000" dirty="0">
                <a:solidFill>
                  <a:schemeClr val="tx2"/>
                </a:solidFill>
                <a:ea typeface="+mj-ea"/>
                <a:cs typeface="Arial" pitchFamily="34" charset="0"/>
              </a:rPr>
              <a:t>?</a:t>
            </a:r>
            <a:endParaRPr lang="ru-RU" sz="4000" dirty="0">
              <a:solidFill>
                <a:schemeClr val="tx2"/>
              </a:solidFill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3076" name="Picture 4" descr="http://www.netlore.ru/upload/files/19/large_3_1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984776" cy="52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 err="1" smtClean="0"/>
              <a:t>Java</a:t>
            </a:r>
            <a:r>
              <a:rPr lang="ru-RU" sz="2600" b="1" dirty="0" smtClean="0"/>
              <a:t> </a:t>
            </a:r>
            <a:r>
              <a:rPr lang="ru-RU" sz="2600" b="1" dirty="0" err="1"/>
              <a:t>Platform</a:t>
            </a:r>
            <a:r>
              <a:rPr lang="ru-RU" sz="2600" b="1" dirty="0"/>
              <a:t>, </a:t>
            </a:r>
            <a:r>
              <a:rPr lang="ru-RU" sz="2600" b="1" dirty="0" err="1"/>
              <a:t>Enterprise</a:t>
            </a:r>
            <a:r>
              <a:rPr lang="ru-RU" sz="2600" b="1" dirty="0"/>
              <a:t> </a:t>
            </a:r>
            <a:r>
              <a:rPr lang="ru-RU" sz="2600" b="1" dirty="0" err="1"/>
              <a:t>Edition</a:t>
            </a:r>
            <a:r>
              <a:rPr lang="ru-RU" sz="2600" dirty="0"/>
              <a:t>, сокращенно </a:t>
            </a:r>
            <a:r>
              <a:rPr lang="ru-RU" sz="2600" dirty="0" err="1"/>
              <a:t>Java</a:t>
            </a:r>
            <a:r>
              <a:rPr lang="ru-RU" sz="2600" dirty="0"/>
              <a:t> EE (до версии 5.0 — </a:t>
            </a:r>
            <a:r>
              <a:rPr lang="ru-RU" sz="2600" dirty="0" err="1"/>
              <a:t>Java</a:t>
            </a:r>
            <a:r>
              <a:rPr lang="ru-RU" sz="2600" dirty="0"/>
              <a:t> 2 </a:t>
            </a:r>
            <a:r>
              <a:rPr lang="ru-RU" sz="2600" dirty="0" err="1"/>
              <a:t>Enterprise</a:t>
            </a:r>
            <a:r>
              <a:rPr lang="ru-RU" sz="2600" dirty="0"/>
              <a:t> </a:t>
            </a:r>
            <a:r>
              <a:rPr lang="ru-RU" sz="2600" dirty="0" err="1"/>
              <a:t>Edition</a:t>
            </a:r>
            <a:r>
              <a:rPr lang="ru-RU" sz="2600" dirty="0"/>
              <a:t> или J2EE) — набор спецификаций и соответствующей документации для языка </a:t>
            </a:r>
            <a:r>
              <a:rPr lang="ru-RU" sz="2600" dirty="0" err="1"/>
              <a:t>Java</a:t>
            </a:r>
            <a:r>
              <a:rPr lang="ru-RU" sz="2600" dirty="0"/>
              <a:t>, описывающей архитектуру серверной платформы для задач средних и крупных </a:t>
            </a:r>
            <a:r>
              <a:rPr lang="ru-RU" sz="2600" dirty="0" smtClean="0"/>
              <a:t>предприятий.</a:t>
            </a:r>
            <a:r>
              <a:rPr lang="en-US" sz="2600" dirty="0" smtClean="0"/>
              <a:t> </a:t>
            </a:r>
            <a:endParaRPr lang="ru-RU" sz="26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1026" name="Picture 2" descr="http://www.codenet.ru/np-includes/upload/2003/10/24/13014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48863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Java EE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Java EE API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Application Servers</a:t>
            </a:r>
            <a:endParaRPr lang="ru-RU" sz="2600" dirty="0"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ru-RU" sz="2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5" name="Picture 4" descr="java-duke-guit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9856" y="3068960"/>
            <a:ext cx="35441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Multi-tier architecture</a:t>
            </a:r>
          </a:p>
          <a:p>
            <a:pPr lvl="1"/>
            <a:r>
              <a:rPr lang="en-US" sz="2400" dirty="0" smtClean="0"/>
              <a:t>Presentation Tier, Business Tier, Integration Tier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20482" name="AutoShape 2" descr="http://java.boot.by/scea5-guide/images/0203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6" descr="02030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194" y="1844823"/>
            <a:ext cx="5861118" cy="4032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90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r>
              <a:rPr lang="ru-RU" dirty="0" smtClean="0"/>
              <a:t> </a:t>
            </a:r>
            <a:r>
              <a:rPr lang="en-US" dirty="0" smtClean="0"/>
              <a:t>Patter</a:t>
            </a:r>
            <a:r>
              <a:rPr lang="en-US" dirty="0"/>
              <a:t>n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20482" name="AutoShape 2" descr="http://java.boot.by/scea5-guide/images/0203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1" y="764704"/>
            <a:ext cx="3835152" cy="525658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J2EE </a:t>
            </a:r>
            <a:r>
              <a:rPr lang="ru-RU" dirty="0" smtClean="0">
                <a:solidFill>
                  <a:schemeClr val="tx2"/>
                </a:solidFill>
              </a:rPr>
              <a:t>паттерны </a:t>
            </a:r>
            <a:r>
              <a:rPr lang="ru-RU" dirty="0" smtClean="0"/>
              <a:t>– это набор лучших практик, актуальных для </a:t>
            </a:r>
            <a:r>
              <a:rPr lang="en-US" dirty="0" smtClean="0"/>
              <a:t>Java 2 Enterprise Edition. </a:t>
            </a:r>
          </a:p>
          <a:p>
            <a:r>
              <a:rPr lang="ru-RU" dirty="0" smtClean="0"/>
              <a:t>Вы их использовали (явно или нет).</a:t>
            </a:r>
            <a:endParaRPr lang="en-US" dirty="0" smtClean="0"/>
          </a:p>
          <a:p>
            <a:r>
              <a:rPr lang="ru-RU" dirty="0" smtClean="0"/>
              <a:t>Часть из них морально устарела, а часть стала частью стандарта.</a:t>
            </a:r>
          </a:p>
          <a:p>
            <a:endParaRPr lang="ru-RU" dirty="0"/>
          </a:p>
          <a:p>
            <a:r>
              <a:rPr lang="de-DE" dirty="0">
                <a:hlinkClick r:id="rId2"/>
              </a:rPr>
              <a:t>http://www.corej2eepatterns.com</a:t>
            </a:r>
            <a:r>
              <a:rPr lang="de-DE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122" name="Picture 2" descr="http://www.corej2eepatterns.com/images/CJP2Catalo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2696"/>
            <a:ext cx="4392488" cy="540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4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20482" name="AutoShape 2" descr="http://java.boot.by/scea5-guide/images/0203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://i.ytimg.com/vi/SsljpUfpQe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1" y="620687"/>
            <a:ext cx="7207969" cy="54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600" dirty="0" smtClean="0"/>
              <a:t>Provides an API and runtime environment for developing and running large-scale, multi-tiered, scalable, reliable, and secure network applications (c) Oracle</a:t>
            </a:r>
            <a:endParaRPr lang="en-US" sz="2600" dirty="0" smtClean="0">
              <a:cs typeface="Arial" pitchFamily="34" charset="0"/>
            </a:endParaRPr>
          </a:p>
          <a:p>
            <a:r>
              <a:rPr lang="ru-RU" sz="2600" dirty="0" smtClean="0">
                <a:cs typeface="Arial" pitchFamily="34" charset="0"/>
              </a:rPr>
              <a:t>Набор спецификаций и соответствующей документации для языка Java, описывающей архитектуру серверной платформы для задач средних и крупных предприятий (с)</a:t>
            </a:r>
            <a:r>
              <a:rPr lang="en-US" sz="2600" dirty="0" smtClean="0">
                <a:cs typeface="Arial" pitchFamily="34" charset="0"/>
              </a:rPr>
              <a:t> Wiki</a:t>
            </a:r>
          </a:p>
          <a:p>
            <a:r>
              <a:rPr lang="en-US" sz="2600" dirty="0" smtClean="0">
                <a:cs typeface="Arial" pitchFamily="34" charset="0"/>
              </a:rPr>
              <a:t>First Cup </a:t>
            </a:r>
            <a:r>
              <a:rPr lang="en-US" sz="2600" dirty="0" smtClean="0">
                <a:cs typeface="Arial" pitchFamily="34" charset="0"/>
                <a:hlinkClick r:id="rId2"/>
              </a:rPr>
              <a:t>http://docs.oracle.com/javaee/</a:t>
            </a:r>
            <a:endParaRPr lang="ru-RU" sz="26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 (1/2)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696"/>
            <a:ext cx="8532813" cy="5256584"/>
          </a:xfrm>
        </p:spPr>
        <p:txBody>
          <a:bodyPr/>
          <a:lstStyle/>
          <a:p>
            <a:r>
              <a:rPr lang="en-US" sz="2400" dirty="0" smtClean="0"/>
              <a:t>Extend Java SE API (java &amp; </a:t>
            </a:r>
            <a:r>
              <a:rPr lang="en-US" sz="2400" dirty="0" err="1" smtClean="0"/>
              <a:t>javax</a:t>
            </a:r>
            <a:r>
              <a:rPr lang="en-US" sz="2400" dirty="0" smtClean="0"/>
              <a:t> packages)</a:t>
            </a:r>
          </a:p>
          <a:p>
            <a:r>
              <a:rPr lang="en-US" sz="2400" dirty="0" smtClean="0">
                <a:hlinkClick r:id="rId2"/>
              </a:rPr>
              <a:t>http://docs.oracle.com/javaee/6/api/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err="1" smtClean="0"/>
              <a:t>Servlets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javax.servlet</a:t>
            </a:r>
            <a:r>
              <a:rPr lang="en-US" sz="2400" i="1" dirty="0" smtClean="0"/>
              <a:t>.*)</a:t>
            </a:r>
          </a:p>
          <a:p>
            <a:r>
              <a:rPr lang="en-US" sz="2400" b="1" dirty="0" smtClean="0"/>
              <a:t>JSP</a:t>
            </a:r>
            <a:r>
              <a:rPr lang="en-US" sz="2400" dirty="0" smtClean="0"/>
              <a:t> (Java Server Pages) / JSTL (Java Server Pages Tag Library)</a:t>
            </a:r>
          </a:p>
          <a:p>
            <a:r>
              <a:rPr lang="en-US" sz="2400" b="1" dirty="0" err="1" smtClean="0"/>
              <a:t>JavaServer</a:t>
            </a:r>
            <a:r>
              <a:rPr lang="en-US" sz="2400" b="1" dirty="0" smtClean="0"/>
              <a:t> Faces</a:t>
            </a:r>
            <a:r>
              <a:rPr lang="en-US" sz="2400" dirty="0" smtClean="0"/>
              <a:t> (JSF, </a:t>
            </a:r>
            <a:r>
              <a:rPr lang="en-US" sz="2400" i="1" dirty="0" err="1" smtClean="0"/>
              <a:t>javax.faces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CDI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javax.enterprise.inject</a:t>
            </a:r>
            <a:r>
              <a:rPr lang="en-US" sz="2400" i="1" dirty="0" smtClean="0"/>
              <a:t>.* &amp; </a:t>
            </a:r>
            <a:r>
              <a:rPr lang="en-US" sz="2400" i="1" dirty="0" err="1" smtClean="0"/>
              <a:t>javax.enterprise.context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Enterprise JavaBeans</a:t>
            </a:r>
            <a:r>
              <a:rPr lang="en-US" sz="2400" dirty="0" smtClean="0"/>
              <a:t> (EJB, </a:t>
            </a:r>
            <a:r>
              <a:rPr lang="en-US" sz="2400" i="1" dirty="0" smtClean="0"/>
              <a:t>javax.ejb.*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Transaction API </a:t>
            </a:r>
            <a:r>
              <a:rPr lang="en-US" sz="2400" dirty="0" smtClean="0"/>
              <a:t>(JTA, </a:t>
            </a:r>
            <a:r>
              <a:rPr lang="en-US" sz="2400" i="1" dirty="0" err="1" smtClean="0"/>
              <a:t>javax.transaction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Persistence API </a:t>
            </a:r>
            <a:r>
              <a:rPr lang="en-US" sz="2400" dirty="0" smtClean="0"/>
              <a:t>(JPA, </a:t>
            </a:r>
            <a:r>
              <a:rPr lang="en-US" sz="2400" i="1" dirty="0" err="1" smtClean="0"/>
              <a:t>javax.persistence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Bean Validation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javax.validation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 (2/2)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Web Services </a:t>
            </a:r>
            <a:r>
              <a:rPr lang="en-US" sz="2400" dirty="0" smtClean="0"/>
              <a:t>(</a:t>
            </a:r>
            <a:r>
              <a:rPr lang="en-US" sz="2400" i="1" dirty="0" smtClean="0"/>
              <a:t>javax.jws</a:t>
            </a:r>
            <a:r>
              <a:rPr lang="en-US" sz="2400" dirty="0" smtClean="0"/>
              <a:t>)</a:t>
            </a:r>
          </a:p>
          <a:p>
            <a:r>
              <a:rPr lang="en-US" sz="2400" b="1" dirty="0" err="1" smtClean="0"/>
              <a:t>RESTful</a:t>
            </a:r>
            <a:r>
              <a:rPr lang="en-US" sz="2400" b="1" dirty="0" smtClean="0"/>
              <a:t> services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javax.ws.rs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Connector API </a:t>
            </a:r>
            <a:r>
              <a:rPr lang="en-US" sz="2400" dirty="0" smtClean="0"/>
              <a:t>(JCA, </a:t>
            </a:r>
            <a:r>
              <a:rPr lang="en-US" sz="2400" i="1" dirty="0" err="1" smtClean="0"/>
              <a:t>javax.resource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Message Service </a:t>
            </a:r>
            <a:r>
              <a:rPr lang="en-US" sz="2400" dirty="0" smtClean="0"/>
              <a:t>(JMS, </a:t>
            </a:r>
            <a:r>
              <a:rPr lang="en-US" sz="2400" i="1" dirty="0" smtClean="0"/>
              <a:t>javax.jms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Architecture for XML Binding </a:t>
            </a:r>
            <a:r>
              <a:rPr lang="en-US" sz="2400" dirty="0" smtClean="0"/>
              <a:t>(JAXB, </a:t>
            </a:r>
            <a:r>
              <a:rPr lang="en-US" sz="2400" i="1" dirty="0" err="1" smtClean="0"/>
              <a:t>javax.xml.bind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Authentication and Authorization Service </a:t>
            </a:r>
            <a:r>
              <a:rPr lang="en-US" sz="2400" dirty="0" smtClean="0"/>
              <a:t>(JAAS)</a:t>
            </a:r>
          </a:p>
          <a:p>
            <a:r>
              <a:rPr lang="en-US" sz="2400" b="1" dirty="0" err="1" smtClean="0"/>
              <a:t>JavaMail</a:t>
            </a:r>
            <a:r>
              <a:rPr lang="en-US" sz="2400" b="1" dirty="0" smtClean="0"/>
              <a:t> API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javax.mail</a:t>
            </a:r>
            <a:r>
              <a:rPr lang="en-US" sz="2400" i="1" dirty="0" smtClean="0"/>
              <a:t>.*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Java Naming and Directory Interface </a:t>
            </a:r>
            <a:r>
              <a:rPr lang="en-US" sz="2400" dirty="0" smtClean="0"/>
              <a:t>(JNDI)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026" name="Picture 2" descr="https://encrypted-tbn2.gstatic.com/images?q=tbn:ANd9GcTYG9mm4RHBSVUDQcMT80rFCs6Seo90YiBlURiXYw5mpMj0bKy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2" y="1268760"/>
            <a:ext cx="2745432" cy="12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sign.jboss.org/wildfly/logo/final/wildfly_logo_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19" y="4285295"/>
            <a:ext cx="4743400" cy="14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udits.ru/wps/wcm/connect/ffc7b385-6f97-4445-b9b5-a39d314556c4/1/websphere.png?MOD=AJPERES&amp;CACHEID=ffc7b385-6f97-4445-b9b5-a39d314556c4/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19" y="768350"/>
            <a:ext cx="2086321" cy="17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olutionsfit.com/wp-content/uploads/2012/10/JBoss_AS_7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8" y="4149080"/>
            <a:ext cx="14287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WebLogi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50" y="2924944"/>
            <a:ext cx="2395742" cy="11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-feather-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68960"/>
            <a:ext cx="19335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 Profile / Full Profile (EE 6)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18434" name="AutoShape 2" descr="Web- vs. Full pro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574" y="1268760"/>
            <a:ext cx="7322266" cy="460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Java EE </a:t>
            </a:r>
            <a:r>
              <a:rPr lang="en-US" dirty="0" smtClean="0"/>
              <a:t>Compatibility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4104456"/>
          </a:xfrm>
        </p:spPr>
        <p:txBody>
          <a:bodyPr numCol="2"/>
          <a:lstStyle/>
          <a:p>
            <a:r>
              <a:rPr lang="en-US" sz="1800" dirty="0" smtClean="0"/>
              <a:t>Java EE 6 Web Profile</a:t>
            </a:r>
          </a:p>
          <a:p>
            <a:pPr marL="581025" lvl="2"/>
            <a:r>
              <a:rPr lang="en-US" sz="1800" dirty="0"/>
              <a:t>Oracle </a:t>
            </a:r>
            <a:r>
              <a:rPr lang="en-US" sz="1800" dirty="0" err="1"/>
              <a:t>GlassFish</a:t>
            </a:r>
            <a:r>
              <a:rPr lang="en-US" sz="1800" dirty="0"/>
              <a:t> Server 3.x</a:t>
            </a:r>
          </a:p>
          <a:p>
            <a:pPr lvl="1"/>
            <a:r>
              <a:rPr lang="en-US" sz="1800" dirty="0" err="1"/>
              <a:t>JBoss</a:t>
            </a:r>
            <a:r>
              <a:rPr lang="en-US" sz="1800" dirty="0"/>
              <a:t> Application Server </a:t>
            </a:r>
            <a:r>
              <a:rPr lang="en-US" sz="1800" dirty="0" smtClean="0"/>
              <a:t>7.x</a:t>
            </a:r>
          </a:p>
          <a:p>
            <a:pPr lvl="1"/>
            <a:r>
              <a:rPr lang="en-US" sz="1800" dirty="0"/>
              <a:t>IBM </a:t>
            </a:r>
            <a:r>
              <a:rPr lang="en-US" sz="1800" dirty="0" err="1"/>
              <a:t>WebSphere</a:t>
            </a:r>
            <a:r>
              <a:rPr lang="en-US" sz="1800" dirty="0"/>
              <a:t> Application Server Version 8.5.5 (Liberty </a:t>
            </a:r>
            <a:r>
              <a:rPr lang="en-US" sz="1800" dirty="0" smtClean="0"/>
              <a:t>Profile)</a:t>
            </a:r>
          </a:p>
          <a:p>
            <a:pPr lvl="1"/>
            <a:r>
              <a:rPr lang="en-US" sz="1800" dirty="0"/>
              <a:t>Apache </a:t>
            </a:r>
            <a:r>
              <a:rPr lang="en-US" sz="1800" dirty="0" err="1"/>
              <a:t>TomEE</a:t>
            </a:r>
            <a:r>
              <a:rPr lang="en-US" sz="1800" dirty="0"/>
              <a:t> </a:t>
            </a:r>
            <a:r>
              <a:rPr lang="en-US" sz="1800" dirty="0" smtClean="0"/>
              <a:t>1.0</a:t>
            </a:r>
          </a:p>
          <a:p>
            <a:endParaRPr lang="en-US" sz="1800" dirty="0" smtClean="0"/>
          </a:p>
          <a:p>
            <a:r>
              <a:rPr lang="en-US" sz="1800" dirty="0" smtClean="0"/>
              <a:t>Java </a:t>
            </a:r>
            <a:r>
              <a:rPr lang="en-US" sz="1800" dirty="0"/>
              <a:t>EE </a:t>
            </a:r>
            <a:r>
              <a:rPr lang="en-US" sz="1800" dirty="0" smtClean="0"/>
              <a:t>7 </a:t>
            </a:r>
            <a:r>
              <a:rPr lang="en-US" sz="1800" dirty="0"/>
              <a:t>Web </a:t>
            </a:r>
            <a:r>
              <a:rPr lang="en-US" sz="1800" dirty="0" smtClean="0"/>
              <a:t>Profile</a:t>
            </a:r>
          </a:p>
          <a:p>
            <a:pPr lvl="1"/>
            <a:r>
              <a:rPr lang="en-US" sz="1800" dirty="0" err="1"/>
              <a:t>GlassFish</a:t>
            </a:r>
            <a:r>
              <a:rPr lang="en-US" sz="1800" dirty="0"/>
              <a:t> Server Open Source Edition 4.0 Web </a:t>
            </a:r>
            <a:r>
              <a:rPr lang="en-US" sz="1800" dirty="0" smtClean="0"/>
              <a:t>Profile</a:t>
            </a:r>
          </a:p>
          <a:p>
            <a:pPr lvl="1"/>
            <a:r>
              <a:rPr lang="en-US" sz="1800" dirty="0" err="1"/>
              <a:t>Wildfly</a:t>
            </a:r>
            <a:r>
              <a:rPr lang="en-US" sz="1800" dirty="0"/>
              <a:t> </a:t>
            </a:r>
            <a:r>
              <a:rPr lang="en-US" sz="1800" dirty="0" smtClean="0"/>
              <a:t>8.x Web </a:t>
            </a:r>
            <a:r>
              <a:rPr lang="en-US" sz="1800" dirty="0" smtClean="0"/>
              <a:t>Profile</a:t>
            </a:r>
          </a:p>
          <a:p>
            <a:pPr lvl="1"/>
            <a:endParaRPr lang="en-US" sz="1800" dirty="0"/>
          </a:p>
          <a:p>
            <a:pPr marL="360363" lvl="1" indent="0">
              <a:buNone/>
            </a:pPr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Java </a:t>
            </a:r>
            <a:r>
              <a:rPr lang="en-US" sz="1800" dirty="0"/>
              <a:t>EE 6 Full Profile</a:t>
            </a:r>
          </a:p>
          <a:p>
            <a:pPr lvl="1"/>
            <a:r>
              <a:rPr lang="en-US" sz="1800" dirty="0"/>
              <a:t>Oracle </a:t>
            </a:r>
            <a:r>
              <a:rPr lang="en-US" sz="1800" dirty="0" err="1"/>
              <a:t>GlassFish</a:t>
            </a:r>
            <a:r>
              <a:rPr lang="en-US" sz="1800" dirty="0"/>
              <a:t> Server 3.x</a:t>
            </a:r>
          </a:p>
          <a:p>
            <a:pPr lvl="1"/>
            <a:r>
              <a:rPr lang="en-US" sz="1800" dirty="0"/>
              <a:t>IBM WebSphere Application Server 8.x</a:t>
            </a:r>
          </a:p>
          <a:p>
            <a:pPr lvl="1"/>
            <a:r>
              <a:rPr lang="en-US" sz="1800" dirty="0"/>
              <a:t>Oracle WebLogic Server</a:t>
            </a:r>
          </a:p>
          <a:p>
            <a:pPr lvl="1"/>
            <a:r>
              <a:rPr lang="en-US" sz="1800" dirty="0" err="1"/>
              <a:t>JBoss</a:t>
            </a:r>
            <a:r>
              <a:rPr lang="en-US" sz="1800" dirty="0"/>
              <a:t> Application Server </a:t>
            </a:r>
            <a:r>
              <a:rPr lang="en-US" sz="1800" dirty="0" smtClean="0"/>
              <a:t>7.x</a:t>
            </a:r>
          </a:p>
          <a:p>
            <a:pPr lvl="1"/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Java </a:t>
            </a:r>
            <a:r>
              <a:rPr lang="en-US" sz="1800" dirty="0"/>
              <a:t>EE 7 Full Profile</a:t>
            </a:r>
          </a:p>
          <a:p>
            <a:pPr lvl="1"/>
            <a:r>
              <a:rPr lang="en-US" sz="1800" dirty="0" err="1"/>
              <a:t>GlassFish</a:t>
            </a:r>
            <a:r>
              <a:rPr lang="en-US" sz="1800" dirty="0"/>
              <a:t> Server Open Source Edition 4.0</a:t>
            </a:r>
          </a:p>
          <a:p>
            <a:pPr lvl="1"/>
            <a:r>
              <a:rPr lang="en-US" sz="1800" dirty="0" err="1"/>
              <a:t>Wildfly</a:t>
            </a:r>
            <a:r>
              <a:rPr lang="en-US" sz="1800" dirty="0"/>
              <a:t> 8.x</a:t>
            </a:r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487612" y="5608985"/>
            <a:ext cx="723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400" dirty="0">
                <a:hlinkClick r:id="rId2"/>
              </a:rPr>
              <a:t>http://www.oracle.com/technetwork/java/javaee/overview/compatibility-jsp-136984.html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94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Validation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JSR 303</a:t>
            </a:r>
          </a:p>
          <a:p>
            <a:pPr lvl="1"/>
            <a:r>
              <a:rPr lang="en-US" i="1" dirty="0" err="1" smtClean="0"/>
              <a:t>javax.validation</a:t>
            </a:r>
            <a:endParaRPr lang="en-US" i="1" dirty="0" smtClean="0"/>
          </a:p>
          <a:p>
            <a:r>
              <a:rPr lang="en-US" dirty="0" smtClean="0"/>
              <a:t>Defines a metadata model and API for </a:t>
            </a:r>
            <a:r>
              <a:rPr lang="en-US" dirty="0" err="1" smtClean="0"/>
              <a:t>JavaBean</a:t>
            </a:r>
            <a:r>
              <a:rPr lang="en-US" dirty="0" smtClean="0"/>
              <a:t> validation</a:t>
            </a:r>
          </a:p>
          <a:p>
            <a:r>
              <a:rPr lang="en-US" dirty="0" smtClean="0"/>
              <a:t>Built-in constraints</a:t>
            </a:r>
          </a:p>
          <a:p>
            <a:pPr lvl="1"/>
            <a:r>
              <a:rPr lang="en-US" i="1" dirty="0" smtClean="0"/>
              <a:t>@</a:t>
            </a:r>
            <a:r>
              <a:rPr lang="en-US" i="1" dirty="0" err="1" smtClean="0"/>
              <a:t>AssertFalse</a:t>
            </a:r>
            <a:r>
              <a:rPr lang="en-US" i="1" dirty="0" smtClean="0"/>
              <a:t>/True</a:t>
            </a:r>
          </a:p>
          <a:p>
            <a:pPr lvl="1"/>
            <a:r>
              <a:rPr lang="en-US" i="1" dirty="0" smtClean="0"/>
              <a:t>@</a:t>
            </a:r>
            <a:r>
              <a:rPr lang="en-US" i="1" dirty="0" err="1" smtClean="0"/>
              <a:t>DecimalMax</a:t>
            </a:r>
            <a:r>
              <a:rPr lang="en-US" i="1" dirty="0" smtClean="0"/>
              <a:t>/Min</a:t>
            </a:r>
          </a:p>
          <a:p>
            <a:pPr lvl="1"/>
            <a:r>
              <a:rPr lang="en-US" i="1" dirty="0" smtClean="0"/>
              <a:t>@Max/Min</a:t>
            </a:r>
          </a:p>
          <a:p>
            <a:pPr lvl="1"/>
            <a:r>
              <a:rPr lang="en-US" i="1" dirty="0" smtClean="0"/>
              <a:t>@Future/Past</a:t>
            </a:r>
          </a:p>
          <a:p>
            <a:pPr lvl="1"/>
            <a:r>
              <a:rPr lang="en-US" i="1" dirty="0" smtClean="0"/>
              <a:t>@Null/</a:t>
            </a:r>
            <a:r>
              <a:rPr lang="en-US" i="1" dirty="0" err="1" smtClean="0"/>
              <a:t>NotNull</a:t>
            </a:r>
            <a:endParaRPr lang="en-US" i="1" dirty="0" smtClean="0"/>
          </a:p>
          <a:p>
            <a:pPr lvl="1"/>
            <a:r>
              <a:rPr lang="en-US" i="1" dirty="0" smtClean="0"/>
              <a:t>@Pattern </a:t>
            </a:r>
          </a:p>
          <a:p>
            <a:r>
              <a:rPr lang="en-US" dirty="0" smtClean="0"/>
              <a:t>Custom constraints</a:t>
            </a:r>
          </a:p>
          <a:p>
            <a:pPr lvl="1"/>
            <a:r>
              <a:rPr lang="en-US" dirty="0" smtClean="0"/>
              <a:t>Implements </a:t>
            </a:r>
            <a:r>
              <a:rPr lang="en-US" i="1" dirty="0" err="1" smtClean="0"/>
              <a:t>ConstraintValidator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348880"/>
            <a:ext cx="4329741" cy="289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528</TotalTime>
  <Words>678</Words>
  <Application>Microsoft Office PowerPoint</Application>
  <PresentationFormat>On-screen Show (4:3)</PresentationFormat>
  <Paragraphs>188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</vt:lpstr>
      <vt:lpstr>Java Lecture    Enterprise Stack Review</vt:lpstr>
      <vt:lpstr>Введение</vt:lpstr>
      <vt:lpstr>Java EE</vt:lpstr>
      <vt:lpstr>Java EE API (1/2)</vt:lpstr>
      <vt:lpstr>Java EE API (2/2)</vt:lpstr>
      <vt:lpstr>Application Server</vt:lpstr>
      <vt:lpstr>Application Server</vt:lpstr>
      <vt:lpstr>AS Java EE Compatibility</vt:lpstr>
      <vt:lpstr>Bean Validation</vt:lpstr>
      <vt:lpstr>JAAS</vt:lpstr>
      <vt:lpstr>JNDI</vt:lpstr>
      <vt:lpstr>JavaMail</vt:lpstr>
      <vt:lpstr>Java Architecture for XML Binding (JAXB)</vt:lpstr>
      <vt:lpstr>Java Architecture for XML Binding (JAXB)</vt:lpstr>
      <vt:lpstr>Java Message Service (JMS)</vt:lpstr>
      <vt:lpstr>Java Message Service (JMS)</vt:lpstr>
      <vt:lpstr>Enterprise Stack Review</vt:lpstr>
      <vt:lpstr>Проблематика</vt:lpstr>
      <vt:lpstr>Java EE</vt:lpstr>
      <vt:lpstr>Java EE</vt:lpstr>
      <vt:lpstr>Java EE Patterns</vt:lpstr>
      <vt:lpstr>Java EE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  JavaEE</dc:title>
  <dc:creator>Daniil Shulgin</dc:creator>
  <cp:lastModifiedBy>Shulgin, Daniil</cp:lastModifiedBy>
  <cp:revision>55</cp:revision>
  <cp:lastPrinted>2008-10-06T12:12:35Z</cp:lastPrinted>
  <dcterms:created xsi:type="dcterms:W3CDTF">2012-02-20T05:43:21Z</dcterms:created>
  <dcterms:modified xsi:type="dcterms:W3CDTF">2015-07-15T11:03:11Z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