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1" r:id="rId3"/>
    <p:sldId id="305" r:id="rId4"/>
    <p:sldId id="308" r:id="rId5"/>
    <p:sldId id="304" r:id="rId6"/>
    <p:sldId id="302" r:id="rId7"/>
    <p:sldId id="306" r:id="rId8"/>
    <p:sldId id="299" r:id="rId9"/>
    <p:sldId id="307" r:id="rId10"/>
    <p:sldId id="300" r:id="rId11"/>
    <p:sldId id="272" r:id="rId12"/>
    <p:sldId id="273" r:id="rId13"/>
    <p:sldId id="288" r:id="rId14"/>
    <p:sldId id="268" r:id="rId15"/>
    <p:sldId id="274" r:id="rId16"/>
    <p:sldId id="280" r:id="rId17"/>
    <p:sldId id="282" r:id="rId18"/>
    <p:sldId id="278" r:id="rId19"/>
    <p:sldId id="275" r:id="rId20"/>
    <p:sldId id="283" r:id="rId21"/>
    <p:sldId id="284" r:id="rId22"/>
    <p:sldId id="276" r:id="rId23"/>
    <p:sldId id="277" r:id="rId24"/>
    <p:sldId id="296" r:id="rId25"/>
    <p:sldId id="297" r:id="rId26"/>
    <p:sldId id="298" r:id="rId27"/>
    <p:sldId id="292" r:id="rId28"/>
    <p:sldId id="290" r:id="rId29"/>
    <p:sldId id="293" r:id="rId30"/>
    <p:sldId id="295" r:id="rId31"/>
    <p:sldId id="294" r:id="rId32"/>
    <p:sldId id="311" r:id="rId33"/>
    <p:sldId id="312" r:id="rId34"/>
    <p:sldId id="285" r:id="rId35"/>
    <p:sldId id="286" r:id="rId36"/>
    <p:sldId id="287" r:id="rId37"/>
    <p:sldId id="279" r:id="rId38"/>
    <p:sldId id="289" r:id="rId39"/>
    <p:sldId id="309" r:id="rId40"/>
    <p:sldId id="303" r:id="rId41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2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427BAB"/>
    <a:srgbClr val="EDA95A"/>
    <a:srgbClr val="DDD674"/>
    <a:srgbClr val="BABD5A"/>
    <a:srgbClr val="64B9E4"/>
    <a:srgbClr val="CCCCCC"/>
    <a:srgbClr val="262626"/>
    <a:srgbClr val="99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3142" autoAdjust="0"/>
  </p:normalViewPr>
  <p:slideViewPr>
    <p:cSldViewPr>
      <p:cViewPr varScale="1">
        <p:scale>
          <a:sx n="86" d="100"/>
          <a:sy n="86" d="100"/>
        </p:scale>
        <p:origin x="-1098" y="-7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13.08.2012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13.08.2012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13.08.2012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nikcode.blogspot.de/2011/09/spring-inversion-of-control.html" TargetMode="External"/><Relationship Id="rId2" Type="http://schemas.openxmlformats.org/officeDocument/2006/relationships/hyperlink" Target="http://skipy.ru/architecture/module_design.html#IoC_D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244859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#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 </a:t>
            </a:r>
            <a:r>
              <a:rPr lang="en-US" dirty="0" smtClean="0"/>
              <a:t>Enterprise Java Beans 3.1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варианты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688"/>
            <a:ext cx="89249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– </a:t>
            </a:r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dirty="0" smtClean="0">
                <a:latin typeface="Calibri" pitchFamily="34" charset="0"/>
              </a:rPr>
              <a:t>Корпоративные приложения хотят одного и того же</a:t>
            </a:r>
            <a:r>
              <a:rPr lang="en-US" sz="2600" dirty="0" smtClean="0">
                <a:latin typeface="Calibri" pitchFamily="34" charset="0"/>
              </a:rPr>
              <a:t>:</a:t>
            </a:r>
            <a:endParaRPr lang="en-US" sz="2600" dirty="0" smtClean="0">
              <a:latin typeface="Calibri" pitchFamily="34" charset="0"/>
            </a:endParaRPr>
          </a:p>
          <a:p>
            <a:pPr lvl="1"/>
            <a:r>
              <a:rPr lang="ru-RU" sz="2600" dirty="0" smtClean="0">
                <a:latin typeface="Calibri" pitchFamily="34" charset="0"/>
              </a:rPr>
              <a:t>Транзакций</a:t>
            </a:r>
            <a:endParaRPr lang="en-US" sz="2600" dirty="0" smtClean="0">
              <a:latin typeface="Calibri" pitchFamily="34" charset="0"/>
            </a:endParaRPr>
          </a:p>
          <a:p>
            <a:pPr lvl="1"/>
            <a:r>
              <a:rPr lang="ru-RU" sz="2600" dirty="0" err="1" smtClean="0">
                <a:latin typeface="Calibri" pitchFamily="34" charset="0"/>
              </a:rPr>
              <a:t>Распределенность</a:t>
            </a:r>
            <a:endParaRPr lang="ru-RU" sz="2600" dirty="0" smtClean="0">
              <a:latin typeface="Calibri" pitchFamily="34" charset="0"/>
            </a:endParaRPr>
          </a:p>
          <a:p>
            <a:pPr lvl="1"/>
            <a:r>
              <a:rPr lang="ru-RU" sz="2600" dirty="0" smtClean="0">
                <a:latin typeface="Calibri" pitchFamily="34" charset="0"/>
              </a:rPr>
              <a:t>Базу данных</a:t>
            </a:r>
          </a:p>
          <a:p>
            <a:pPr lvl="1"/>
            <a:r>
              <a:rPr lang="ru-RU" sz="2600" dirty="0" smtClean="0">
                <a:latin typeface="Calibri" pitchFamily="34" charset="0"/>
              </a:rPr>
              <a:t>Безопасност</a:t>
            </a:r>
            <a:r>
              <a:rPr lang="ru-RU" sz="2600" dirty="0" smtClean="0">
                <a:latin typeface="Calibri" pitchFamily="34" charset="0"/>
              </a:rPr>
              <a:t>ь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– </a:t>
            </a:r>
            <a:r>
              <a:rPr lang="ru-RU" dirty="0" smtClean="0"/>
              <a:t>слой </a:t>
            </a:r>
            <a:r>
              <a:rPr lang="ru-RU" dirty="0" err="1" smtClean="0"/>
              <a:t>бизнес-логики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20482" name="AutoShape 2" descr="http://java.boot.by/scea5-guide/images/02030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6" descr="02030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87" y="692696"/>
            <a:ext cx="7535721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764704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libri" pitchFamily="34" charset="0"/>
              </a:rPr>
              <a:t>@Stateless</a:t>
            </a:r>
          </a:p>
          <a:p>
            <a:r>
              <a:rPr lang="en-US" sz="2400" dirty="0" smtClean="0">
                <a:latin typeface="Calibri" pitchFamily="34" charset="0"/>
              </a:rPr>
              <a:t>public class </a:t>
            </a:r>
            <a:r>
              <a:rPr lang="en-US" sz="2400" dirty="0" err="1" smtClean="0">
                <a:latin typeface="Calibri" pitchFamily="34" charset="0"/>
              </a:rPr>
              <a:t>HelloWorld</a:t>
            </a:r>
            <a:r>
              <a:rPr lang="en-US" sz="2400" dirty="0" smtClean="0">
                <a:latin typeface="Calibri" pitchFamily="34" charset="0"/>
              </a:rPr>
              <a:t> implements Hello {</a:t>
            </a:r>
          </a:p>
          <a:p>
            <a:r>
              <a:rPr lang="en-US" sz="2400" b="1" dirty="0" smtClean="0">
                <a:latin typeface="Calibri" pitchFamily="34" charset="0"/>
              </a:rPr>
              <a:t>	@Resource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SessionContext</a:t>
            </a:r>
            <a:r>
              <a:rPr lang="en-US" sz="2400" dirty="0" smtClean="0">
                <a:latin typeface="Calibri" pitchFamily="34" charset="0"/>
              </a:rPr>
              <a:t> context;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	</a:t>
            </a:r>
            <a:r>
              <a:rPr lang="en-US" sz="2400" b="1" dirty="0" smtClean="0">
                <a:latin typeface="Calibri" pitchFamily="34" charset="0"/>
              </a:rPr>
              <a:t>@</a:t>
            </a:r>
            <a:r>
              <a:rPr lang="en-US" sz="2400" b="1" dirty="0" err="1" smtClean="0">
                <a:latin typeface="Calibri" pitchFamily="34" charset="0"/>
              </a:rPr>
              <a:t>PersistenceContext</a:t>
            </a:r>
            <a:r>
              <a:rPr lang="en-US" sz="2400" dirty="0" smtClean="0">
                <a:latin typeface="Calibri" pitchFamily="34" charset="0"/>
              </a:rPr>
              <a:t> (</a:t>
            </a:r>
            <a:r>
              <a:rPr lang="en-US" sz="2400" dirty="0" err="1" smtClean="0">
                <a:latin typeface="Calibri" pitchFamily="34" charset="0"/>
              </a:rPr>
              <a:t>unitName</a:t>
            </a:r>
            <a:r>
              <a:rPr lang="en-US" sz="2400" dirty="0" smtClean="0">
                <a:latin typeface="Calibri" pitchFamily="34" charset="0"/>
              </a:rPr>
              <a:t>=“JS”) </a:t>
            </a:r>
            <a:r>
              <a:rPr lang="en-US" sz="2400" dirty="0" err="1" smtClean="0">
                <a:latin typeface="Calibri" pitchFamily="34" charset="0"/>
              </a:rPr>
              <a:t>EntityManager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em</a:t>
            </a:r>
            <a:r>
              <a:rPr lang="en-US" sz="2400" dirty="0" smtClean="0">
                <a:latin typeface="Calibri" pitchFamily="34" charset="0"/>
              </a:rPr>
              <a:t>;</a:t>
            </a:r>
          </a:p>
          <a:p>
            <a:r>
              <a:rPr lang="en-US" sz="2400" dirty="0" smtClean="0">
                <a:latin typeface="Calibri" pitchFamily="34" charset="0"/>
              </a:rPr>
              <a:t>	</a:t>
            </a:r>
            <a:r>
              <a:rPr lang="en-US" sz="2400" b="1" dirty="0" smtClean="0">
                <a:latin typeface="Calibri" pitchFamily="34" charset="0"/>
              </a:rPr>
              <a:t>@EJB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HelloService</a:t>
            </a:r>
            <a:r>
              <a:rPr lang="en-US" sz="2400" dirty="0" smtClean="0">
                <a:latin typeface="Calibri" pitchFamily="34" charset="0"/>
              </a:rPr>
              <a:t> hello;</a:t>
            </a:r>
          </a:p>
          <a:p>
            <a:r>
              <a:rPr lang="en-US" sz="2400" dirty="0" smtClean="0">
                <a:latin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</a:rPr>
              <a:t>	…….</a:t>
            </a:r>
          </a:p>
          <a:p>
            <a:r>
              <a:rPr lang="en-US" sz="2400" b="1" dirty="0" smtClean="0">
                <a:latin typeface="Calibri" pitchFamily="34" charset="0"/>
              </a:rPr>
              <a:t>	</a:t>
            </a:r>
          </a:p>
          <a:p>
            <a:r>
              <a:rPr lang="en-US" sz="2400" b="1" dirty="0" smtClean="0">
                <a:latin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</a:rPr>
              <a:t>}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4077072"/>
            <a:ext cx="8532813" cy="1224136"/>
          </a:xfrm>
        </p:spPr>
        <p:txBody>
          <a:bodyPr/>
          <a:lstStyle/>
          <a:p>
            <a:pPr lvl="0"/>
            <a:r>
              <a:rPr lang="ru-RU" sz="2400" dirty="0" smtClean="0">
                <a:latin typeface="Calibri" pitchFamily="34" charset="0"/>
              </a:rPr>
              <a:t>Не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нужно думать о том, где ресурс находится и какой у него жизненный цикл</a:t>
            </a:r>
          </a:p>
          <a:p>
            <a:pPr lvl="0"/>
            <a:r>
              <a:rPr lang="ru-RU" sz="2400" dirty="0" smtClean="0">
                <a:latin typeface="Calibri" pitchFamily="34" charset="0"/>
              </a:rPr>
              <a:t>Все сугубо декларативно</a:t>
            </a:r>
            <a:endParaRPr lang="ru-RU" sz="2400" dirty="0" smtClean="0">
              <a:latin typeface="Calibri" pitchFamily="34" charset="0"/>
            </a:endParaRPr>
          </a:p>
          <a:p>
            <a:pPr lvl="0">
              <a:buNone/>
            </a:pP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800" dirty="0" smtClean="0">
                <a:latin typeface="Calibri" pitchFamily="34" charset="0"/>
              </a:rPr>
              <a:t>Служат для реализации бизнес логики  в виде одиночных или серийных </a:t>
            </a:r>
            <a:r>
              <a:rPr lang="ru-RU" sz="2800" dirty="0" smtClean="0">
                <a:latin typeface="Calibri" pitchFamily="34" charset="0"/>
              </a:rPr>
              <a:t>вызовов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ru-RU" sz="2800" dirty="0" smtClean="0">
              <a:latin typeface="Calibri" pitchFamily="34" charset="0"/>
            </a:endParaRPr>
          </a:p>
          <a:p>
            <a:pPr lvl="0"/>
            <a:r>
              <a:rPr lang="ru-RU" sz="2800" dirty="0" smtClean="0">
                <a:latin typeface="Calibri" pitchFamily="34" charset="0"/>
              </a:rPr>
              <a:t>Клиенты могут быть локальными, </a:t>
            </a:r>
            <a:r>
              <a:rPr lang="ru-RU" sz="2800" dirty="0" smtClean="0">
                <a:latin typeface="Calibri" pitchFamily="34" charset="0"/>
              </a:rPr>
              <a:t>удаленными</a:t>
            </a:r>
            <a:r>
              <a:rPr lang="en-US" sz="2800" dirty="0" smtClean="0">
                <a:latin typeface="Calibri" pitchFamily="34" charset="0"/>
              </a:rPr>
              <a:t>(RMI, SOAP)</a:t>
            </a:r>
            <a:r>
              <a:rPr lang="ru-RU" sz="2800" dirty="0" smtClean="0">
                <a:latin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</a:rPr>
              <a:t>или </a:t>
            </a:r>
            <a:r>
              <a:rPr lang="ru-RU" sz="2800" dirty="0" err="1" smtClean="0">
                <a:latin typeface="Calibri" pitchFamily="34" charset="0"/>
              </a:rPr>
              <a:t>веб</a:t>
            </a:r>
            <a:r>
              <a:rPr lang="ru-RU" sz="2800" dirty="0" smtClean="0">
                <a:latin typeface="Calibri" pitchFamily="34" charset="0"/>
              </a:rPr>
              <a:t> в зависимости от типа </a:t>
            </a:r>
            <a:r>
              <a:rPr lang="ru-RU" sz="2800" dirty="0" smtClean="0">
                <a:latin typeface="Calibri" pitchFamily="34" charset="0"/>
              </a:rPr>
              <a:t>интерфейсов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  <a:p>
            <a:r>
              <a:rPr lang="ru-RU" sz="2800" dirty="0" smtClean="0">
                <a:latin typeface="Calibri" pitchFamily="34" charset="0"/>
              </a:rPr>
              <a:t>Т</a:t>
            </a:r>
            <a:r>
              <a:rPr lang="ru-RU" sz="2800" dirty="0" smtClean="0">
                <a:latin typeface="Calibri" pitchFamily="34" charset="0"/>
              </a:rPr>
              <a:t>ранзакции </a:t>
            </a:r>
            <a:r>
              <a:rPr lang="ru-RU" sz="2800" dirty="0" smtClean="0">
                <a:latin typeface="Calibri" pitchFamily="34" charset="0"/>
              </a:rPr>
              <a:t>и безопасность</a:t>
            </a:r>
          </a:p>
          <a:p>
            <a:r>
              <a:rPr lang="ru-RU" sz="2800" dirty="0" smtClean="0">
                <a:latin typeface="Calibri" pitchFamily="34" charset="0"/>
              </a:rPr>
              <a:t>К</a:t>
            </a:r>
            <a:r>
              <a:rPr lang="ru-RU" sz="2800" dirty="0" smtClean="0">
                <a:latin typeface="Calibri" pitchFamily="34" charset="0"/>
              </a:rPr>
              <a:t>онкурентный </a:t>
            </a:r>
            <a:r>
              <a:rPr lang="ru-RU" sz="2800" dirty="0" smtClean="0">
                <a:latin typeface="Calibri" pitchFamily="34" charset="0"/>
              </a:rPr>
              <a:t>доступ – с точки зрения </a:t>
            </a:r>
            <a:r>
              <a:rPr lang="ru-RU" sz="2800" dirty="0" err="1" smtClean="0">
                <a:latin typeface="Calibri" pitchFamily="34" charset="0"/>
              </a:rPr>
              <a:t>бина</a:t>
            </a:r>
            <a:r>
              <a:rPr lang="ru-RU" sz="2800" dirty="0" smtClean="0">
                <a:latin typeface="Calibri" pitchFamily="34" charset="0"/>
              </a:rPr>
              <a:t> обработка каждого запроса производится в однопоточном </a:t>
            </a:r>
            <a:r>
              <a:rPr lang="ru-RU" sz="2800" dirty="0" smtClean="0">
                <a:latin typeface="Calibri" pitchFamily="34" charset="0"/>
              </a:rPr>
              <a:t>режиме.</a:t>
            </a:r>
            <a:endParaRPr lang="en-US" sz="2800" dirty="0" smtClean="0">
              <a:latin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</a:rPr>
              <a:t>Делятся на </a:t>
            </a:r>
            <a:r>
              <a:rPr lang="en-US" sz="2800" dirty="0" smtClean="0">
                <a:latin typeface="Calibri" pitchFamily="34" charset="0"/>
              </a:rPr>
              <a:t>Session Bean (Stateless, </a:t>
            </a:r>
            <a:r>
              <a:rPr lang="en-US" sz="2800" dirty="0" err="1" smtClean="0">
                <a:latin typeface="Calibri" pitchFamily="34" charset="0"/>
              </a:rPr>
              <a:t>Statefull</a:t>
            </a:r>
            <a:r>
              <a:rPr lang="en-US" sz="2800" dirty="0" smtClean="0">
                <a:latin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</a:rPr>
              <a:t>и </a:t>
            </a:r>
            <a:r>
              <a:rPr lang="en-US" sz="2800" dirty="0" smtClean="0">
                <a:latin typeface="Calibri" pitchFamily="34" charset="0"/>
              </a:rPr>
              <a:t>Message Driven </a:t>
            </a:r>
            <a:endParaRPr lang="ru-RU" sz="2800" dirty="0" smtClean="0">
              <a:latin typeface="Calibri" pitchFamily="34" charset="0"/>
            </a:endParaRPr>
          </a:p>
          <a:p>
            <a:pPr lvl="0"/>
            <a:endParaRPr lang="ru-RU" sz="2800" dirty="0" smtClean="0">
              <a:latin typeface="Calibri" pitchFamily="34" charset="0"/>
            </a:endParaRPr>
          </a:p>
          <a:p>
            <a:endParaRPr lang="ru-RU" sz="26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800" dirty="0" smtClean="0">
                <a:latin typeface="Calibri" pitchFamily="34" charset="0"/>
              </a:rPr>
              <a:t>Служат для реализации бизнес логики без состояний</a:t>
            </a:r>
          </a:p>
          <a:p>
            <a:pPr lvl="0"/>
            <a:r>
              <a:rPr lang="ru-RU" sz="2800" dirty="0" smtClean="0">
                <a:latin typeface="Calibri" pitchFamily="34" charset="0"/>
              </a:rPr>
              <a:t>Идеальны для реализации сервисов </a:t>
            </a:r>
            <a:r>
              <a:rPr lang="en-US" sz="2800" dirty="0" smtClean="0">
                <a:latin typeface="Calibri" pitchFamily="34" charset="0"/>
              </a:rPr>
              <a:t>(SOA)</a:t>
            </a:r>
          </a:p>
          <a:p>
            <a:pPr lvl="0"/>
            <a:r>
              <a:rPr lang="ru-RU" sz="2800" dirty="0" smtClean="0">
                <a:latin typeface="Calibri" pitchFamily="34" charset="0"/>
              </a:rPr>
              <a:t>Поддерживают </a:t>
            </a:r>
            <a:r>
              <a:rPr lang="en-US" sz="2800" dirty="0" smtClean="0">
                <a:latin typeface="Calibri" pitchFamily="34" charset="0"/>
              </a:rPr>
              <a:t>Dependency Injection</a:t>
            </a:r>
          </a:p>
          <a:p>
            <a:r>
              <a:rPr lang="ru-RU" sz="2800" dirty="0" smtClean="0">
                <a:latin typeface="Calibri" pitchFamily="34" charset="0"/>
              </a:rPr>
              <a:t>Набор эквивалентных с точки зрения пользователя экземпляров хранится в пуле</a:t>
            </a:r>
          </a:p>
          <a:p>
            <a:r>
              <a:rPr lang="ru-RU" sz="2800" dirty="0" smtClean="0">
                <a:latin typeface="Calibri" pitchFamily="34" charset="0"/>
              </a:rPr>
              <a:t>Не переживаются подъем, опускание, крах сервера</a:t>
            </a:r>
          </a:p>
          <a:p>
            <a:r>
              <a:rPr lang="ru-RU" sz="2800" dirty="0" smtClean="0">
                <a:latin typeface="Calibri" pitchFamily="34" charset="0"/>
              </a:rPr>
              <a:t>Клиент НЕ может контролировать ЖЦ </a:t>
            </a:r>
            <a:r>
              <a:rPr lang="en-US" sz="2800" dirty="0" smtClean="0">
                <a:latin typeface="Calibri" pitchFamily="34" charset="0"/>
              </a:rPr>
              <a:t>Stateless</a:t>
            </a:r>
            <a:r>
              <a:rPr lang="ru-RU" sz="2800" dirty="0" smtClean="0">
                <a:latin typeface="Calibri" pitchFamily="34" charset="0"/>
              </a:rPr>
              <a:t> </a:t>
            </a:r>
            <a:r>
              <a:rPr lang="ru-RU" sz="2800" dirty="0" err="1" smtClean="0">
                <a:latin typeface="Calibri" pitchFamily="34" charset="0"/>
              </a:rPr>
              <a:t>бина</a:t>
            </a:r>
            <a:r>
              <a:rPr lang="ru-RU" sz="2800" dirty="0" smtClean="0">
                <a:latin typeface="Calibri" pitchFamily="34" charset="0"/>
              </a:rPr>
              <a:t>, потому что получает каждый раз другой его экземпляр</a:t>
            </a:r>
          </a:p>
          <a:p>
            <a:pPr lvl="0"/>
            <a:endParaRPr lang="ru-RU" sz="2800" dirty="0" smtClean="0">
              <a:latin typeface="Calibri" pitchFamily="34" charset="0"/>
            </a:endParaRPr>
          </a:p>
          <a:p>
            <a:pPr lvl="0"/>
            <a:endParaRPr lang="ru-RU" sz="2800" dirty="0" smtClean="0">
              <a:latin typeface="Calibri" pitchFamily="34" charset="0"/>
            </a:endParaRPr>
          </a:p>
          <a:p>
            <a:endParaRPr lang="ru-RU" sz="26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sz="2800" dirty="0" smtClean="0">
              <a:latin typeface="Calibri" pitchFamily="34" charset="0"/>
            </a:endParaRPr>
          </a:p>
          <a:p>
            <a:pPr lvl="0"/>
            <a:endParaRPr lang="ru-RU" sz="2800" dirty="0" smtClean="0">
              <a:latin typeface="Calibri" pitchFamily="34" charset="0"/>
            </a:endParaRPr>
          </a:p>
          <a:p>
            <a:pPr lvl="1">
              <a:buNone/>
            </a:pPr>
            <a:endParaRPr lang="ru-RU" sz="26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libri" pitchFamily="34" charset="0"/>
              </a:rPr>
              <a:t>@Stateless</a:t>
            </a:r>
          </a:p>
          <a:p>
            <a:r>
              <a:rPr lang="en-US" sz="3600" dirty="0" smtClean="0">
                <a:latin typeface="Calibri" pitchFamily="34" charset="0"/>
              </a:rPr>
              <a:t>public class </a:t>
            </a:r>
            <a:r>
              <a:rPr lang="en-US" sz="3600" dirty="0" err="1" smtClean="0">
                <a:latin typeface="Calibri" pitchFamily="34" charset="0"/>
              </a:rPr>
              <a:t>HelloWorld</a:t>
            </a:r>
            <a:r>
              <a:rPr lang="en-US" sz="3600" dirty="0" smtClean="0">
                <a:latin typeface="Calibri" pitchFamily="34" charset="0"/>
              </a:rPr>
              <a:t> implements </a:t>
            </a:r>
            <a:r>
              <a:rPr lang="en-US" sz="3600" dirty="0" smtClean="0">
                <a:latin typeface="Calibri" pitchFamily="34" charset="0"/>
              </a:rPr>
              <a:t>Hello {</a:t>
            </a:r>
          </a:p>
          <a:p>
            <a:r>
              <a:rPr lang="en-US" sz="3600" dirty="0" smtClean="0">
                <a:latin typeface="Calibri" pitchFamily="34" charset="0"/>
              </a:rPr>
              <a:t>	</a:t>
            </a:r>
            <a:r>
              <a:rPr lang="en-US" sz="3600" b="1" dirty="0" smtClean="0">
                <a:latin typeface="Calibri" pitchFamily="34" charset="0"/>
              </a:rPr>
              <a:t>@</a:t>
            </a:r>
            <a:r>
              <a:rPr lang="en-US" sz="3600" b="1" dirty="0" smtClean="0">
                <a:latin typeface="Calibri" pitchFamily="34" charset="0"/>
              </a:rPr>
              <a:t>Override</a:t>
            </a:r>
          </a:p>
          <a:p>
            <a:r>
              <a:rPr lang="en-US" sz="3600" dirty="0" smtClean="0">
                <a:latin typeface="Calibri" pitchFamily="34" charset="0"/>
              </a:rPr>
              <a:t>	public </a:t>
            </a:r>
            <a:r>
              <a:rPr lang="en-US" sz="3600" dirty="0" smtClean="0">
                <a:latin typeface="Calibri" pitchFamily="34" charset="0"/>
              </a:rPr>
              <a:t>String </a:t>
            </a:r>
            <a:r>
              <a:rPr lang="en-US" sz="3600" dirty="0" err="1" smtClean="0">
                <a:latin typeface="Calibri" pitchFamily="34" charset="0"/>
              </a:rPr>
              <a:t>conversate</a:t>
            </a:r>
            <a:r>
              <a:rPr lang="en-US" sz="3600" dirty="0" smtClean="0">
                <a:latin typeface="Calibri" pitchFamily="34" charset="0"/>
              </a:rPr>
              <a:t> (String name) </a:t>
            </a:r>
            <a:r>
              <a:rPr lang="en-US" sz="3600" dirty="0" smtClean="0">
                <a:latin typeface="Calibri" pitchFamily="34" charset="0"/>
              </a:rPr>
              <a:t>{</a:t>
            </a:r>
          </a:p>
          <a:p>
            <a:r>
              <a:rPr lang="en-US" sz="3600" dirty="0" smtClean="0">
                <a:latin typeface="Calibri" pitchFamily="34" charset="0"/>
              </a:rPr>
              <a:t>		return </a:t>
            </a:r>
            <a:r>
              <a:rPr lang="en-US" sz="3600" dirty="0" smtClean="0">
                <a:latin typeface="Calibri" pitchFamily="34" charset="0"/>
              </a:rPr>
              <a:t>"</a:t>
            </a:r>
            <a:r>
              <a:rPr lang="en-US" sz="3600" dirty="0" smtClean="0">
                <a:latin typeface="Calibri" pitchFamily="34" charset="0"/>
              </a:rPr>
              <a:t>Hello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</a:rPr>
              <a:t>" </a:t>
            </a:r>
            <a:r>
              <a:rPr lang="en-US" sz="3600" dirty="0" smtClean="0">
                <a:latin typeface="Calibri" pitchFamily="34" charset="0"/>
              </a:rPr>
              <a:t>+ </a:t>
            </a:r>
            <a:r>
              <a:rPr lang="en-US" sz="3600" dirty="0" smtClean="0">
                <a:latin typeface="Calibri" pitchFamily="34" charset="0"/>
              </a:rPr>
              <a:t>name;</a:t>
            </a:r>
            <a:endParaRPr lang="en-US" sz="3600" dirty="0" smtClean="0">
              <a:latin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</a:rPr>
              <a:t>	}</a:t>
            </a:r>
            <a:endParaRPr lang="en-US" sz="3600" dirty="0" smtClean="0">
              <a:latin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</a:rPr>
              <a:t>}</a:t>
            </a:r>
            <a:endParaRPr lang="ru-RU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sz="2800" dirty="0" smtClean="0">
              <a:latin typeface="Calibri" pitchFamily="34" charset="0"/>
            </a:endParaRPr>
          </a:p>
          <a:p>
            <a:pPr lvl="0"/>
            <a:endParaRPr lang="ru-RU" sz="2800" dirty="0" smtClean="0">
              <a:latin typeface="Calibri" pitchFamily="34" charset="0"/>
            </a:endParaRPr>
          </a:p>
          <a:p>
            <a:pPr lvl="1">
              <a:buNone/>
            </a:pPr>
            <a:endParaRPr lang="ru-RU" sz="26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@Stateless</a:t>
            </a:r>
          </a:p>
          <a:p>
            <a:r>
              <a:rPr lang="en-US" sz="2800" dirty="0" smtClean="0">
                <a:latin typeface="Calibri" pitchFamily="34" charset="0"/>
              </a:rPr>
              <a:t>public class </a:t>
            </a:r>
            <a:r>
              <a:rPr lang="en-US" sz="2800" dirty="0" err="1" smtClean="0">
                <a:latin typeface="Calibri" pitchFamily="34" charset="0"/>
              </a:rPr>
              <a:t>HelloWorld</a:t>
            </a:r>
            <a:r>
              <a:rPr lang="en-US" sz="2800" dirty="0" smtClean="0">
                <a:latin typeface="Calibri" pitchFamily="34" charset="0"/>
              </a:rPr>
              <a:t> implements </a:t>
            </a:r>
            <a:r>
              <a:rPr lang="en-US" sz="2800" dirty="0" smtClean="0">
                <a:latin typeface="Calibri" pitchFamily="34" charset="0"/>
              </a:rPr>
              <a:t>Hello {</a:t>
            </a:r>
          </a:p>
          <a:p>
            <a:r>
              <a:rPr lang="en-US" sz="2800" b="1" dirty="0" smtClean="0">
                <a:latin typeface="Calibri" pitchFamily="34" charset="0"/>
              </a:rPr>
              <a:t>	@EJB </a:t>
            </a:r>
          </a:p>
          <a:p>
            <a:r>
              <a:rPr lang="en-US" sz="2800" dirty="0" smtClean="0">
                <a:latin typeface="Calibri" pitchFamily="34" charset="0"/>
              </a:rPr>
              <a:t>	private </a:t>
            </a:r>
            <a:r>
              <a:rPr lang="en-US" sz="2800" dirty="0" err="1" smtClean="0">
                <a:latin typeface="Calibri" pitchFamily="34" charset="0"/>
              </a:rPr>
              <a:t>NameService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nameService</a:t>
            </a:r>
            <a:r>
              <a:rPr lang="en-US" sz="2800" dirty="0" smtClean="0">
                <a:latin typeface="Calibri" pitchFamily="34" charset="0"/>
              </a:rPr>
              <a:t>;</a:t>
            </a:r>
          </a:p>
          <a:p>
            <a:r>
              <a:rPr lang="en-US" sz="2800" b="1" dirty="0" smtClean="0">
                <a:latin typeface="Calibri" pitchFamily="34" charset="0"/>
              </a:rPr>
              <a:t>	</a:t>
            </a:r>
            <a:endParaRPr lang="en-US" sz="2800" b="1" dirty="0" smtClean="0">
              <a:latin typeface="Calibri" pitchFamily="34" charset="0"/>
            </a:endParaRPr>
          </a:p>
          <a:p>
            <a:r>
              <a:rPr lang="en-US" sz="2800" b="1" dirty="0" smtClean="0">
                <a:latin typeface="Calibri" pitchFamily="34" charset="0"/>
              </a:rPr>
              <a:t>	@</a:t>
            </a:r>
            <a:r>
              <a:rPr lang="en-US" sz="2800" b="1" dirty="0" smtClean="0">
                <a:latin typeface="Calibri" pitchFamily="34" charset="0"/>
              </a:rPr>
              <a:t>Override</a:t>
            </a:r>
          </a:p>
          <a:p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public </a:t>
            </a:r>
            <a:r>
              <a:rPr lang="en-US" sz="2800" dirty="0" smtClean="0">
                <a:latin typeface="Calibri" pitchFamily="34" charset="0"/>
              </a:rPr>
              <a:t>String </a:t>
            </a:r>
            <a:r>
              <a:rPr lang="en-US" sz="2800" dirty="0" err="1" smtClean="0">
                <a:latin typeface="Calibri" pitchFamily="34" charset="0"/>
              </a:rPr>
              <a:t>conversate</a:t>
            </a:r>
            <a:r>
              <a:rPr lang="en-US" sz="2800" dirty="0" smtClean="0">
                <a:latin typeface="Calibri" pitchFamily="34" charset="0"/>
              </a:rPr>
              <a:t> (String name) </a:t>
            </a:r>
            <a:r>
              <a:rPr lang="en-US" sz="2800" dirty="0" smtClean="0">
                <a:latin typeface="Calibri" pitchFamily="34" charset="0"/>
              </a:rPr>
              <a:t>{</a:t>
            </a:r>
          </a:p>
          <a:p>
            <a:r>
              <a:rPr lang="en-US" sz="2800" dirty="0" smtClean="0">
                <a:latin typeface="Calibri" pitchFamily="34" charset="0"/>
              </a:rPr>
              <a:t>		return </a:t>
            </a:r>
            <a:r>
              <a:rPr lang="en-US" sz="2800" dirty="0" smtClean="0">
                <a:latin typeface="Calibri" pitchFamily="34" charset="0"/>
              </a:rPr>
              <a:t>"</a:t>
            </a:r>
            <a:r>
              <a:rPr lang="en-US" sz="2800" dirty="0" smtClean="0">
                <a:latin typeface="Calibri" pitchFamily="34" charset="0"/>
              </a:rPr>
              <a:t>Hello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" </a:t>
            </a:r>
            <a:r>
              <a:rPr lang="en-US" sz="2800" dirty="0" smtClean="0">
                <a:latin typeface="Calibri" pitchFamily="34" charset="0"/>
              </a:rPr>
              <a:t>+ </a:t>
            </a:r>
            <a:r>
              <a:rPr lang="en-US" sz="2800" dirty="0" err="1" smtClean="0">
                <a:latin typeface="Calibri" pitchFamily="34" charset="0"/>
              </a:rPr>
              <a:t>nameService</a:t>
            </a:r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			  .</a:t>
            </a:r>
            <a:r>
              <a:rPr lang="en-US" sz="2800" dirty="0" err="1" smtClean="0">
                <a:latin typeface="Calibri" pitchFamily="34" charset="0"/>
              </a:rPr>
              <a:t>getFullName</a:t>
            </a:r>
            <a:r>
              <a:rPr lang="en-US" sz="2800" dirty="0" smtClean="0">
                <a:latin typeface="Calibri" pitchFamily="34" charset="0"/>
              </a:rPr>
              <a:t>(name);</a:t>
            </a:r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	}</a:t>
            </a:r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}</a:t>
            </a:r>
            <a:endParaRPr lang="ru-RU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Bean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2706" y="692696"/>
            <a:ext cx="33337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1" y="764704"/>
            <a:ext cx="4915272" cy="5256584"/>
          </a:xfrm>
        </p:spPr>
        <p:txBody>
          <a:bodyPr/>
          <a:lstStyle/>
          <a:p>
            <a:pPr lvl="0"/>
            <a:r>
              <a:rPr lang="en-US" sz="2800" dirty="0" smtClean="0">
                <a:latin typeface="Calibri" pitchFamily="34" charset="0"/>
              </a:rPr>
              <a:t>@</a:t>
            </a:r>
            <a:r>
              <a:rPr lang="en-US" sz="2800" dirty="0" err="1" smtClean="0">
                <a:latin typeface="Calibri" pitchFamily="34" charset="0"/>
              </a:rPr>
              <a:t>PostConstruct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</a:rPr>
              <a:t>– </a:t>
            </a:r>
            <a:r>
              <a:rPr lang="ru-RU" sz="2400" dirty="0" smtClean="0">
                <a:latin typeface="Calibri" pitchFamily="34" charset="0"/>
              </a:rPr>
              <a:t>вызывается после создания экземпляра и внедрения завис</a:t>
            </a:r>
            <a:r>
              <a:rPr lang="ru-RU" sz="2400" dirty="0" smtClean="0">
                <a:latin typeface="Calibri" pitchFamily="34" charset="0"/>
              </a:rPr>
              <a:t>и</a:t>
            </a:r>
            <a:r>
              <a:rPr lang="ru-RU" sz="2400" dirty="0" smtClean="0">
                <a:latin typeface="Calibri" pitchFamily="34" charset="0"/>
              </a:rPr>
              <a:t>мостей</a:t>
            </a: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/>
            <a:r>
              <a:rPr lang="en-US" sz="2800" dirty="0" smtClean="0">
                <a:latin typeface="Calibri" pitchFamily="34" charset="0"/>
              </a:rPr>
              <a:t>@</a:t>
            </a:r>
            <a:r>
              <a:rPr lang="en-US" sz="2800" dirty="0" err="1" smtClean="0">
                <a:latin typeface="Calibri" pitchFamily="34" charset="0"/>
              </a:rPr>
              <a:t>PreDestroy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– </a:t>
            </a:r>
            <a:r>
              <a:rPr lang="ru-RU" sz="2400" dirty="0" smtClean="0">
                <a:latin typeface="Calibri" pitchFamily="34" charset="0"/>
              </a:rPr>
              <a:t>вызывается перед уничтожением экземпляра</a:t>
            </a: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/>
            <a:r>
              <a:rPr lang="ru-RU" sz="2400" dirty="0" smtClean="0">
                <a:latin typeface="Calibri" pitchFamily="34" charset="0"/>
              </a:rPr>
              <a:t>Все это контролирует </a:t>
            </a:r>
            <a:r>
              <a:rPr lang="en-US" sz="2400" dirty="0" smtClean="0">
                <a:latin typeface="Calibri" pitchFamily="34" charset="0"/>
              </a:rPr>
              <a:t>AS</a:t>
            </a: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800" dirty="0" smtClean="0">
              <a:latin typeface="Calibri" pitchFamily="34" charset="0"/>
            </a:endParaRPr>
          </a:p>
          <a:p>
            <a:endParaRPr lang="ru-RU" sz="2600" dirty="0" smtClean="0"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Statefull</a:t>
            </a:r>
            <a:r>
              <a:rPr lang="en-US" dirty="0" smtClean="0"/>
              <a:t>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800" dirty="0" smtClean="0">
                <a:latin typeface="Calibri" pitchFamily="34" charset="0"/>
              </a:rPr>
              <a:t>Последовательные вызовы методов клиентом обслуживаются одним и тем же экземпляром </a:t>
            </a:r>
            <a:r>
              <a:rPr lang="ru-RU" sz="2800" dirty="0" err="1" smtClean="0">
                <a:latin typeface="Calibri" pitchFamily="34" charset="0"/>
              </a:rPr>
              <a:t>бина</a:t>
            </a:r>
            <a:endParaRPr lang="ru-RU" sz="2800" dirty="0" smtClean="0">
              <a:latin typeface="Calibri" pitchFamily="34" charset="0"/>
            </a:endParaRPr>
          </a:p>
          <a:p>
            <a:pPr lvl="0"/>
            <a:r>
              <a:rPr lang="ru-RU" sz="2800" dirty="0" smtClean="0">
                <a:latin typeface="Calibri" pitchFamily="34" charset="0"/>
              </a:rPr>
              <a:t>Поддерживаются многоэтапные, </a:t>
            </a:r>
            <a:r>
              <a:rPr lang="en-US" sz="2800" dirty="0" smtClean="0">
                <a:latin typeface="Calibri" pitchFamily="34" charset="0"/>
              </a:rPr>
              <a:t>workflow</a:t>
            </a:r>
            <a:r>
              <a:rPr lang="ru-RU" sz="2800" dirty="0" smtClean="0">
                <a:latin typeface="Calibri" pitchFamily="34" charset="0"/>
              </a:rPr>
              <a:t> ориентированные бизнес процессы</a:t>
            </a:r>
          </a:p>
          <a:p>
            <a:pPr lvl="0"/>
            <a:r>
              <a:rPr lang="ru-RU" sz="2800" dirty="0" smtClean="0">
                <a:latin typeface="Calibri" pitchFamily="34" charset="0"/>
              </a:rPr>
              <a:t>Сохраняется состояние – </a:t>
            </a:r>
            <a:r>
              <a:rPr lang="ru-RU" sz="2800" dirty="0" err="1" smtClean="0">
                <a:latin typeface="Calibri" pitchFamily="34" charset="0"/>
              </a:rPr>
              <a:t>бина</a:t>
            </a:r>
            <a:r>
              <a:rPr lang="ru-RU" sz="2800" dirty="0" smtClean="0">
                <a:latin typeface="Calibri" pitchFamily="34" charset="0"/>
              </a:rPr>
              <a:t>, интерцепторов, всех </a:t>
            </a:r>
            <a:r>
              <a:rPr lang="ru-RU" sz="2800" dirty="0" err="1" smtClean="0">
                <a:latin typeface="Calibri" pitchFamily="34" charset="0"/>
              </a:rPr>
              <a:t>бинов</a:t>
            </a:r>
            <a:r>
              <a:rPr lang="ru-RU" sz="2800" dirty="0" smtClean="0">
                <a:latin typeface="Calibri" pitchFamily="34" charset="0"/>
              </a:rPr>
              <a:t>, которые доступны через ссылки</a:t>
            </a:r>
          </a:p>
          <a:p>
            <a:pPr lvl="0"/>
            <a:r>
              <a:rPr lang="ru-RU" sz="2800" dirty="0" smtClean="0">
                <a:latin typeface="Calibri" pitchFamily="34" charset="0"/>
              </a:rPr>
              <a:t>Переменные, в которых сохраняются состояние, должны быть примитивами или </a:t>
            </a:r>
            <a:r>
              <a:rPr lang="en-US" sz="2800" b="1" dirty="0" err="1" smtClean="0">
                <a:latin typeface="Calibri" pitchFamily="34" charset="0"/>
              </a:rPr>
              <a:t>Serializable</a:t>
            </a:r>
            <a:endParaRPr lang="ru-RU" sz="2800" dirty="0" smtClean="0">
              <a:latin typeface="Calibri" pitchFamily="34" charset="0"/>
            </a:endParaRPr>
          </a:p>
          <a:p>
            <a:pPr lvl="0">
              <a:buNone/>
            </a:pPr>
            <a:endParaRPr lang="ru-RU" sz="2800" dirty="0" smtClean="0">
              <a:latin typeface="Calibri" pitchFamily="34" charset="0"/>
            </a:endParaRPr>
          </a:p>
          <a:p>
            <a:pPr lvl="0"/>
            <a:endParaRPr lang="ru-RU" sz="2800" dirty="0" smtClean="0">
              <a:latin typeface="Calibri" pitchFamily="34" charset="0"/>
            </a:endParaRPr>
          </a:p>
          <a:p>
            <a:endParaRPr lang="ru-RU" sz="26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(DIP)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lvl="0"/>
            <a:r>
              <a:rPr lang="ru-RU" sz="2400" dirty="0" smtClean="0">
                <a:latin typeface="Calibri" pitchFamily="34" charset="0"/>
              </a:rPr>
              <a:t>1. Модули более высокого уровня не должны зависеть от модулей более низкого уровня. И те, и другие должны зависеть от абстракций.</a:t>
            </a:r>
          </a:p>
          <a:p>
            <a:pPr lvl="0"/>
            <a:r>
              <a:rPr lang="ru-RU" sz="2400" dirty="0" smtClean="0">
                <a:latin typeface="Calibri" pitchFamily="34" charset="0"/>
              </a:rPr>
              <a:t>2. Абстракция не должна зависеть от деталей реализации. Реализация должна зависеть от абстракции. </a:t>
            </a: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6" name="Picture 6" descr="C:\Documents and Settings\abulov\Рабочий стол\MouseWithoutBorders\dependency_invers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3140968"/>
            <a:ext cx="8382000" cy="47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Statefull</a:t>
            </a:r>
            <a:r>
              <a:rPr lang="en-US" dirty="0" smtClean="0"/>
              <a:t> </a:t>
            </a:r>
            <a:r>
              <a:rPr lang="en-US" dirty="0" smtClean="0"/>
              <a:t>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sz="2800" dirty="0" smtClean="0">
              <a:latin typeface="Calibri" pitchFamily="34" charset="0"/>
            </a:endParaRPr>
          </a:p>
          <a:p>
            <a:pPr lvl="0"/>
            <a:endParaRPr lang="ru-RU" sz="2800" dirty="0" smtClean="0">
              <a:latin typeface="Calibri" pitchFamily="34" charset="0"/>
            </a:endParaRPr>
          </a:p>
          <a:p>
            <a:pPr lvl="1">
              <a:buNone/>
            </a:pPr>
            <a:endParaRPr lang="ru-RU" sz="26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libri" pitchFamily="34" charset="0"/>
              </a:rPr>
              <a:t>@</a:t>
            </a:r>
            <a:r>
              <a:rPr lang="en-US" sz="3600" b="1" dirty="0" err="1" smtClean="0">
                <a:latin typeface="Calibri" pitchFamily="34" charset="0"/>
              </a:rPr>
              <a:t>Stateful</a:t>
            </a:r>
            <a:endParaRPr lang="en-US" sz="3600" b="1" dirty="0" smtClean="0">
              <a:latin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</a:rPr>
              <a:t>public class </a:t>
            </a:r>
            <a:r>
              <a:rPr lang="en-US" sz="3600" dirty="0" err="1" smtClean="0">
                <a:latin typeface="Calibri" pitchFamily="34" charset="0"/>
              </a:rPr>
              <a:t>HelloWorld</a:t>
            </a:r>
            <a:r>
              <a:rPr lang="en-US" sz="3600" dirty="0" smtClean="0">
                <a:latin typeface="Calibri" pitchFamily="34" charset="0"/>
              </a:rPr>
              <a:t> implements </a:t>
            </a:r>
            <a:r>
              <a:rPr lang="en-US" sz="3600" dirty="0" smtClean="0">
                <a:latin typeface="Calibri" pitchFamily="34" charset="0"/>
              </a:rPr>
              <a:t>Hello {</a:t>
            </a:r>
          </a:p>
          <a:p>
            <a:r>
              <a:rPr lang="en-US" sz="3600" dirty="0" smtClean="0">
                <a:latin typeface="Calibri" pitchFamily="34" charset="0"/>
              </a:rPr>
              <a:t>	</a:t>
            </a:r>
            <a:endParaRPr lang="en-US" sz="3600" b="1" dirty="0" smtClean="0">
              <a:latin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</a:rPr>
              <a:t>	public </a:t>
            </a:r>
            <a:r>
              <a:rPr lang="en-US" sz="3600" dirty="0" smtClean="0">
                <a:latin typeface="Calibri" pitchFamily="34" charset="0"/>
              </a:rPr>
              <a:t>String </a:t>
            </a:r>
            <a:r>
              <a:rPr lang="en-US" sz="3600" dirty="0" err="1" smtClean="0">
                <a:latin typeface="Calibri" pitchFamily="34" charset="0"/>
              </a:rPr>
              <a:t>conversate</a:t>
            </a:r>
            <a:r>
              <a:rPr lang="en-US" sz="3600" dirty="0" smtClean="0">
                <a:latin typeface="Calibri" pitchFamily="34" charset="0"/>
              </a:rPr>
              <a:t> (String name) </a:t>
            </a:r>
            <a:r>
              <a:rPr lang="en-US" sz="3600" dirty="0" smtClean="0">
                <a:latin typeface="Calibri" pitchFamily="34" charset="0"/>
              </a:rPr>
              <a:t>{</a:t>
            </a:r>
          </a:p>
          <a:p>
            <a:r>
              <a:rPr lang="en-US" sz="3600" dirty="0" smtClean="0">
                <a:latin typeface="Calibri" pitchFamily="34" charset="0"/>
              </a:rPr>
              <a:t>		return </a:t>
            </a:r>
            <a:r>
              <a:rPr lang="en-US" sz="3600" dirty="0" smtClean="0">
                <a:latin typeface="Calibri" pitchFamily="34" charset="0"/>
              </a:rPr>
              <a:t>"</a:t>
            </a:r>
            <a:r>
              <a:rPr lang="en-US" sz="3600" dirty="0" smtClean="0">
                <a:latin typeface="Calibri" pitchFamily="34" charset="0"/>
              </a:rPr>
              <a:t>Hello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</a:rPr>
              <a:t>" </a:t>
            </a:r>
            <a:r>
              <a:rPr lang="en-US" sz="3600" dirty="0" smtClean="0">
                <a:latin typeface="Calibri" pitchFamily="34" charset="0"/>
              </a:rPr>
              <a:t>+ </a:t>
            </a:r>
            <a:r>
              <a:rPr lang="en-US" sz="3600" dirty="0" smtClean="0">
                <a:latin typeface="Calibri" pitchFamily="34" charset="0"/>
              </a:rPr>
              <a:t>name;</a:t>
            </a:r>
            <a:endParaRPr lang="en-US" sz="3600" dirty="0" smtClean="0">
              <a:latin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</a:rPr>
              <a:t>	}</a:t>
            </a:r>
            <a:endParaRPr lang="en-US" sz="3600" dirty="0" smtClean="0">
              <a:latin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</a:rPr>
              <a:t>}</a:t>
            </a:r>
            <a:endParaRPr lang="ru-RU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Statefull</a:t>
            </a:r>
            <a:r>
              <a:rPr lang="en-US" dirty="0" smtClean="0"/>
              <a:t> </a:t>
            </a:r>
            <a:r>
              <a:rPr lang="en-US" dirty="0" smtClean="0"/>
              <a:t>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sz="2800" dirty="0" smtClean="0">
              <a:latin typeface="Calibri" pitchFamily="34" charset="0"/>
            </a:endParaRPr>
          </a:p>
          <a:p>
            <a:pPr lvl="0"/>
            <a:endParaRPr lang="ru-RU" sz="2800" dirty="0" smtClean="0">
              <a:latin typeface="Calibri" pitchFamily="34" charset="0"/>
            </a:endParaRPr>
          </a:p>
          <a:p>
            <a:pPr lvl="1">
              <a:buNone/>
            </a:pPr>
            <a:endParaRPr lang="ru-RU" sz="26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@</a:t>
            </a:r>
            <a:r>
              <a:rPr lang="en-US" sz="2800" b="1" dirty="0" err="1" smtClean="0">
                <a:latin typeface="Calibri" pitchFamily="34" charset="0"/>
              </a:rPr>
              <a:t>Stateful</a:t>
            </a:r>
            <a:endParaRPr lang="en-US" sz="2800" b="1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public class </a:t>
            </a:r>
            <a:r>
              <a:rPr lang="en-US" sz="2800" dirty="0" err="1" smtClean="0">
                <a:latin typeface="Calibri" pitchFamily="34" charset="0"/>
              </a:rPr>
              <a:t>HelloWorld</a:t>
            </a:r>
            <a:r>
              <a:rPr lang="en-US" sz="2800" dirty="0" smtClean="0">
                <a:latin typeface="Calibri" pitchFamily="34" charset="0"/>
              </a:rPr>
              <a:t> implements Hello {</a:t>
            </a:r>
          </a:p>
          <a:p>
            <a:r>
              <a:rPr lang="en-US" sz="2800" b="1" dirty="0" smtClean="0">
                <a:latin typeface="Calibri" pitchFamily="34" charset="0"/>
              </a:rPr>
              <a:t>	@EJB </a:t>
            </a:r>
          </a:p>
          <a:p>
            <a:r>
              <a:rPr lang="en-US" sz="2800" dirty="0" smtClean="0">
                <a:latin typeface="Calibri" pitchFamily="34" charset="0"/>
              </a:rPr>
              <a:t>	private </a:t>
            </a:r>
            <a:r>
              <a:rPr lang="en-US" sz="2800" dirty="0" err="1" smtClean="0">
                <a:latin typeface="Calibri" pitchFamily="34" charset="0"/>
              </a:rPr>
              <a:t>NameService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nameService</a:t>
            </a:r>
            <a:r>
              <a:rPr lang="en-US" sz="2800" dirty="0" smtClean="0">
                <a:latin typeface="Calibri" pitchFamily="34" charset="0"/>
              </a:rPr>
              <a:t>;</a:t>
            </a:r>
          </a:p>
          <a:p>
            <a:r>
              <a:rPr lang="en-US" sz="2800" b="1" dirty="0" smtClean="0">
                <a:latin typeface="Calibri" pitchFamily="34" charset="0"/>
              </a:rPr>
              <a:t>	</a:t>
            </a:r>
          </a:p>
          <a:p>
            <a:r>
              <a:rPr lang="en-US" sz="2800" b="1" dirty="0" smtClean="0">
                <a:latin typeface="Calibri" pitchFamily="34" charset="0"/>
              </a:rPr>
              <a:t>	@Override</a:t>
            </a:r>
          </a:p>
          <a:p>
            <a:r>
              <a:rPr lang="en-US" sz="2800" dirty="0" smtClean="0">
                <a:latin typeface="Calibri" pitchFamily="34" charset="0"/>
              </a:rPr>
              <a:t>	public String </a:t>
            </a:r>
            <a:r>
              <a:rPr lang="en-US" sz="2800" dirty="0" err="1" smtClean="0">
                <a:latin typeface="Calibri" pitchFamily="34" charset="0"/>
              </a:rPr>
              <a:t>conversate</a:t>
            </a:r>
            <a:r>
              <a:rPr lang="en-US" sz="2800" dirty="0" smtClean="0">
                <a:latin typeface="Calibri" pitchFamily="34" charset="0"/>
              </a:rPr>
              <a:t> (String name) {</a:t>
            </a:r>
          </a:p>
          <a:p>
            <a:r>
              <a:rPr lang="en-US" sz="2800" dirty="0" smtClean="0">
                <a:latin typeface="Calibri" pitchFamily="34" charset="0"/>
              </a:rPr>
              <a:t>		return "Hello " + </a:t>
            </a:r>
            <a:r>
              <a:rPr lang="en-US" sz="2800" dirty="0" err="1" smtClean="0">
                <a:latin typeface="Calibri" pitchFamily="34" charset="0"/>
              </a:rPr>
              <a:t>nameService</a:t>
            </a:r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				  .</a:t>
            </a:r>
            <a:r>
              <a:rPr lang="en-US" sz="2800" dirty="0" err="1" smtClean="0">
                <a:latin typeface="Calibri" pitchFamily="34" charset="0"/>
              </a:rPr>
              <a:t>getFullName</a:t>
            </a:r>
            <a:r>
              <a:rPr lang="en-US" sz="2800" dirty="0" smtClean="0">
                <a:latin typeface="Calibri" pitchFamily="34" charset="0"/>
              </a:rPr>
              <a:t>(name);</a:t>
            </a:r>
          </a:p>
          <a:p>
            <a:r>
              <a:rPr lang="en-US" sz="2800" dirty="0" smtClean="0">
                <a:latin typeface="Calibri" pitchFamily="34" charset="0"/>
              </a:rPr>
              <a:t>	}</a:t>
            </a:r>
          </a:p>
          <a:p>
            <a:r>
              <a:rPr lang="en-US" sz="2800" dirty="0" smtClean="0">
                <a:latin typeface="Calibri" pitchFamily="34" charset="0"/>
              </a:rPr>
              <a:t>}</a:t>
            </a:r>
            <a:endParaRPr lang="ru-RU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Statefull</a:t>
            </a:r>
            <a:r>
              <a:rPr lang="en-US" dirty="0" smtClean="0"/>
              <a:t> Bean – </a:t>
            </a:r>
            <a:r>
              <a:rPr lang="ru-RU" dirty="0" smtClean="0"/>
              <a:t>особенности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dirty="0" smtClean="0">
                <a:latin typeface="Calibri" pitchFamily="34" charset="0"/>
              </a:rPr>
              <a:t>Не могут иметь </a:t>
            </a:r>
            <a:r>
              <a:rPr lang="ru-RU" sz="2400" dirty="0" smtClean="0">
                <a:latin typeface="Calibri" pitchFamily="34" charset="0"/>
              </a:rPr>
              <a:t>таймер</a:t>
            </a:r>
          </a:p>
          <a:p>
            <a:r>
              <a:rPr lang="ru-RU" sz="2400" dirty="0" smtClean="0">
                <a:latin typeface="Calibri" pitchFamily="34" charset="0"/>
              </a:rPr>
              <a:t>Не </a:t>
            </a:r>
            <a:r>
              <a:rPr lang="ru-RU" sz="2400" dirty="0" smtClean="0">
                <a:latin typeface="Calibri" pitchFamily="34" charset="0"/>
              </a:rPr>
              <a:t>используется пул, всегда создаются заново при первом вызове клиента</a:t>
            </a:r>
          </a:p>
          <a:p>
            <a:r>
              <a:rPr lang="ru-RU" sz="2400" dirty="0" smtClean="0">
                <a:latin typeface="Calibri" pitchFamily="34" charset="0"/>
              </a:rPr>
              <a:t>Два таймаута – для пассивации и для удаления</a:t>
            </a:r>
          </a:p>
          <a:p>
            <a:pPr lvl="0"/>
            <a:r>
              <a:rPr lang="ru-RU" sz="2400" dirty="0" smtClean="0">
                <a:latin typeface="Calibri" pitchFamily="34" charset="0"/>
              </a:rPr>
              <a:t>Переменные</a:t>
            </a:r>
            <a:r>
              <a:rPr lang="ru-RU" sz="2400" dirty="0" smtClean="0">
                <a:latin typeface="Calibri" pitchFamily="34" charset="0"/>
              </a:rPr>
              <a:t>, в которых сохраняются состояние, должны быть примитивами или </a:t>
            </a:r>
            <a:r>
              <a:rPr lang="en-US" sz="2400" b="1" dirty="0" err="1" smtClean="0">
                <a:latin typeface="Calibri" pitchFamily="34" charset="0"/>
              </a:rPr>
              <a:t>Serializable</a:t>
            </a:r>
            <a:endParaRPr lang="ru-RU" sz="2400" b="1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EJB</a:t>
            </a:r>
            <a:r>
              <a:rPr lang="ru-RU" sz="2400" dirty="0" smtClean="0">
                <a:latin typeface="Calibri" pitchFamily="34" charset="0"/>
              </a:rPr>
              <a:t> сессии НЕ соответствуют </a:t>
            </a:r>
            <a:r>
              <a:rPr lang="en-US" sz="2400" dirty="0" smtClean="0">
                <a:latin typeface="Calibri" pitchFamily="34" charset="0"/>
              </a:rPr>
              <a:t>HTTP</a:t>
            </a:r>
            <a:r>
              <a:rPr lang="ru-RU" sz="2400" dirty="0" smtClean="0">
                <a:latin typeface="Calibri" pitchFamily="34" charset="0"/>
              </a:rPr>
              <a:t> сессии, то есть </a:t>
            </a:r>
            <a:r>
              <a:rPr lang="en-US" sz="2400" dirty="0" smtClean="0">
                <a:latin typeface="Calibri" pitchFamily="34" charset="0"/>
              </a:rPr>
              <a:t>DI SFSB</a:t>
            </a:r>
            <a:r>
              <a:rPr lang="ru-RU" sz="2400" dirty="0" smtClean="0">
                <a:latin typeface="Calibri" pitchFamily="34" charset="0"/>
              </a:rPr>
              <a:t> несколько раз внутри одной </a:t>
            </a:r>
            <a:r>
              <a:rPr lang="en-US" sz="2400" dirty="0" smtClean="0">
                <a:latin typeface="Calibri" pitchFamily="34" charset="0"/>
              </a:rPr>
              <a:t>HTTP</a:t>
            </a:r>
            <a:r>
              <a:rPr lang="ru-RU" sz="2400" dirty="0" smtClean="0">
                <a:latin typeface="Calibri" pitchFamily="34" charset="0"/>
              </a:rPr>
              <a:t> сессии в один или несколько </a:t>
            </a:r>
            <a:r>
              <a:rPr lang="ru-RU" sz="2400" dirty="0" err="1" smtClean="0">
                <a:latin typeface="Calibri" pitchFamily="34" charset="0"/>
              </a:rPr>
              <a:t>сервлетов</a:t>
            </a:r>
            <a:r>
              <a:rPr lang="ru-RU" sz="2400" dirty="0" smtClean="0">
                <a:latin typeface="Calibri" pitchFamily="34" charset="0"/>
              </a:rPr>
              <a:t> даст много экземпляров </a:t>
            </a:r>
            <a:r>
              <a:rPr lang="en-US" sz="2400" dirty="0" smtClean="0">
                <a:latin typeface="Calibri" pitchFamily="34" charset="0"/>
              </a:rPr>
              <a:t>SFSB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Могут </a:t>
            </a:r>
            <a:r>
              <a:rPr lang="ru-RU" sz="2400" dirty="0" smtClean="0">
                <a:latin typeface="Calibri" pitchFamily="34" charset="0"/>
              </a:rPr>
              <a:t>быть источником </a:t>
            </a:r>
            <a:r>
              <a:rPr lang="ru-RU" sz="2400" dirty="0" smtClean="0">
                <a:latin typeface="Calibri" pitchFamily="34" charset="0"/>
              </a:rPr>
              <a:t>проблем с памятью и процессором. Поэтому используются редко.</a:t>
            </a: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>
              <a:buNone/>
            </a:pP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Statefull</a:t>
            </a:r>
            <a:r>
              <a:rPr lang="en-US" dirty="0" smtClean="0"/>
              <a:t> Bean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645024"/>
            <a:ext cx="8299647" cy="2376264"/>
          </a:xfrm>
        </p:spPr>
        <p:txBody>
          <a:bodyPr/>
          <a:lstStyle/>
          <a:p>
            <a:r>
              <a:rPr lang="ru-RU" sz="2600" dirty="0" smtClean="0">
                <a:latin typeface="Calibri" pitchFamily="34" charset="0"/>
                <a:cs typeface="Arial" pitchFamily="34" charset="0"/>
              </a:rPr>
              <a:t>Добавлены две новых стадии ЖЦ - </a:t>
            </a:r>
            <a:r>
              <a:rPr lang="en-US" sz="2600" dirty="0" smtClean="0">
                <a:latin typeface="Calibri" pitchFamily="34" charset="0"/>
                <a:cs typeface="Arial" pitchFamily="34" charset="0"/>
              </a:rPr>
              <a:t>@</a:t>
            </a:r>
            <a:r>
              <a:rPr lang="en-US" sz="2600" dirty="0" err="1" smtClean="0">
                <a:latin typeface="Calibri" pitchFamily="34" charset="0"/>
                <a:cs typeface="Arial" pitchFamily="34" charset="0"/>
              </a:rPr>
              <a:t>PrePassivate</a:t>
            </a:r>
            <a:r>
              <a:rPr lang="en-US" sz="26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Calibri" pitchFamily="34" charset="0"/>
                <a:cs typeface="Arial" pitchFamily="34" charset="0"/>
              </a:rPr>
              <a:t>и </a:t>
            </a:r>
            <a:r>
              <a:rPr lang="en-US" sz="2600" dirty="0" smtClean="0">
                <a:latin typeface="Calibri" pitchFamily="34" charset="0"/>
                <a:cs typeface="Arial" pitchFamily="34" charset="0"/>
              </a:rPr>
              <a:t>@</a:t>
            </a:r>
            <a:r>
              <a:rPr lang="en-US" sz="2600" dirty="0" err="1" smtClean="0">
                <a:latin typeface="Calibri" pitchFamily="34" charset="0"/>
                <a:cs typeface="Arial" pitchFamily="34" charset="0"/>
              </a:rPr>
              <a:t>PostActivate</a:t>
            </a:r>
            <a:endParaRPr lang="en-US" sz="2600" dirty="0" smtClean="0">
              <a:latin typeface="Calibri" pitchFamily="34" charset="0"/>
              <a:cs typeface="Arial" pitchFamily="34" charset="0"/>
            </a:endParaRPr>
          </a:p>
          <a:p>
            <a:endParaRPr lang="ru-RU" sz="26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4262" y="620688"/>
            <a:ext cx="51435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dirty="0" smtClean="0">
                <a:latin typeface="Calibri" pitchFamily="34" charset="0"/>
              </a:rPr>
              <a:t>Спецификация, описывающая все операции с БД для </a:t>
            </a:r>
            <a:r>
              <a:rPr lang="en-US" sz="2400" dirty="0" smtClean="0">
                <a:latin typeface="Calibri" pitchFamily="34" charset="0"/>
              </a:rPr>
              <a:t>EJB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Центральная сущность - </a:t>
            </a:r>
            <a:r>
              <a:rPr lang="en-US" sz="2400" b="1" dirty="0" err="1" smtClean="0">
                <a:latin typeface="Calibri" pitchFamily="34" charset="0"/>
              </a:rPr>
              <a:t>EntityManager</a:t>
            </a:r>
            <a:endParaRPr lang="ru-RU" sz="2400" b="1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Поддерживает транзакции</a:t>
            </a:r>
            <a:endParaRPr lang="ru-RU" sz="2400" dirty="0" smtClean="0">
              <a:latin typeface="Calibri" pitchFamily="34" charset="0"/>
            </a:endParaRPr>
          </a:p>
          <a:p>
            <a:pPr lvl="0"/>
            <a:r>
              <a:rPr lang="ru-RU" sz="2400" dirty="0" smtClean="0">
                <a:latin typeface="Calibri" pitchFamily="34" charset="0"/>
              </a:rPr>
              <a:t>Все </a:t>
            </a:r>
            <a:r>
              <a:rPr lang="en-US" sz="2400" dirty="0" smtClean="0">
                <a:latin typeface="Calibri" pitchFamily="34" charset="0"/>
              </a:rPr>
              <a:t>Entity </a:t>
            </a:r>
            <a:r>
              <a:rPr lang="ru-RU" sz="2400" dirty="0" smtClean="0">
                <a:latin typeface="Calibri" pitchFamily="34" charset="0"/>
              </a:rPr>
              <a:t>в </a:t>
            </a:r>
            <a:r>
              <a:rPr lang="en-US" sz="2400" dirty="0" smtClean="0">
                <a:latin typeface="Calibri" pitchFamily="34" charset="0"/>
              </a:rPr>
              <a:t>EJB 3.x </a:t>
            </a:r>
            <a:r>
              <a:rPr lang="ru-RU" sz="2400" dirty="0" smtClean="0">
                <a:latin typeface="Calibri" pitchFamily="34" charset="0"/>
              </a:rPr>
              <a:t>легковесны. По сути – те же </a:t>
            </a:r>
            <a:r>
              <a:rPr lang="en-US" sz="2400" dirty="0" smtClean="0">
                <a:latin typeface="Calibri" pitchFamily="34" charset="0"/>
              </a:rPr>
              <a:t>POJO.</a:t>
            </a:r>
            <a:endParaRPr lang="ru-RU" sz="2400" b="1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Текущая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версия – </a:t>
            </a:r>
            <a:r>
              <a:rPr lang="en-US" sz="2400" dirty="0" smtClean="0">
                <a:latin typeface="Calibri" pitchFamily="34" charset="0"/>
              </a:rPr>
              <a:t>2.0</a:t>
            </a:r>
            <a:r>
              <a:rPr lang="ru-RU" sz="2400" dirty="0" smtClean="0">
                <a:latin typeface="Calibri" pitchFamily="34" charset="0"/>
              </a:rPr>
              <a:t>. </a:t>
            </a:r>
          </a:p>
          <a:p>
            <a:r>
              <a:rPr lang="ru-RU" sz="2400" dirty="0" smtClean="0">
                <a:latin typeface="Calibri" pitchFamily="34" charset="0"/>
              </a:rPr>
              <a:t>По </a:t>
            </a:r>
            <a:r>
              <a:rPr lang="ru-RU" sz="2400" dirty="0" smtClean="0">
                <a:latin typeface="Calibri" pitchFamily="34" charset="0"/>
              </a:rPr>
              <a:t>большому счету, </a:t>
            </a:r>
            <a:r>
              <a:rPr lang="en-US" sz="2400" dirty="0" smtClean="0">
                <a:latin typeface="Calibri" pitchFamily="34" charset="0"/>
              </a:rPr>
              <a:t>JPA </a:t>
            </a:r>
            <a:r>
              <a:rPr lang="ru-RU" sz="2400" dirty="0" smtClean="0">
                <a:latin typeface="Calibri" pitchFamily="34" charset="0"/>
              </a:rPr>
              <a:t>является калькой с </a:t>
            </a:r>
            <a:r>
              <a:rPr lang="en-US" sz="2400" dirty="0" smtClean="0">
                <a:latin typeface="Calibri" pitchFamily="34" charset="0"/>
              </a:rPr>
              <a:t>Hibernate.</a:t>
            </a: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>
              <a:buNone/>
            </a:pP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sz="2800" dirty="0" smtClean="0">
              <a:latin typeface="Calibri" pitchFamily="34" charset="0"/>
            </a:endParaRPr>
          </a:p>
          <a:p>
            <a:pPr lvl="0"/>
            <a:endParaRPr lang="ru-RU" sz="2800" dirty="0" smtClean="0">
              <a:latin typeface="Calibri" pitchFamily="34" charset="0"/>
            </a:endParaRPr>
          </a:p>
          <a:p>
            <a:pPr lvl="1">
              <a:buNone/>
            </a:pPr>
            <a:endParaRPr lang="ru-RU" sz="26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libri" pitchFamily="34" charset="0"/>
              </a:rPr>
              <a:t>@</a:t>
            </a:r>
            <a:r>
              <a:rPr lang="en-US" sz="2400" b="1" dirty="0" smtClean="0">
                <a:latin typeface="Calibri" pitchFamily="34" charset="0"/>
              </a:rPr>
              <a:t>Entity</a:t>
            </a:r>
            <a:r>
              <a:rPr lang="en-US" sz="2400" dirty="0" smtClean="0">
                <a:latin typeface="Calibri" pitchFamily="34" charset="0"/>
              </a:rPr>
              <a:t> 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public </a:t>
            </a:r>
            <a:r>
              <a:rPr lang="en-US" sz="2400" dirty="0" smtClean="0">
                <a:latin typeface="Calibri" pitchFamily="34" charset="0"/>
              </a:rPr>
              <a:t>class </a:t>
            </a:r>
            <a:r>
              <a:rPr lang="en-US" sz="2400" dirty="0" smtClean="0">
                <a:latin typeface="Calibri" pitchFamily="34" charset="0"/>
              </a:rPr>
              <a:t>Customer  {</a:t>
            </a:r>
          </a:p>
          <a:p>
            <a:r>
              <a:rPr lang="en-US" sz="2400" b="1" dirty="0" smtClean="0">
                <a:latin typeface="Calibri" pitchFamily="34" charset="0"/>
              </a:rPr>
              <a:t>@</a:t>
            </a:r>
            <a:r>
              <a:rPr lang="en-US" sz="2400" b="1" dirty="0" smtClean="0">
                <a:latin typeface="Calibri" pitchFamily="34" charset="0"/>
              </a:rPr>
              <a:t>Id </a:t>
            </a:r>
          </a:p>
          <a:p>
            <a:r>
              <a:rPr lang="en-US" sz="2400" b="1" dirty="0" smtClean="0">
                <a:latin typeface="Calibri" pitchFamily="34" charset="0"/>
              </a:rPr>
              <a:t>@</a:t>
            </a:r>
            <a:r>
              <a:rPr lang="en-US" sz="2400" b="1" dirty="0" err="1" smtClean="0">
                <a:latin typeface="Calibri" pitchFamily="34" charset="0"/>
              </a:rPr>
              <a:t>GeneratedValue</a:t>
            </a:r>
            <a:r>
              <a:rPr lang="en-US" sz="2400" b="1" dirty="0" smtClean="0">
                <a:latin typeface="Calibri" pitchFamily="34" charset="0"/>
              </a:rPr>
              <a:t> </a:t>
            </a:r>
          </a:p>
          <a:p>
            <a:r>
              <a:rPr lang="en-US" sz="2400" dirty="0" smtClean="0">
                <a:latin typeface="Calibri" pitchFamily="34" charset="0"/>
              </a:rPr>
              <a:t>private </a:t>
            </a:r>
            <a:r>
              <a:rPr lang="en-US" sz="2400" dirty="0" err="1" smtClean="0">
                <a:latin typeface="Calibri" pitchFamily="34" charset="0"/>
              </a:rPr>
              <a:t>int</a:t>
            </a:r>
            <a:r>
              <a:rPr lang="en-US" sz="2400" dirty="0" smtClean="0">
                <a:latin typeface="Calibri" pitchFamily="34" charset="0"/>
              </a:rPr>
              <a:t> id</a:t>
            </a:r>
            <a:r>
              <a:rPr lang="en-US" sz="2400" dirty="0" smtClean="0">
                <a:latin typeface="Calibri" pitchFamily="34" charset="0"/>
              </a:rPr>
              <a:t>;</a:t>
            </a:r>
          </a:p>
          <a:p>
            <a:r>
              <a:rPr lang="en-US" sz="2400" dirty="0" smtClean="0">
                <a:latin typeface="Calibri" pitchFamily="34" charset="0"/>
              </a:rPr>
              <a:t>private </a:t>
            </a:r>
            <a:r>
              <a:rPr lang="en-US" sz="2400" dirty="0" smtClean="0">
                <a:latin typeface="Calibri" pitchFamily="34" charset="0"/>
              </a:rPr>
              <a:t>String name</a:t>
            </a:r>
            <a:r>
              <a:rPr lang="en-US" sz="2400" dirty="0" smtClean="0">
                <a:latin typeface="Calibri" pitchFamily="34" charset="0"/>
              </a:rPr>
              <a:t>;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public </a:t>
            </a:r>
            <a:r>
              <a:rPr lang="en-US" sz="2400" dirty="0" err="1" smtClean="0">
                <a:latin typeface="Calibri" pitchFamily="34" charset="0"/>
              </a:rPr>
              <a:t>int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getId</a:t>
            </a:r>
            <a:r>
              <a:rPr lang="en-US" sz="2400" dirty="0" smtClean="0">
                <a:latin typeface="Calibri" pitchFamily="34" charset="0"/>
              </a:rPr>
              <a:t>( ) { return id; } 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public </a:t>
            </a:r>
            <a:r>
              <a:rPr lang="en-US" sz="2400" dirty="0" smtClean="0">
                <a:latin typeface="Calibri" pitchFamily="34" charset="0"/>
              </a:rPr>
              <a:t>void </a:t>
            </a:r>
            <a:r>
              <a:rPr lang="en-US" sz="2400" dirty="0" err="1" smtClean="0">
                <a:latin typeface="Calibri" pitchFamily="34" charset="0"/>
              </a:rPr>
              <a:t>setId</a:t>
            </a:r>
            <a:r>
              <a:rPr lang="en-US" sz="2400" dirty="0" smtClean="0">
                <a:latin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</a:rPr>
              <a:t>int</a:t>
            </a:r>
            <a:r>
              <a:rPr lang="en-US" sz="2400" dirty="0" smtClean="0">
                <a:latin typeface="Calibri" pitchFamily="34" charset="0"/>
              </a:rPr>
              <a:t> id) { this.id = id; } 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public String </a:t>
            </a:r>
            <a:r>
              <a:rPr lang="en-US" sz="2400" dirty="0" err="1" smtClean="0">
                <a:latin typeface="Calibri" pitchFamily="34" charset="0"/>
              </a:rPr>
              <a:t>getName</a:t>
            </a:r>
            <a:r>
              <a:rPr lang="en-US" sz="2400" dirty="0" smtClean="0">
                <a:latin typeface="Calibri" pitchFamily="34" charset="0"/>
              </a:rPr>
              <a:t>( ) { return name; } 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public </a:t>
            </a:r>
            <a:r>
              <a:rPr lang="en-US" sz="2400" dirty="0" smtClean="0">
                <a:latin typeface="Calibri" pitchFamily="34" charset="0"/>
              </a:rPr>
              <a:t>void </a:t>
            </a:r>
            <a:r>
              <a:rPr lang="en-US" sz="2400" dirty="0" err="1" smtClean="0">
                <a:latin typeface="Calibri" pitchFamily="34" charset="0"/>
              </a:rPr>
              <a:t>setName</a:t>
            </a:r>
            <a:r>
              <a:rPr lang="en-US" sz="2400" dirty="0" smtClean="0">
                <a:latin typeface="Calibri" pitchFamily="34" charset="0"/>
              </a:rPr>
              <a:t>(String name) { this.name = name; } } </a:t>
            </a:r>
            <a:br>
              <a:rPr lang="en-US" sz="2400" dirty="0" smtClean="0">
                <a:latin typeface="Calibri" pitchFamily="34" charset="0"/>
              </a:rPr>
            </a:b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lvl="0"/>
            <a:r>
              <a:rPr lang="en-US" sz="2400" dirty="0" smtClean="0">
                <a:latin typeface="Calibri" pitchFamily="34" charset="0"/>
              </a:rPr>
              <a:t>Persistence Context – </a:t>
            </a:r>
            <a:r>
              <a:rPr lang="ru-RU" sz="2400" dirty="0" smtClean="0">
                <a:latin typeface="Calibri" pitchFamily="34" charset="0"/>
              </a:rPr>
              <a:t>это набор управляемых сущностей. Он же в свою очередь управляется  </a:t>
            </a:r>
            <a:r>
              <a:rPr lang="en-US" sz="2400" dirty="0" err="1" smtClean="0">
                <a:latin typeface="Calibri" pitchFamily="34" charset="0"/>
              </a:rPr>
              <a:t>EntityManager</a:t>
            </a:r>
            <a:r>
              <a:rPr lang="en-US" sz="2400" dirty="0" smtClean="0">
                <a:latin typeface="Calibri" pitchFamily="34" charset="0"/>
              </a:rPr>
              <a:t>’</a:t>
            </a:r>
            <a:r>
              <a:rPr lang="ru-RU" sz="2400" dirty="0" err="1" smtClean="0">
                <a:latin typeface="Calibri" pitchFamily="34" charset="0"/>
              </a:rPr>
              <a:t>ом</a:t>
            </a:r>
            <a:endParaRPr lang="ru-RU" sz="2400" dirty="0" smtClean="0">
              <a:latin typeface="Calibri" pitchFamily="34" charset="0"/>
            </a:endParaRPr>
          </a:p>
          <a:p>
            <a:pPr lvl="0"/>
            <a:r>
              <a:rPr lang="ru-RU" sz="2400" dirty="0" smtClean="0">
                <a:latin typeface="Calibri" pitchFamily="34" charset="0"/>
              </a:rPr>
              <a:t>Если контекст закрыт, то все его сущности становятся </a:t>
            </a:r>
            <a:r>
              <a:rPr lang="en-US" sz="2400" dirty="0" smtClean="0">
                <a:latin typeface="Calibri" pitchFamily="34" charset="0"/>
              </a:rPr>
              <a:t>detached</a:t>
            </a:r>
            <a:endParaRPr lang="ru-RU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Persistence Context </a:t>
            </a:r>
            <a:r>
              <a:rPr lang="ru-RU" sz="2400" dirty="0" smtClean="0">
                <a:latin typeface="Calibri" pitchFamily="34" charset="0"/>
              </a:rPr>
              <a:t>является </a:t>
            </a:r>
            <a:r>
              <a:rPr lang="en-US" sz="2400" b="1" dirty="0" smtClean="0">
                <a:latin typeface="Calibri" pitchFamily="34" charset="0"/>
              </a:rPr>
              <a:t>transaction-scoped</a:t>
            </a:r>
            <a:endParaRPr lang="ru-RU" sz="2400" b="1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Extended Persistence Context </a:t>
            </a:r>
            <a:r>
              <a:rPr lang="ru-RU" sz="2400" dirty="0" smtClean="0">
                <a:latin typeface="Calibri" pitchFamily="34" charset="0"/>
              </a:rPr>
              <a:t>может жить дольше.</a:t>
            </a:r>
          </a:p>
          <a:p>
            <a:r>
              <a:rPr lang="ru-RU" sz="2400" dirty="0" smtClean="0">
                <a:latin typeface="Calibri" pitchFamily="34" charset="0"/>
              </a:rPr>
              <a:t>Прямой аналог – </a:t>
            </a:r>
            <a:r>
              <a:rPr lang="en-US" sz="2400" dirty="0" smtClean="0">
                <a:latin typeface="Calibri" pitchFamily="34" charset="0"/>
              </a:rPr>
              <a:t>Hibernate Session</a:t>
            </a:r>
            <a:endParaRPr lang="ru-RU" sz="2400" dirty="0" smtClean="0">
              <a:latin typeface="Calibri" pitchFamily="34" charset="0"/>
            </a:endParaRPr>
          </a:p>
          <a:p>
            <a:pPr lvl="0">
              <a:buNone/>
            </a:pPr>
            <a:endParaRPr lang="ru-RU" sz="2400" dirty="0" smtClean="0">
              <a:latin typeface="Calibri" pitchFamily="34" charset="0"/>
            </a:endParaRPr>
          </a:p>
          <a:p>
            <a:pPr lvl="0">
              <a:buNone/>
            </a:pP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 – </a:t>
            </a:r>
            <a:r>
              <a:rPr lang="ru-RU" dirty="0" smtClean="0"/>
              <a:t>зачем?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764704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public void book(){</a:t>
            </a:r>
            <a:endParaRPr lang="ru-RU" b="1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long </a:t>
            </a:r>
            <a:r>
              <a:rPr lang="en-US" dirty="0" err="1" smtClean="0">
                <a:latin typeface="Calibri" pitchFamily="34" charset="0"/>
              </a:rPr>
              <a:t>startTime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err="1" smtClean="0">
                <a:latin typeface="Calibri" pitchFamily="34" charset="0"/>
              </a:rPr>
              <a:t>System.currentTimeMillis</a:t>
            </a:r>
            <a:r>
              <a:rPr lang="en-US" dirty="0" smtClean="0">
                <a:latin typeface="Calibri" pitchFamily="34" charset="0"/>
              </a:rPr>
              <a:t>( );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try {</a:t>
            </a:r>
          </a:p>
          <a:p>
            <a:r>
              <a:rPr lang="en-US" dirty="0" smtClean="0">
                <a:latin typeface="Calibri" pitchFamily="34" charset="0"/>
              </a:rPr>
              <a:t> 	Reservation </a:t>
            </a:r>
            <a:r>
              <a:rPr lang="en-US" dirty="0" err="1" smtClean="0">
                <a:latin typeface="Calibri" pitchFamily="34" charset="0"/>
              </a:rPr>
              <a:t>reservation</a:t>
            </a:r>
            <a:r>
              <a:rPr lang="en-US" dirty="0" smtClean="0">
                <a:latin typeface="Calibri" pitchFamily="34" charset="0"/>
              </a:rPr>
              <a:t> = new </a:t>
            </a:r>
            <a:r>
              <a:rPr lang="en-US" dirty="0" smtClean="0">
                <a:latin typeface="Calibri" pitchFamily="34" charset="0"/>
              </a:rPr>
              <a:t>Reservation(customer, cruise, price);  	  	</a:t>
            </a:r>
            <a:r>
              <a:rPr lang="en-US" dirty="0" err="1" smtClean="0">
                <a:latin typeface="Calibri" pitchFamily="34" charset="0"/>
              </a:rPr>
              <a:t>entityManager.persist</a:t>
            </a:r>
            <a:r>
              <a:rPr lang="en-US" dirty="0" smtClean="0">
                <a:latin typeface="Calibri" pitchFamily="34" charset="0"/>
              </a:rPr>
              <a:t>(reservation);	 </a:t>
            </a:r>
          </a:p>
          <a:p>
            <a:r>
              <a:rPr lang="en-US" dirty="0" smtClean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process.byCredit</a:t>
            </a:r>
            <a:r>
              <a:rPr lang="en-US" dirty="0" smtClean="0">
                <a:latin typeface="Calibri" pitchFamily="34" charset="0"/>
              </a:rPr>
              <a:t>(customer</a:t>
            </a:r>
            <a:r>
              <a:rPr lang="en-US" dirty="0" smtClean="0">
                <a:latin typeface="Calibri" pitchFamily="34" charset="0"/>
              </a:rPr>
              <a:t>, card, price);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TicketDO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ticket = new </a:t>
            </a:r>
            <a:r>
              <a:rPr lang="en-US" dirty="0" err="1" smtClean="0">
                <a:latin typeface="Calibri" pitchFamily="34" charset="0"/>
              </a:rPr>
              <a:t>TicketDO</a:t>
            </a:r>
            <a:r>
              <a:rPr lang="en-US" dirty="0" smtClean="0">
                <a:latin typeface="Calibri" pitchFamily="34" charset="0"/>
              </a:rPr>
              <a:t>(customer, cruise, cabin, price);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	return </a:t>
            </a:r>
            <a:r>
              <a:rPr lang="en-US" dirty="0" smtClean="0">
                <a:latin typeface="Calibri" pitchFamily="34" charset="0"/>
              </a:rPr>
              <a:t>ticket</a:t>
            </a:r>
            <a:r>
              <a:rPr lang="en-US" dirty="0" smtClean="0">
                <a:latin typeface="Calibri" pitchFamily="34" charset="0"/>
              </a:rPr>
              <a:t>;</a:t>
            </a:r>
          </a:p>
          <a:p>
            <a:r>
              <a:rPr lang="en-US" dirty="0" smtClean="0">
                <a:latin typeface="Calibri" pitchFamily="34" charset="0"/>
              </a:rPr>
              <a:t>} </a:t>
            </a:r>
            <a:r>
              <a:rPr lang="en-US" dirty="0" smtClean="0">
                <a:latin typeface="Calibri" pitchFamily="34" charset="0"/>
              </a:rPr>
              <a:t>catch(Exception e) </a:t>
            </a:r>
            <a:r>
              <a:rPr lang="en-US" dirty="0" smtClean="0">
                <a:latin typeface="Calibri" pitchFamily="34" charset="0"/>
              </a:rPr>
              <a:t>{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throw </a:t>
            </a:r>
            <a:r>
              <a:rPr lang="en-US" dirty="0" smtClean="0">
                <a:latin typeface="Calibri" pitchFamily="34" charset="0"/>
              </a:rPr>
              <a:t>new </a:t>
            </a:r>
            <a:r>
              <a:rPr lang="en-US" dirty="0" err="1" smtClean="0">
                <a:latin typeface="Calibri" pitchFamily="34" charset="0"/>
              </a:rPr>
              <a:t>EJBException</a:t>
            </a:r>
            <a:r>
              <a:rPr lang="en-US" dirty="0" smtClean="0">
                <a:latin typeface="Calibri" pitchFamily="34" charset="0"/>
              </a:rPr>
              <a:t>(e);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} </a:t>
            </a:r>
            <a:r>
              <a:rPr lang="en-US" dirty="0" smtClean="0">
                <a:latin typeface="Calibri" pitchFamily="34" charset="0"/>
              </a:rPr>
              <a:t>finally {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	long </a:t>
            </a:r>
            <a:r>
              <a:rPr lang="en-US" dirty="0" err="1" smtClean="0">
                <a:latin typeface="Calibri" pitchFamily="34" charset="0"/>
              </a:rPr>
              <a:t>endTime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err="1" smtClean="0">
                <a:latin typeface="Calibri" pitchFamily="34" charset="0"/>
              </a:rPr>
              <a:t>System.currentTimeMillis</a:t>
            </a:r>
            <a:r>
              <a:rPr lang="en-US" dirty="0" smtClean="0">
                <a:latin typeface="Calibri" pitchFamily="34" charset="0"/>
              </a:rPr>
              <a:t>( ) - </a:t>
            </a:r>
            <a:r>
              <a:rPr lang="en-US" dirty="0" err="1" smtClean="0">
                <a:latin typeface="Calibri" pitchFamily="34" charset="0"/>
              </a:rPr>
              <a:t>startTime</a:t>
            </a:r>
            <a:r>
              <a:rPr lang="en-US" dirty="0" smtClean="0">
                <a:latin typeface="Calibri" pitchFamily="34" charset="0"/>
              </a:rPr>
              <a:t>;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System.out.println</a:t>
            </a:r>
            <a:r>
              <a:rPr lang="en-US" dirty="0" smtClean="0">
                <a:latin typeface="Calibri" pitchFamily="34" charset="0"/>
              </a:rPr>
              <a:t>("</a:t>
            </a:r>
            <a:r>
              <a:rPr lang="en-US" dirty="0" err="1" smtClean="0">
                <a:latin typeface="Calibri" pitchFamily="34" charset="0"/>
              </a:rPr>
              <a:t>bookPassage</a:t>
            </a:r>
            <a:r>
              <a:rPr lang="en-US" dirty="0" smtClean="0">
                <a:latin typeface="Calibri" pitchFamily="34" charset="0"/>
              </a:rPr>
              <a:t>( ) took: " + </a:t>
            </a:r>
            <a:r>
              <a:rPr lang="en-US" dirty="0" err="1" smtClean="0">
                <a:latin typeface="Calibri" pitchFamily="34" charset="0"/>
              </a:rPr>
              <a:t>endTime</a:t>
            </a:r>
            <a:r>
              <a:rPr lang="en-US" dirty="0" smtClean="0">
                <a:latin typeface="Calibri" pitchFamily="34" charset="0"/>
              </a:rPr>
              <a:t> + " (ms</a:t>
            </a:r>
            <a:r>
              <a:rPr lang="en-US" dirty="0" smtClean="0">
                <a:latin typeface="Calibri" pitchFamily="34" charset="0"/>
              </a:rPr>
              <a:t>)");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}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} 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endParaRPr lang="ru-RU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dirty="0" smtClean="0">
                <a:latin typeface="Calibri" pitchFamily="34" charset="0"/>
              </a:rPr>
              <a:t>Берет свои корни из </a:t>
            </a:r>
            <a:r>
              <a:rPr lang="en-US" sz="2400" dirty="0" smtClean="0">
                <a:latin typeface="Calibri" pitchFamily="34" charset="0"/>
              </a:rPr>
              <a:t>AOP – Aspect Oriented Programming</a:t>
            </a:r>
            <a:endParaRPr lang="ru-RU" sz="2400" dirty="0" smtClean="0">
              <a:latin typeface="Calibri" pitchFamily="34" charset="0"/>
            </a:endParaRPr>
          </a:p>
          <a:p>
            <a:pPr>
              <a:buNone/>
            </a:pPr>
            <a:endParaRPr lang="ru-RU" dirty="0" smtClean="0"/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>
              <a:buNone/>
            </a:pP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pic>
        <p:nvPicPr>
          <p:cNvPr id="28675" name="Picture 3" descr="http://www.infoq.com/resource/articles/EJB-Glossary/en/resources/image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1187040"/>
            <a:ext cx="5688632" cy="44826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7664" y="764704"/>
            <a:ext cx="59436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lvl="0"/>
            <a:r>
              <a:rPr lang="ru-RU" sz="2400" dirty="0" smtClean="0">
                <a:latin typeface="Calibri" pitchFamily="34" charset="0"/>
              </a:rPr>
              <a:t>Объект должен иметь одну единственную обязанность, и эта обязанность должна быть целиком инкапсулирована внутри объекта. </a:t>
            </a: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2204864"/>
            <a:ext cx="468052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pic>
        <p:nvPicPr>
          <p:cNvPr id="39938" name="Picture 2" descr="http://www.blogjava.net/images/blogjava_net/redhatlinux/img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1124744"/>
            <a:ext cx="3857625" cy="4257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JAR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pic>
        <p:nvPicPr>
          <p:cNvPr id="25602" name="Picture 2" descr="http://docs.oracle.com/cd/E19226-01/820-7627/images/ejbcon-modu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764705"/>
            <a:ext cx="3024336" cy="2086308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4725144"/>
            <a:ext cx="8532813" cy="2232248"/>
          </a:xfrm>
        </p:spPr>
        <p:txBody>
          <a:bodyPr/>
          <a:lstStyle/>
          <a:p>
            <a:pPr lvl="0"/>
            <a:r>
              <a:rPr lang="en-US" sz="2400" dirty="0" err="1" smtClean="0">
                <a:latin typeface="Calibri" pitchFamily="34" charset="0"/>
              </a:rPr>
              <a:t>ejb</a:t>
            </a:r>
            <a:r>
              <a:rPr lang="en-US" sz="2400" dirty="0" smtClean="0">
                <a:latin typeface="Calibri" pitchFamily="34" charset="0"/>
              </a:rPr>
              <a:t>-jar</a:t>
            </a:r>
            <a:r>
              <a:rPr lang="ru-RU" sz="2400" dirty="0" smtClean="0">
                <a:latin typeface="Calibri" pitchFamily="34" charset="0"/>
              </a:rPr>
              <a:t>.</a:t>
            </a:r>
            <a:r>
              <a:rPr lang="en-US" sz="2400" dirty="0" smtClean="0">
                <a:latin typeface="Calibri" pitchFamily="34" charset="0"/>
              </a:rPr>
              <a:t>xml – </a:t>
            </a:r>
            <a:r>
              <a:rPr lang="ru-RU" sz="2400" dirty="0" smtClean="0">
                <a:latin typeface="Calibri" pitchFamily="34" charset="0"/>
              </a:rPr>
              <a:t>описание модуля.</a:t>
            </a:r>
          </a:p>
          <a:p>
            <a:pPr lvl="0"/>
            <a:r>
              <a:rPr lang="en-US" sz="2400" dirty="0" smtClean="0">
                <a:latin typeface="Calibri" pitchFamily="34" charset="0"/>
              </a:rPr>
              <a:t>MANIFEST.MF - </a:t>
            </a:r>
            <a:r>
              <a:rPr lang="ru-RU" sz="2400" dirty="0" smtClean="0">
                <a:latin typeface="Calibri" pitchFamily="34" charset="0"/>
              </a:rPr>
              <a:t>зависимости уровня классов</a:t>
            </a:r>
          </a:p>
          <a:p>
            <a:pPr lvl="0"/>
            <a:r>
              <a:rPr lang="en-US" sz="2400" dirty="0" smtClean="0">
                <a:latin typeface="Calibri" pitchFamily="34" charset="0"/>
              </a:rPr>
              <a:t>persistence.xml – </a:t>
            </a:r>
            <a:r>
              <a:rPr lang="ru-RU" sz="2400" dirty="0" smtClean="0">
                <a:latin typeface="Calibri" pitchFamily="34" charset="0"/>
              </a:rPr>
              <a:t>базы данных</a:t>
            </a: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>
              <a:buNone/>
            </a:pP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620688"/>
            <a:ext cx="4229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492896"/>
            <a:ext cx="55626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>
                <a:latin typeface="Calibri" pitchFamily="34" charset="0"/>
              </a:rPr>
              <a:t>Context Dependency Injection 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Эталонной реализацией является </a:t>
            </a:r>
            <a:r>
              <a:rPr lang="en-US" sz="2400" dirty="0" smtClean="0">
                <a:latin typeface="Calibri" pitchFamily="34" charset="0"/>
              </a:rPr>
              <a:t>Weld</a:t>
            </a:r>
          </a:p>
          <a:p>
            <a:r>
              <a:rPr lang="ru-RU" sz="2400" dirty="0" smtClean="0">
                <a:latin typeface="Calibri" pitchFamily="34" charset="0"/>
              </a:rPr>
              <a:t>Фишкой являются контексты</a:t>
            </a:r>
            <a:r>
              <a:rPr lang="en-US" sz="2400" dirty="0" smtClean="0">
                <a:latin typeface="Calibri" pitchFamily="34" charset="0"/>
              </a:rPr>
              <a:t>: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@</a:t>
            </a:r>
            <a:r>
              <a:rPr lang="en-US" sz="2400" dirty="0" err="1" smtClean="0">
                <a:latin typeface="Calibri" pitchFamily="34" charset="0"/>
              </a:rPr>
              <a:t>RequestScoped</a:t>
            </a:r>
            <a:endParaRPr lang="en-US" sz="24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@</a:t>
            </a:r>
            <a:r>
              <a:rPr lang="en-US" sz="2400" dirty="0" err="1" smtClean="0">
                <a:latin typeface="Calibri" pitchFamily="34" charset="0"/>
              </a:rPr>
              <a:t>SessionScoped</a:t>
            </a:r>
            <a:endParaRPr lang="en-US" sz="24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@</a:t>
            </a:r>
            <a:r>
              <a:rPr lang="en-US" sz="2400" dirty="0" err="1" smtClean="0">
                <a:latin typeface="Calibri" pitchFamily="34" charset="0"/>
              </a:rPr>
              <a:t>ApplicationScoped</a:t>
            </a:r>
            <a:endParaRPr lang="en-US" sz="24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@</a:t>
            </a:r>
            <a:r>
              <a:rPr lang="en-US" sz="2400" dirty="0" err="1" smtClean="0">
                <a:latin typeface="Calibri" pitchFamily="34" charset="0"/>
              </a:rPr>
              <a:t>ConversationScoped</a:t>
            </a:r>
            <a:r>
              <a:rPr lang="en-US" sz="2400" dirty="0" smtClean="0">
                <a:latin typeface="Calibri" pitchFamily="34" charset="0"/>
              </a:rPr>
              <a:t>. </a:t>
            </a: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>
              <a:buNone/>
            </a:pP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sz="2800" dirty="0" smtClean="0">
              <a:latin typeface="Calibri" pitchFamily="34" charset="0"/>
            </a:endParaRPr>
          </a:p>
          <a:p>
            <a:pPr lvl="0"/>
            <a:endParaRPr lang="ru-RU" sz="2800" dirty="0" smtClean="0">
              <a:latin typeface="Calibri" pitchFamily="34" charset="0"/>
            </a:endParaRPr>
          </a:p>
          <a:p>
            <a:pPr lvl="1">
              <a:buNone/>
            </a:pPr>
            <a:endParaRPr lang="ru-RU" sz="26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public class </a:t>
            </a:r>
            <a:r>
              <a:rPr lang="en-US" sz="2800" dirty="0" err="1" smtClean="0">
                <a:latin typeface="Calibri" pitchFamily="34" charset="0"/>
              </a:rPr>
              <a:t>HelloWorld</a:t>
            </a:r>
            <a:r>
              <a:rPr lang="en-US" sz="2800" dirty="0" smtClean="0">
                <a:latin typeface="Calibri" pitchFamily="34" charset="0"/>
              </a:rPr>
              <a:t> implements Hello {</a:t>
            </a:r>
          </a:p>
          <a:p>
            <a:r>
              <a:rPr lang="en-US" sz="2800" b="1" dirty="0" smtClean="0">
                <a:latin typeface="Calibri" pitchFamily="34" charset="0"/>
              </a:rPr>
              <a:t>	@Inject </a:t>
            </a:r>
          </a:p>
          <a:p>
            <a:r>
              <a:rPr lang="en-US" sz="2800" dirty="0" smtClean="0">
                <a:latin typeface="Calibri" pitchFamily="34" charset="0"/>
              </a:rPr>
              <a:t>	private </a:t>
            </a:r>
            <a:r>
              <a:rPr lang="en-US" sz="2800" dirty="0" err="1" smtClean="0">
                <a:latin typeface="Calibri" pitchFamily="34" charset="0"/>
              </a:rPr>
              <a:t>NameService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nameService</a:t>
            </a:r>
            <a:r>
              <a:rPr lang="en-US" sz="2800" dirty="0" smtClean="0">
                <a:latin typeface="Calibri" pitchFamily="34" charset="0"/>
              </a:rPr>
              <a:t>;</a:t>
            </a:r>
          </a:p>
          <a:p>
            <a:r>
              <a:rPr lang="en-US" sz="2800" b="1" dirty="0" smtClean="0">
                <a:latin typeface="Calibri" pitchFamily="34" charset="0"/>
              </a:rPr>
              <a:t>	</a:t>
            </a:r>
          </a:p>
          <a:p>
            <a:r>
              <a:rPr lang="en-US" sz="2800" b="1" dirty="0" smtClean="0">
                <a:latin typeface="Calibri" pitchFamily="34" charset="0"/>
              </a:rPr>
              <a:t>	@Override</a:t>
            </a:r>
          </a:p>
          <a:p>
            <a:r>
              <a:rPr lang="en-US" sz="2800" dirty="0" smtClean="0">
                <a:latin typeface="Calibri" pitchFamily="34" charset="0"/>
              </a:rPr>
              <a:t>	public String </a:t>
            </a:r>
            <a:r>
              <a:rPr lang="en-US" sz="2800" dirty="0" err="1" smtClean="0">
                <a:latin typeface="Calibri" pitchFamily="34" charset="0"/>
              </a:rPr>
              <a:t>conversate</a:t>
            </a:r>
            <a:r>
              <a:rPr lang="en-US" sz="2800" dirty="0" smtClean="0">
                <a:latin typeface="Calibri" pitchFamily="34" charset="0"/>
              </a:rPr>
              <a:t> (String name) {</a:t>
            </a:r>
          </a:p>
          <a:p>
            <a:r>
              <a:rPr lang="en-US" sz="2800" dirty="0" smtClean="0">
                <a:latin typeface="Calibri" pitchFamily="34" charset="0"/>
              </a:rPr>
              <a:t>		return "Hello " + </a:t>
            </a:r>
            <a:r>
              <a:rPr lang="en-US" sz="2800" dirty="0" err="1" smtClean="0">
                <a:latin typeface="Calibri" pitchFamily="34" charset="0"/>
              </a:rPr>
              <a:t>nameService</a:t>
            </a:r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				  .</a:t>
            </a:r>
            <a:r>
              <a:rPr lang="en-US" sz="2800" dirty="0" err="1" smtClean="0">
                <a:latin typeface="Calibri" pitchFamily="34" charset="0"/>
              </a:rPr>
              <a:t>getFullName</a:t>
            </a:r>
            <a:r>
              <a:rPr lang="en-US" sz="2800" dirty="0" smtClean="0">
                <a:latin typeface="Calibri" pitchFamily="34" charset="0"/>
              </a:rPr>
              <a:t>(name);</a:t>
            </a:r>
          </a:p>
          <a:p>
            <a:r>
              <a:rPr lang="en-US" sz="2800" dirty="0" smtClean="0">
                <a:latin typeface="Calibri" pitchFamily="34" charset="0"/>
              </a:rPr>
              <a:t>	}</a:t>
            </a:r>
          </a:p>
          <a:p>
            <a:r>
              <a:rPr lang="en-US" sz="2800" dirty="0" smtClean="0">
                <a:latin typeface="Calibri" pitchFamily="34" charset="0"/>
              </a:rPr>
              <a:t>}</a:t>
            </a:r>
            <a:endParaRPr lang="ru-RU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764704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@Singleton</a:t>
            </a:r>
          </a:p>
          <a:p>
            <a:r>
              <a:rPr lang="en-US" sz="2800" dirty="0" smtClean="0">
                <a:latin typeface="Calibri" pitchFamily="34" charset="0"/>
              </a:rPr>
              <a:t>public class </a:t>
            </a:r>
            <a:r>
              <a:rPr lang="en-US" sz="2800" dirty="0" err="1" smtClean="0">
                <a:latin typeface="Calibri" pitchFamily="34" charset="0"/>
              </a:rPr>
              <a:t>HelloWorld</a:t>
            </a:r>
            <a:r>
              <a:rPr lang="en-US" sz="2800" dirty="0" smtClean="0">
                <a:latin typeface="Calibri" pitchFamily="34" charset="0"/>
              </a:rPr>
              <a:t> implements Hello {</a:t>
            </a:r>
          </a:p>
          <a:p>
            <a:r>
              <a:rPr lang="en-US" sz="2800" dirty="0" smtClean="0">
                <a:latin typeface="Calibri" pitchFamily="34" charset="0"/>
              </a:rPr>
              <a:t>	private Cache </a:t>
            </a:r>
            <a:r>
              <a:rPr lang="en-US" sz="2800" dirty="0" err="1" smtClean="0">
                <a:latin typeface="Calibri" pitchFamily="34" charset="0"/>
              </a:rPr>
              <a:t>cache</a:t>
            </a:r>
            <a:r>
              <a:rPr lang="en-US" sz="2800" dirty="0" smtClean="0">
                <a:latin typeface="Calibri" pitchFamily="34" charset="0"/>
              </a:rPr>
              <a:t>;</a:t>
            </a:r>
          </a:p>
          <a:p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	@</a:t>
            </a:r>
            <a:r>
              <a:rPr lang="en-US" sz="2800" dirty="0" err="1" smtClean="0">
                <a:latin typeface="Calibri" pitchFamily="34" charset="0"/>
              </a:rPr>
              <a:t>PostConstruct</a:t>
            </a:r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public void init(){</a:t>
            </a:r>
          </a:p>
          <a:p>
            <a:r>
              <a:rPr lang="en-US" sz="2800" dirty="0" smtClean="0">
                <a:latin typeface="Calibri" pitchFamily="34" charset="0"/>
              </a:rPr>
              <a:t>		cache = new </a:t>
            </a:r>
            <a:r>
              <a:rPr lang="en-US" sz="2800" dirty="0" err="1" smtClean="0">
                <a:latin typeface="Calibri" pitchFamily="34" charset="0"/>
              </a:rPr>
              <a:t>MemcachedCache</a:t>
            </a:r>
            <a:r>
              <a:rPr lang="en-US" sz="2800" dirty="0" smtClean="0">
                <a:latin typeface="Calibri" pitchFamily="34" charset="0"/>
              </a:rPr>
              <a:t>();	</a:t>
            </a:r>
          </a:p>
          <a:p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}</a:t>
            </a:r>
          </a:p>
          <a:p>
            <a:r>
              <a:rPr lang="en-US" sz="2800" dirty="0" smtClean="0">
                <a:latin typeface="Calibri" pitchFamily="34" charset="0"/>
              </a:rPr>
              <a:t>	</a:t>
            </a:r>
          </a:p>
          <a:p>
            <a:r>
              <a:rPr lang="en-US" sz="2800" dirty="0" smtClean="0">
                <a:latin typeface="Calibri" pitchFamily="34" charset="0"/>
              </a:rPr>
              <a:t>	public Cache </a:t>
            </a:r>
            <a:r>
              <a:rPr lang="en-US" sz="2800" dirty="0" err="1" smtClean="0">
                <a:latin typeface="Calibri" pitchFamily="34" charset="0"/>
              </a:rPr>
              <a:t>getCahe</a:t>
            </a:r>
            <a:r>
              <a:rPr lang="en-US" sz="2800" dirty="0" smtClean="0">
                <a:latin typeface="Calibri" pitchFamily="34" charset="0"/>
              </a:rPr>
              <a:t>(){</a:t>
            </a:r>
          </a:p>
          <a:p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	return cache;</a:t>
            </a:r>
          </a:p>
          <a:p>
            <a:r>
              <a:rPr lang="en-US" sz="2800" b="1" dirty="0" smtClean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}</a:t>
            </a:r>
            <a:endParaRPr lang="ru-RU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764704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@Singleton</a:t>
            </a:r>
          </a:p>
          <a:p>
            <a:r>
              <a:rPr lang="en-US" sz="2800" dirty="0" smtClean="0">
                <a:latin typeface="Calibri" pitchFamily="34" charset="0"/>
              </a:rPr>
              <a:t>public class </a:t>
            </a:r>
            <a:r>
              <a:rPr lang="en-US" sz="2800" dirty="0" err="1" smtClean="0">
                <a:latin typeface="Calibri" pitchFamily="34" charset="0"/>
              </a:rPr>
              <a:t>HelloWorld</a:t>
            </a:r>
            <a:r>
              <a:rPr lang="en-US" sz="2800" dirty="0" smtClean="0">
                <a:latin typeface="Calibri" pitchFamily="34" charset="0"/>
              </a:rPr>
              <a:t> implements Hello {</a:t>
            </a:r>
          </a:p>
          <a:p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b="1" dirty="0" smtClean="0">
                <a:latin typeface="Calibri" pitchFamily="34" charset="0"/>
              </a:rPr>
              <a:t>@</a:t>
            </a:r>
            <a:r>
              <a:rPr lang="en-US" sz="2800" b="1" dirty="0" err="1" smtClean="0">
                <a:latin typeface="Calibri" pitchFamily="34" charset="0"/>
              </a:rPr>
              <a:t>PostConstruct</a:t>
            </a:r>
            <a:endParaRPr lang="en-US" sz="2800" b="1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public void init(){</a:t>
            </a:r>
          </a:p>
          <a:p>
            <a:r>
              <a:rPr lang="en-US" sz="2800" dirty="0" smtClean="0">
                <a:latin typeface="Calibri" pitchFamily="34" charset="0"/>
              </a:rPr>
              <a:t>		// some shared data init	</a:t>
            </a:r>
          </a:p>
          <a:p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}</a:t>
            </a:r>
          </a:p>
          <a:p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b="1" dirty="0" smtClean="0">
                <a:latin typeface="Calibri" pitchFamily="34" charset="0"/>
              </a:rPr>
              <a:t>@</a:t>
            </a:r>
            <a:r>
              <a:rPr lang="en-US" sz="2800" b="1" dirty="0" err="1" smtClean="0">
                <a:latin typeface="Calibri" pitchFamily="34" charset="0"/>
              </a:rPr>
              <a:t>ReadOnly</a:t>
            </a:r>
            <a:endParaRPr lang="en-US" sz="2800" b="1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	public </a:t>
            </a:r>
            <a:r>
              <a:rPr lang="en-US" sz="2800" dirty="0" err="1" smtClean="0">
                <a:latin typeface="Calibri" pitchFamily="34" charset="0"/>
              </a:rPr>
              <a:t>SharedData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getShared</a:t>
            </a:r>
            <a:r>
              <a:rPr lang="en-US" sz="2800" dirty="0" smtClean="0">
                <a:latin typeface="Calibri" pitchFamily="34" charset="0"/>
              </a:rPr>
              <a:t>(){</a:t>
            </a:r>
          </a:p>
          <a:p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	///</a:t>
            </a:r>
          </a:p>
          <a:p>
            <a:r>
              <a:rPr lang="en-US" sz="2800" b="1" dirty="0" smtClean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}</a:t>
            </a:r>
            <a:endParaRPr lang="ru-RU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764704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@Singleton</a:t>
            </a:r>
          </a:p>
          <a:p>
            <a:r>
              <a:rPr lang="en-US" sz="2800" b="1" dirty="0" smtClean="0">
                <a:latin typeface="Calibri" pitchFamily="34" charset="0"/>
              </a:rPr>
              <a:t>@</a:t>
            </a:r>
            <a:r>
              <a:rPr lang="en-US" sz="2800" b="1" dirty="0" err="1" smtClean="0">
                <a:latin typeface="Calibri" pitchFamily="34" charset="0"/>
              </a:rPr>
              <a:t>BeanManagedConcurrency</a:t>
            </a:r>
            <a:endParaRPr lang="en-US" sz="2800" b="1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public class </a:t>
            </a:r>
            <a:r>
              <a:rPr lang="en-US" sz="2800" dirty="0" err="1" smtClean="0">
                <a:latin typeface="Calibri" pitchFamily="34" charset="0"/>
              </a:rPr>
              <a:t>HelloWorld</a:t>
            </a:r>
            <a:r>
              <a:rPr lang="en-US" sz="2800" dirty="0" smtClean="0">
                <a:latin typeface="Calibri" pitchFamily="34" charset="0"/>
              </a:rPr>
              <a:t> implements Hello {</a:t>
            </a:r>
          </a:p>
          <a:p>
            <a:r>
              <a:rPr lang="en-US" sz="2800" dirty="0" smtClean="0">
                <a:latin typeface="Calibri" pitchFamily="34" charset="0"/>
              </a:rPr>
              <a:t>	</a:t>
            </a:r>
          </a:p>
          <a:p>
            <a:r>
              <a:rPr lang="en-US" sz="2800" b="1" dirty="0" smtClean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public void </a:t>
            </a:r>
            <a:r>
              <a:rPr lang="en-US" sz="2800" dirty="0" err="1" smtClean="0">
                <a:latin typeface="Calibri" pitchFamily="34" charset="0"/>
              </a:rPr>
              <a:t>doThings</a:t>
            </a:r>
            <a:r>
              <a:rPr lang="en-US" sz="2800" dirty="0" smtClean="0">
                <a:latin typeface="Calibri" pitchFamily="34" charset="0"/>
              </a:rPr>
              <a:t>(){</a:t>
            </a:r>
          </a:p>
          <a:p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	synchronized(new Object()){</a:t>
            </a:r>
          </a:p>
          <a:p>
            <a:r>
              <a:rPr lang="en-US" sz="2800" dirty="0" smtClean="0">
                <a:latin typeface="Calibri" pitchFamily="34" charset="0"/>
              </a:rPr>
              <a:t>		// do some concurrency stuff</a:t>
            </a:r>
          </a:p>
          <a:p>
            <a:r>
              <a:rPr lang="en-US" sz="2800" dirty="0" smtClean="0">
                <a:latin typeface="Calibri" pitchFamily="34" charset="0"/>
              </a:rPr>
              <a:t>		}</a:t>
            </a:r>
          </a:p>
          <a:p>
            <a:r>
              <a:rPr lang="en-US" sz="2800" b="1" dirty="0" smtClean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}</a:t>
            </a:r>
            <a:endParaRPr lang="ru-RU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764704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libri" pitchFamily="34" charset="0"/>
              </a:rPr>
              <a:t>@Stateless</a:t>
            </a:r>
          </a:p>
          <a:p>
            <a:r>
              <a:rPr lang="en-US" sz="2400" b="1" dirty="0" smtClean="0">
                <a:latin typeface="Calibri" pitchFamily="34" charset="0"/>
              </a:rPr>
              <a:t>public </a:t>
            </a:r>
            <a:r>
              <a:rPr lang="en-US" sz="2400" b="1" dirty="0" smtClean="0">
                <a:latin typeface="Calibri" pitchFamily="34" charset="0"/>
              </a:rPr>
              <a:t>class </a:t>
            </a:r>
            <a:r>
              <a:rPr lang="en-US" sz="2400" b="1" dirty="0" err="1" smtClean="0">
                <a:latin typeface="Calibri" pitchFamily="34" charset="0"/>
              </a:rPr>
              <a:t>NewsLetterGeneratorBean</a:t>
            </a:r>
            <a:r>
              <a:rPr lang="en-US" sz="2400" b="1" dirty="0" smtClean="0">
                <a:latin typeface="Calibri" pitchFamily="34" charset="0"/>
              </a:rPr>
              <a:t> {</a:t>
            </a:r>
          </a:p>
          <a:p>
            <a:r>
              <a:rPr lang="en-US" sz="2400" b="1" dirty="0" smtClean="0">
                <a:latin typeface="Calibri" pitchFamily="34" charset="0"/>
              </a:rPr>
              <a:t>	@</a:t>
            </a:r>
            <a:r>
              <a:rPr lang="en-US" sz="2400" b="1" dirty="0" smtClean="0">
                <a:latin typeface="Calibri" pitchFamily="34" charset="0"/>
              </a:rPr>
              <a:t>Resource</a:t>
            </a:r>
          </a:p>
          <a:p>
            <a:r>
              <a:rPr lang="en-US" sz="2400" b="1" dirty="0" smtClean="0">
                <a:latin typeface="Calibri" pitchFamily="34" charset="0"/>
              </a:rPr>
              <a:t>	private </a:t>
            </a:r>
            <a:r>
              <a:rPr lang="en-US" sz="2400" b="1" dirty="0" smtClean="0">
                <a:latin typeface="Calibri" pitchFamily="34" charset="0"/>
              </a:rPr>
              <a:t>Session </a:t>
            </a:r>
            <a:r>
              <a:rPr lang="en-US" sz="2400" b="1" dirty="0" err="1" smtClean="0">
                <a:latin typeface="Calibri" pitchFamily="34" charset="0"/>
              </a:rPr>
              <a:t>mailSession</a:t>
            </a:r>
            <a:r>
              <a:rPr lang="en-US" sz="2400" b="1" dirty="0" smtClean="0">
                <a:latin typeface="Calibri" pitchFamily="34" charset="0"/>
              </a:rPr>
              <a:t>;</a:t>
            </a:r>
          </a:p>
          <a:p>
            <a:endParaRPr lang="en-US" sz="2400" b="1" dirty="0" smtClean="0">
              <a:latin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</a:rPr>
              <a:t>	@</a:t>
            </a:r>
            <a:r>
              <a:rPr lang="en-US" sz="2400" b="1" dirty="0" smtClean="0">
                <a:latin typeface="Calibri" pitchFamily="34" charset="0"/>
              </a:rPr>
              <a:t>Schedule(second="0", minute="0", hour="0",</a:t>
            </a:r>
          </a:p>
          <a:p>
            <a:r>
              <a:rPr lang="en-US" sz="2400" b="1" dirty="0" smtClean="0">
                <a:latin typeface="Calibri" pitchFamily="34" charset="0"/>
              </a:rPr>
              <a:t>		</a:t>
            </a:r>
            <a:r>
              <a:rPr lang="en-US" sz="2400" b="1" dirty="0" err="1" smtClean="0">
                <a:latin typeface="Calibri" pitchFamily="34" charset="0"/>
              </a:rPr>
              <a:t>dayOfMonth</a:t>
            </a:r>
            <a:r>
              <a:rPr lang="en-US" sz="2400" b="1" dirty="0" smtClean="0">
                <a:latin typeface="Calibri" pitchFamily="34" charset="0"/>
              </a:rPr>
              <a:t>="1", month="*", year="*")</a:t>
            </a:r>
          </a:p>
          <a:p>
            <a:r>
              <a:rPr lang="en-US" sz="2400" b="1" dirty="0" smtClean="0">
                <a:latin typeface="Calibri" pitchFamily="34" charset="0"/>
              </a:rPr>
              <a:t>	public </a:t>
            </a:r>
            <a:r>
              <a:rPr lang="en-US" sz="2400" b="1" dirty="0" smtClean="0">
                <a:latin typeface="Calibri" pitchFamily="34" charset="0"/>
              </a:rPr>
              <a:t>void </a:t>
            </a:r>
            <a:r>
              <a:rPr lang="en-US" sz="2400" b="1" dirty="0" err="1" smtClean="0">
                <a:latin typeface="Calibri" pitchFamily="34" charset="0"/>
              </a:rPr>
              <a:t>generateMonthlyNewsLetter</a:t>
            </a:r>
            <a:r>
              <a:rPr lang="en-US" sz="2400" b="1" dirty="0" smtClean="0">
                <a:latin typeface="Calibri" pitchFamily="34" charset="0"/>
              </a:rPr>
              <a:t>() {</a:t>
            </a:r>
          </a:p>
          <a:p>
            <a:r>
              <a:rPr lang="en-US" sz="2400" b="1" dirty="0" smtClean="0">
                <a:latin typeface="Calibri" pitchFamily="34" charset="0"/>
              </a:rPr>
              <a:t>		// lot of stuff</a:t>
            </a:r>
            <a:r>
              <a:rPr lang="ru-RU" sz="2400" b="1" dirty="0" smtClean="0">
                <a:latin typeface="Calibri" pitchFamily="34" charset="0"/>
              </a:rPr>
              <a:t>...</a:t>
            </a:r>
            <a:endParaRPr lang="ru-RU" sz="2400" b="1" dirty="0" smtClean="0">
              <a:latin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</a:rPr>
              <a:t>	</a:t>
            </a:r>
            <a:r>
              <a:rPr lang="ru-RU" sz="2400" b="1" dirty="0" smtClean="0">
                <a:latin typeface="Calibri" pitchFamily="34" charset="0"/>
              </a:rPr>
              <a:t>}</a:t>
            </a:r>
            <a:endParaRPr lang="en-US" sz="2400" b="1" dirty="0" smtClean="0">
              <a:latin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</a:rPr>
              <a:t>}</a:t>
            </a:r>
            <a:endParaRPr lang="ru-RU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AsyncSessionBean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764704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@Stateless</a:t>
            </a:r>
          </a:p>
          <a:p>
            <a:r>
              <a:rPr lang="en-US" dirty="0" smtClean="0">
                <a:latin typeface="Calibri" pitchFamily="34" charset="0"/>
              </a:rPr>
              <a:t>public class </a:t>
            </a:r>
            <a:r>
              <a:rPr lang="en-US" dirty="0" err="1" smtClean="0">
                <a:latin typeface="Calibri" pitchFamily="34" charset="0"/>
              </a:rPr>
              <a:t>OrderBillingBean</a:t>
            </a:r>
            <a:r>
              <a:rPr lang="en-US" dirty="0" smtClean="0">
                <a:latin typeface="Calibri" pitchFamily="34" charset="0"/>
              </a:rPr>
              <a:t> {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</a:rPr>
              <a:t>	@</a:t>
            </a:r>
            <a:r>
              <a:rPr lang="en-US" b="1" dirty="0" smtClean="0">
                <a:latin typeface="Calibri" pitchFamily="34" charset="0"/>
              </a:rPr>
              <a:t>Asynchronous</a:t>
            </a:r>
          </a:p>
          <a:p>
            <a:r>
              <a:rPr lang="en-US" dirty="0" smtClean="0">
                <a:latin typeface="Calibri" pitchFamily="34" charset="0"/>
              </a:rPr>
              <a:t>	public </a:t>
            </a:r>
            <a:r>
              <a:rPr lang="en-US" dirty="0" smtClean="0">
                <a:latin typeface="Calibri" pitchFamily="34" charset="0"/>
              </a:rPr>
              <a:t>Future&lt;</a:t>
            </a:r>
            <a:r>
              <a:rPr lang="en-US" dirty="0" err="1" smtClean="0">
                <a:latin typeface="Calibri" pitchFamily="34" charset="0"/>
              </a:rPr>
              <a:t>BillingStatus</a:t>
            </a:r>
            <a:r>
              <a:rPr lang="en-US" dirty="0" smtClean="0">
                <a:latin typeface="Calibri" pitchFamily="34" charset="0"/>
              </a:rPr>
              <a:t>&gt; </a:t>
            </a:r>
            <a:r>
              <a:rPr lang="en-US" dirty="0" err="1" smtClean="0">
                <a:latin typeface="Calibri" pitchFamily="34" charset="0"/>
              </a:rPr>
              <a:t>billOrder</a:t>
            </a:r>
            <a:r>
              <a:rPr lang="en-US" dirty="0" smtClean="0">
                <a:latin typeface="Calibri" pitchFamily="34" charset="0"/>
              </a:rPr>
              <a:t>(Order </a:t>
            </a:r>
            <a:r>
              <a:rPr lang="en-US" dirty="0" err="1" smtClean="0">
                <a:latin typeface="Calibri" pitchFamily="34" charset="0"/>
              </a:rPr>
              <a:t>order</a:t>
            </a:r>
            <a:r>
              <a:rPr lang="en-US" dirty="0" smtClean="0">
                <a:latin typeface="Calibri" pitchFamily="34" charset="0"/>
              </a:rPr>
              <a:t>) {</a:t>
            </a:r>
          </a:p>
          <a:p>
            <a:r>
              <a:rPr lang="en-US" dirty="0" smtClean="0">
                <a:latin typeface="Calibri" pitchFamily="34" charset="0"/>
              </a:rPr>
              <a:t>		try </a:t>
            </a:r>
            <a:r>
              <a:rPr lang="en-US" dirty="0" smtClean="0">
                <a:latin typeface="Calibri" pitchFamily="34" charset="0"/>
              </a:rPr>
              <a:t>{</a:t>
            </a:r>
          </a:p>
          <a:p>
            <a:r>
              <a:rPr lang="en-US" dirty="0" smtClean="0">
                <a:latin typeface="Calibri" pitchFamily="34" charset="0"/>
              </a:rPr>
              <a:t>			bill(order</a:t>
            </a:r>
            <a:r>
              <a:rPr lang="en-US" dirty="0" smtClean="0">
                <a:latin typeface="Calibri" pitchFamily="34" charset="0"/>
              </a:rPr>
              <a:t>);</a:t>
            </a:r>
          </a:p>
          <a:p>
            <a:r>
              <a:rPr lang="en-US" dirty="0" smtClean="0">
                <a:latin typeface="Calibri" pitchFamily="34" charset="0"/>
              </a:rPr>
              <a:t>			return </a:t>
            </a:r>
            <a:r>
              <a:rPr lang="en-US" dirty="0" smtClean="0">
                <a:latin typeface="Calibri" pitchFamily="34" charset="0"/>
              </a:rPr>
              <a:t>new </a:t>
            </a:r>
            <a:r>
              <a:rPr lang="en-US" dirty="0" err="1" smtClean="0">
                <a:latin typeface="Calibri" pitchFamily="34" charset="0"/>
              </a:rPr>
              <a:t>AsyncResult</a:t>
            </a:r>
            <a:r>
              <a:rPr lang="en-US" dirty="0" smtClean="0">
                <a:latin typeface="Calibri" pitchFamily="34" charset="0"/>
              </a:rPr>
              <a:t>&lt;</a:t>
            </a:r>
            <a:r>
              <a:rPr lang="en-US" dirty="0" err="1" smtClean="0">
                <a:latin typeface="Calibri" pitchFamily="34" charset="0"/>
              </a:rPr>
              <a:t>BillingStatus</a:t>
            </a:r>
            <a:r>
              <a:rPr lang="en-US" dirty="0" smtClean="0">
                <a:latin typeface="Calibri" pitchFamily="34" charset="0"/>
              </a:rPr>
              <a:t>&gt;(</a:t>
            </a:r>
          </a:p>
          <a:p>
            <a:r>
              <a:rPr lang="en-US" dirty="0" smtClean="0">
                <a:latin typeface="Calibri" pitchFamily="34" charset="0"/>
              </a:rPr>
              <a:t>					</a:t>
            </a:r>
            <a:r>
              <a:rPr lang="en-US" dirty="0" err="1" smtClean="0">
                <a:latin typeface="Calibri" pitchFamily="34" charset="0"/>
              </a:rPr>
              <a:t>BillingStatus.COMPLETE</a:t>
            </a:r>
            <a:r>
              <a:rPr lang="en-US" dirty="0" smtClean="0">
                <a:latin typeface="Calibri" pitchFamily="34" charset="0"/>
              </a:rPr>
              <a:t>);</a:t>
            </a:r>
          </a:p>
          <a:p>
            <a:r>
              <a:rPr lang="en-US" dirty="0" smtClean="0">
                <a:latin typeface="Calibri" pitchFamily="34" charset="0"/>
              </a:rPr>
              <a:t>		} </a:t>
            </a:r>
            <a:r>
              <a:rPr lang="en-US" dirty="0" smtClean="0">
                <a:latin typeface="Calibri" pitchFamily="34" charset="0"/>
              </a:rPr>
              <a:t>catch (</a:t>
            </a:r>
            <a:r>
              <a:rPr lang="en-US" dirty="0" err="1" smtClean="0">
                <a:latin typeface="Calibri" pitchFamily="34" charset="0"/>
              </a:rPr>
              <a:t>BillingException</a:t>
            </a:r>
            <a:r>
              <a:rPr lang="en-US" dirty="0" smtClean="0">
                <a:latin typeface="Calibri" pitchFamily="34" charset="0"/>
              </a:rPr>
              <a:t> be) {</a:t>
            </a:r>
          </a:p>
          <a:p>
            <a:r>
              <a:rPr lang="en-US" dirty="0" smtClean="0">
                <a:latin typeface="Calibri" pitchFamily="34" charset="0"/>
              </a:rPr>
              <a:t>			return </a:t>
            </a:r>
            <a:r>
              <a:rPr lang="en-US" dirty="0" smtClean="0">
                <a:latin typeface="Calibri" pitchFamily="34" charset="0"/>
              </a:rPr>
              <a:t>new </a:t>
            </a:r>
            <a:r>
              <a:rPr lang="en-US" dirty="0" err="1" smtClean="0">
                <a:latin typeface="Calibri" pitchFamily="34" charset="0"/>
              </a:rPr>
              <a:t>AsyncResult</a:t>
            </a:r>
            <a:r>
              <a:rPr lang="en-US" dirty="0" smtClean="0">
                <a:latin typeface="Calibri" pitchFamily="34" charset="0"/>
              </a:rPr>
              <a:t>&lt;</a:t>
            </a:r>
            <a:r>
              <a:rPr lang="en-US" dirty="0" err="1" smtClean="0">
                <a:latin typeface="Calibri" pitchFamily="34" charset="0"/>
              </a:rPr>
              <a:t>BilllingStatus</a:t>
            </a:r>
            <a:r>
              <a:rPr lang="en-US" dirty="0" smtClean="0">
                <a:latin typeface="Calibri" pitchFamily="34" charset="0"/>
              </a:rPr>
              <a:t>&gt;(</a:t>
            </a:r>
          </a:p>
          <a:p>
            <a:r>
              <a:rPr lang="en-US" dirty="0" smtClean="0">
                <a:latin typeface="Calibri" pitchFamily="34" charset="0"/>
              </a:rPr>
              <a:t>					</a:t>
            </a:r>
            <a:r>
              <a:rPr lang="en-US" dirty="0" err="1" smtClean="0">
                <a:latin typeface="Calibri" pitchFamily="34" charset="0"/>
              </a:rPr>
              <a:t>BillingStatus.BILLING_FAILED</a:t>
            </a:r>
            <a:r>
              <a:rPr lang="en-US" dirty="0" smtClean="0">
                <a:latin typeface="Calibri" pitchFamily="34" charset="0"/>
              </a:rPr>
              <a:t>);</a:t>
            </a:r>
          </a:p>
          <a:p>
            <a:r>
              <a:rPr lang="en-US" dirty="0" smtClean="0">
                <a:latin typeface="Calibri" pitchFamily="34" charset="0"/>
              </a:rPr>
              <a:t>		</a:t>
            </a:r>
          </a:p>
          <a:p>
            <a:r>
              <a:rPr lang="en-US" dirty="0" smtClean="0">
                <a:latin typeface="Calibri" pitchFamily="34" charset="0"/>
              </a:rPr>
              <a:t>		}	</a:t>
            </a:r>
          </a:p>
          <a:p>
            <a:r>
              <a:rPr lang="en-US" dirty="0" smtClean="0">
                <a:latin typeface="Calibri" pitchFamily="34" charset="0"/>
              </a:rPr>
              <a:t>	</a:t>
            </a:r>
            <a:r>
              <a:rPr lang="ru-RU" dirty="0" smtClean="0">
                <a:latin typeface="Calibri" pitchFamily="34" charset="0"/>
              </a:rPr>
              <a:t>}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}</a:t>
            </a:r>
            <a:endParaRPr lang="ru-RU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Annotations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764704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@</a:t>
            </a:r>
            <a:r>
              <a:rPr lang="en-US" b="1" dirty="0" err="1" smtClean="0">
                <a:latin typeface="Calibri" pitchFamily="34" charset="0"/>
              </a:rPr>
              <a:t>WebServlet</a:t>
            </a:r>
            <a:r>
              <a:rPr lang="en-US" dirty="0" smtClean="0">
                <a:latin typeface="Calibri" pitchFamily="34" charset="0"/>
              </a:rPr>
              <a:t>(name=“</a:t>
            </a:r>
            <a:r>
              <a:rPr lang="en-US" dirty="0" err="1" smtClean="0">
                <a:latin typeface="Calibri" pitchFamily="34" charset="0"/>
              </a:rPr>
              <a:t>PlaceBidServlet”urlPatterns</a:t>
            </a:r>
            <a:r>
              <a:rPr lang="en-US" dirty="0" smtClean="0">
                <a:latin typeface="Calibri" pitchFamily="34" charset="0"/>
              </a:rPr>
              <a:t>={“/bid”, “/place-bid”})</a:t>
            </a:r>
          </a:p>
          <a:p>
            <a:r>
              <a:rPr lang="en-US" dirty="0" smtClean="0">
                <a:latin typeface="Calibri" pitchFamily="34" charset="0"/>
              </a:rPr>
              <a:t>public class </a:t>
            </a:r>
            <a:r>
              <a:rPr lang="en-US" dirty="0" err="1" smtClean="0">
                <a:latin typeface="Calibri" pitchFamily="34" charset="0"/>
              </a:rPr>
              <a:t>PlaceBidServlet</a:t>
            </a:r>
            <a:r>
              <a:rPr lang="en-US" dirty="0" smtClean="0">
                <a:latin typeface="Calibri" pitchFamily="34" charset="0"/>
              </a:rPr>
              <a:t> extends </a:t>
            </a:r>
            <a:r>
              <a:rPr lang="en-US" dirty="0" err="1" smtClean="0">
                <a:latin typeface="Calibri" pitchFamily="34" charset="0"/>
              </a:rPr>
              <a:t>HttpServlet</a:t>
            </a:r>
            <a:r>
              <a:rPr lang="en-US" dirty="0" smtClean="0">
                <a:latin typeface="Calibri" pitchFamily="34" charset="0"/>
              </a:rPr>
              <a:t> {</a:t>
            </a:r>
          </a:p>
          <a:p>
            <a:endParaRPr lang="en-US" b="1" dirty="0" smtClean="0">
              <a:latin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</a:rPr>
              <a:t>@</a:t>
            </a:r>
            <a:r>
              <a:rPr lang="en-US" b="1" dirty="0" smtClean="0">
                <a:latin typeface="Calibri" pitchFamily="34" charset="0"/>
              </a:rPr>
              <a:t>EJB</a:t>
            </a:r>
          </a:p>
          <a:p>
            <a:r>
              <a:rPr lang="en-US" dirty="0" smtClean="0">
                <a:latin typeface="Calibri" pitchFamily="34" charset="0"/>
              </a:rPr>
              <a:t>private </a:t>
            </a:r>
            <a:r>
              <a:rPr lang="en-US" dirty="0" err="1" smtClean="0">
                <a:latin typeface="Calibri" pitchFamily="34" charset="0"/>
              </a:rPr>
              <a:t>PlaceBid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placeBid</a:t>
            </a:r>
            <a:r>
              <a:rPr lang="en-US" dirty="0" smtClean="0">
                <a:latin typeface="Calibri" pitchFamily="34" charset="0"/>
              </a:rPr>
              <a:t>;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public void </a:t>
            </a:r>
            <a:r>
              <a:rPr lang="en-US" dirty="0" err="1" smtClean="0">
                <a:latin typeface="Calibri" pitchFamily="34" charset="0"/>
              </a:rPr>
              <a:t>doGet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HttpServletRequest</a:t>
            </a:r>
            <a:r>
              <a:rPr lang="en-US" dirty="0" smtClean="0">
                <a:latin typeface="Calibri" pitchFamily="34" charset="0"/>
              </a:rPr>
              <a:t> request,</a:t>
            </a:r>
          </a:p>
          <a:p>
            <a:r>
              <a:rPr lang="en-US" dirty="0" smtClean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HttpServletResponse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response) {</a:t>
            </a:r>
          </a:p>
          <a:p>
            <a:r>
              <a:rPr lang="en-US" dirty="0" smtClean="0">
                <a:latin typeface="Calibri" pitchFamily="34" charset="0"/>
              </a:rPr>
              <a:t>		Bid </a:t>
            </a:r>
            <a:r>
              <a:rPr lang="en-US" dirty="0" err="1" smtClean="0">
                <a:latin typeface="Calibri" pitchFamily="34" charset="0"/>
              </a:rPr>
              <a:t>bid</a:t>
            </a:r>
            <a:r>
              <a:rPr lang="en-US" dirty="0" smtClean="0">
                <a:latin typeface="Calibri" pitchFamily="34" charset="0"/>
              </a:rPr>
              <a:t> = new Bid();</a:t>
            </a:r>
          </a:p>
          <a:p>
            <a:r>
              <a:rPr lang="en-US" dirty="0" smtClean="0">
                <a:latin typeface="Calibri" pitchFamily="34" charset="0"/>
              </a:rPr>
              <a:t>		...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		</a:t>
            </a:r>
            <a:r>
              <a:rPr lang="en-US" dirty="0" err="1" smtClean="0">
                <a:latin typeface="Calibri" pitchFamily="34" charset="0"/>
              </a:rPr>
              <a:t>placeBid.placeBid</a:t>
            </a:r>
            <a:r>
              <a:rPr lang="en-US" dirty="0" smtClean="0">
                <a:latin typeface="Calibri" pitchFamily="34" charset="0"/>
              </a:rPr>
              <a:t>(bid</a:t>
            </a:r>
            <a:r>
              <a:rPr lang="en-US" dirty="0" smtClean="0">
                <a:latin typeface="Calibri" pitchFamily="34" charset="0"/>
              </a:rPr>
              <a:t>);</a:t>
            </a:r>
          </a:p>
          <a:p>
            <a:r>
              <a:rPr lang="en-US" dirty="0" smtClean="0">
                <a:latin typeface="Calibri" pitchFamily="34" charset="0"/>
              </a:rPr>
              <a:t>		...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	}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}</a:t>
            </a:r>
            <a:endParaRPr lang="ru-RU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</a:t>
            </a:r>
            <a:r>
              <a:rPr lang="en-US" dirty="0" smtClean="0"/>
              <a:t>Principle (LSP)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532813" cy="5256584"/>
          </a:xfrm>
        </p:spPr>
        <p:txBody>
          <a:bodyPr/>
          <a:lstStyle/>
          <a:p>
            <a:pPr lvl="0"/>
            <a:r>
              <a:rPr lang="ru-RU" sz="2400" dirty="0" smtClean="0">
                <a:latin typeface="Calibri" pitchFamily="34" charset="0"/>
              </a:rPr>
              <a:t>Функции, которые используют ссылки на базовые классы, должны иметь возможность использовать объекты производных классов, не зная об этом.</a:t>
            </a:r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1844824"/>
            <a:ext cx="504056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>
                <a:latin typeface="Calibri" pitchFamily="34" charset="0"/>
                <a:hlinkClick r:id="rId2"/>
              </a:rPr>
              <a:t>http://</a:t>
            </a:r>
            <a:r>
              <a:rPr lang="en-US" sz="2400" dirty="0" smtClean="0">
                <a:latin typeface="Calibri" pitchFamily="34" charset="0"/>
                <a:hlinkClick r:id="rId2"/>
              </a:rPr>
              <a:t>skipy.ru/architecture/module_design.html#IoC_DI</a:t>
            </a:r>
            <a:endParaRPr lang="ru-RU" sz="2400" dirty="0" smtClean="0">
              <a:latin typeface="Calibri" pitchFamily="34" charset="0"/>
            </a:endParaRPr>
          </a:p>
          <a:p>
            <a:pPr lvl="0"/>
            <a:r>
              <a:rPr lang="en-US" sz="2400" dirty="0" smtClean="0">
                <a:latin typeface="Calibri" pitchFamily="34" charset="0"/>
                <a:hlinkClick r:id="rId3"/>
              </a:rPr>
              <a:t>http://</a:t>
            </a:r>
            <a:r>
              <a:rPr lang="en-US" sz="2400" dirty="0" smtClean="0">
                <a:latin typeface="Calibri" pitchFamily="34" charset="0"/>
                <a:hlinkClick r:id="rId3"/>
              </a:rPr>
              <a:t>nikcode.blogspot.de/2011/09/spring-inversion-of-control.html</a:t>
            </a:r>
            <a:endParaRPr lang="en-US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>
              <a:buNone/>
            </a:pP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lvl="0"/>
            <a:r>
              <a:rPr lang="ru-RU" sz="2400" b="1" dirty="0" err="1" smtClean="0">
                <a:latin typeface="Calibri" pitchFamily="34" charset="0"/>
              </a:rPr>
              <a:t>Low</a:t>
            </a:r>
            <a:r>
              <a:rPr lang="ru-RU" sz="2400" b="1" dirty="0" smtClean="0">
                <a:latin typeface="Calibri" pitchFamily="34" charset="0"/>
              </a:rPr>
              <a:t> </a:t>
            </a:r>
            <a:r>
              <a:rPr lang="ru-RU" sz="2400" b="1" dirty="0" err="1" smtClean="0">
                <a:latin typeface="Calibri" pitchFamily="34" charset="0"/>
              </a:rPr>
              <a:t>Coupling</a:t>
            </a:r>
            <a:r>
              <a:rPr lang="ru-RU" sz="2400" b="1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— это принцип, который позволяет распределить обязанности между объектами таким образом, чтобы степень связанности между системами оставалась низкой. Степень связанности (</a:t>
            </a:r>
            <a:r>
              <a:rPr lang="ru-RU" sz="2400" dirty="0" err="1" smtClean="0">
                <a:latin typeface="Calibri" pitchFamily="34" charset="0"/>
              </a:rPr>
              <a:t>coupling</a:t>
            </a:r>
            <a:r>
              <a:rPr lang="ru-RU" sz="2400" dirty="0" smtClean="0">
                <a:latin typeface="Calibri" pitchFamily="34" charset="0"/>
              </a:rPr>
              <a:t>) — это мера, определяющая, насколько жестко один элемент связан с другими элементами, либо каким количеством данных о других элементах он обладает. </a:t>
            </a:r>
            <a:endParaRPr lang="en-US" sz="2400" dirty="0" smtClean="0">
              <a:latin typeface="Calibri" pitchFamily="34" charset="0"/>
            </a:endParaRPr>
          </a:p>
          <a:p>
            <a:pPr lvl="0">
              <a:buNone/>
            </a:pPr>
            <a:r>
              <a:rPr lang="en-US" sz="2400" dirty="0" smtClean="0">
                <a:latin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</a:rPr>
              <a:t>Элемент </a:t>
            </a:r>
            <a:r>
              <a:rPr lang="ru-RU" sz="2400" dirty="0" smtClean="0">
                <a:latin typeface="Calibri" pitchFamily="34" charset="0"/>
              </a:rPr>
              <a:t>с низкой степенью связанности </a:t>
            </a:r>
            <a:r>
              <a:rPr lang="ru-RU" sz="2400" dirty="0" smtClean="0">
                <a:latin typeface="Calibri" pitchFamily="34" charset="0"/>
              </a:rPr>
              <a:t>зависит </a:t>
            </a:r>
            <a:r>
              <a:rPr lang="ru-RU" sz="2400" dirty="0" smtClean="0">
                <a:latin typeface="Calibri" pitchFamily="34" charset="0"/>
              </a:rPr>
              <a:t>от не очень большого числа других элементов и имеет следующие свойства:</a:t>
            </a:r>
          </a:p>
          <a:p>
            <a:pPr lvl="0"/>
            <a:r>
              <a:rPr lang="ru-RU" sz="2400" dirty="0" smtClean="0">
                <a:latin typeface="Calibri" pitchFamily="34" charset="0"/>
              </a:rPr>
              <a:t>    </a:t>
            </a:r>
            <a:r>
              <a:rPr lang="ru-RU" sz="2400" dirty="0" smtClean="0">
                <a:latin typeface="Calibri" pitchFamily="34" charset="0"/>
              </a:rPr>
              <a:t>Малое число зависимостей между классами (подсистемами).</a:t>
            </a:r>
          </a:p>
          <a:p>
            <a:pPr lvl="0"/>
            <a:r>
              <a:rPr lang="ru-RU" sz="2400" dirty="0" smtClean="0">
                <a:latin typeface="Calibri" pitchFamily="34" charset="0"/>
              </a:rPr>
              <a:t>    Слабая зависимость одного класса (подсистемы) </a:t>
            </a:r>
            <a:r>
              <a:rPr lang="ru-RU" sz="2400" dirty="0" smtClean="0">
                <a:latin typeface="Calibri" pitchFamily="34" charset="0"/>
              </a:rPr>
              <a:t>от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изменений </a:t>
            </a:r>
            <a:r>
              <a:rPr lang="ru-RU" sz="2400" dirty="0" smtClean="0">
                <a:latin typeface="Calibri" pitchFamily="34" charset="0"/>
              </a:rPr>
              <a:t>в другом классе (подсистеме).</a:t>
            </a:r>
          </a:p>
          <a:p>
            <a:pPr lvl="0"/>
            <a:r>
              <a:rPr lang="ru-RU" sz="2400" dirty="0" smtClean="0">
                <a:latin typeface="Calibri" pitchFamily="34" charset="0"/>
              </a:rPr>
              <a:t>    Высокая степень повторного использования подсистем.</a:t>
            </a: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lvl="0"/>
            <a:r>
              <a:rPr lang="ru-RU" sz="2400" dirty="0" smtClean="0">
                <a:latin typeface="Calibri" pitchFamily="34" charset="0"/>
              </a:rPr>
              <a:t>Как </a:t>
            </a:r>
            <a:r>
              <a:rPr lang="ru-RU" sz="2400" dirty="0" smtClean="0">
                <a:latin typeface="Calibri" pitchFamily="34" charset="0"/>
              </a:rPr>
              <a:t>проще всего получить объект? Создать его! </a:t>
            </a:r>
            <a:r>
              <a:rPr lang="en-US" sz="2400" dirty="0" smtClean="0">
                <a:latin typeface="Calibri" pitchFamily="34" charset="0"/>
                <a:sym typeface="Wingdings" pitchFamily="2" charset="2"/>
              </a:rPr>
              <a:t></a:t>
            </a:r>
          </a:p>
          <a:p>
            <a:pPr lvl="0"/>
            <a:r>
              <a:rPr lang="ru-RU" sz="2400" dirty="0" smtClean="0">
                <a:latin typeface="Calibri" pitchFamily="34" charset="0"/>
                <a:sym typeface="Wingdings" pitchFamily="2" charset="2"/>
              </a:rPr>
              <a:t>Но для этого мы нарушим принципы </a:t>
            </a:r>
            <a:r>
              <a:rPr lang="en-US" sz="2400" dirty="0" smtClean="0">
                <a:latin typeface="Calibri" pitchFamily="34" charset="0"/>
                <a:sym typeface="Wingdings" pitchFamily="2" charset="2"/>
              </a:rPr>
              <a:t>Loose Coupling </a:t>
            </a:r>
          </a:p>
          <a:p>
            <a:pPr lvl="0"/>
            <a:endParaRPr lang="en-US" sz="2400" dirty="0" smtClean="0">
              <a:latin typeface="Calibri" pitchFamily="34" charset="0"/>
              <a:sym typeface="Wingdings" pitchFamily="2" charset="2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Locator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lvl="0"/>
            <a:r>
              <a:rPr lang="ru-RU" sz="2400" dirty="0" smtClean="0">
                <a:latin typeface="Calibri" pitchFamily="34" charset="0"/>
              </a:rPr>
              <a:t>Как </a:t>
            </a:r>
            <a:r>
              <a:rPr lang="ru-RU" sz="2400" dirty="0" smtClean="0">
                <a:latin typeface="Calibri" pitchFamily="34" charset="0"/>
              </a:rPr>
              <a:t>проще всего получить объект? Создать его! </a:t>
            </a:r>
            <a:r>
              <a:rPr lang="en-US" sz="2400" dirty="0" smtClean="0">
                <a:latin typeface="Calibri" pitchFamily="34" charset="0"/>
                <a:sym typeface="Wingdings" pitchFamily="2" charset="2"/>
              </a:rPr>
              <a:t></a:t>
            </a:r>
          </a:p>
          <a:p>
            <a:pPr lvl="0"/>
            <a:r>
              <a:rPr lang="ru-RU" sz="2400" dirty="0" smtClean="0">
                <a:latin typeface="Calibri" pitchFamily="34" charset="0"/>
                <a:sym typeface="Wingdings" pitchFamily="2" charset="2"/>
              </a:rPr>
              <a:t>Но для этого мы нарушим принципы </a:t>
            </a:r>
            <a:r>
              <a:rPr lang="en-US" sz="2400" dirty="0" smtClean="0">
                <a:latin typeface="Calibri" pitchFamily="34" charset="0"/>
                <a:sym typeface="Wingdings" pitchFamily="2" charset="2"/>
              </a:rPr>
              <a:t>Loose Coupling </a:t>
            </a:r>
          </a:p>
          <a:p>
            <a:pPr lvl="0"/>
            <a:endParaRPr lang="en-US" sz="2400" dirty="0" smtClean="0">
              <a:latin typeface="Calibri" pitchFamily="34" charset="0"/>
              <a:sym typeface="Wingdings" pitchFamily="2" charset="2"/>
            </a:endParaRPr>
          </a:p>
          <a:p>
            <a:pPr lvl="0"/>
            <a:r>
              <a:rPr lang="ru-RU" sz="2400" dirty="0" smtClean="0">
                <a:latin typeface="Calibri" pitchFamily="34" charset="0"/>
                <a:sym typeface="Wingdings" pitchFamily="2" charset="2"/>
              </a:rPr>
              <a:t>Локатор </a:t>
            </a:r>
            <a:r>
              <a:rPr lang="ru-RU" sz="2400" dirty="0" smtClean="0">
                <a:latin typeface="Calibri" pitchFamily="34" charset="0"/>
                <a:sym typeface="Wingdings" pitchFamily="2" charset="2"/>
              </a:rPr>
              <a:t>сервисов</a:t>
            </a:r>
            <a:r>
              <a:rPr lang="en-US" sz="2400" dirty="0" smtClean="0">
                <a:latin typeface="Calibri" pitchFamily="34" charset="0"/>
                <a:sym typeface="Wingdings" pitchFamily="2" charset="2"/>
              </a:rPr>
              <a:t> (Service Locator)</a:t>
            </a:r>
            <a:r>
              <a:rPr lang="ru-RU" sz="24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ru-RU" sz="2400" dirty="0" smtClean="0">
                <a:latin typeface="Calibri" pitchFamily="34" charset="0"/>
                <a:sym typeface="Wingdings" pitchFamily="2" charset="2"/>
              </a:rPr>
              <a:t>представляет собой некий глобальный, известный всем объект, предоставляющий по запросу информацию, необходимую для выполнения задачи</a:t>
            </a:r>
            <a:r>
              <a:rPr lang="ru-RU" sz="2400" dirty="0" smtClean="0">
                <a:latin typeface="Calibri" pitchFamily="34" charset="0"/>
                <a:sym typeface="Wingdings" pitchFamily="2" charset="2"/>
              </a:rPr>
              <a:t>.</a:t>
            </a:r>
          </a:p>
          <a:p>
            <a:pPr lvl="0">
              <a:buNone/>
            </a:pPr>
            <a:endParaRPr lang="en-US" sz="2400" dirty="0" smtClean="0">
              <a:latin typeface="Calibri" pitchFamily="34" charset="0"/>
              <a:sym typeface="Wingdings" pitchFamily="2" charset="2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3356992"/>
            <a:ext cx="6048672" cy="248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lvl="0"/>
            <a:r>
              <a:rPr lang="ru-RU" sz="2400" dirty="0" smtClean="0">
                <a:latin typeface="Calibri" pitchFamily="34" charset="0"/>
              </a:rPr>
              <a:t>Принцип </a:t>
            </a:r>
            <a:r>
              <a:rPr lang="ru-RU" sz="2400" dirty="0" err="1" smtClean="0">
                <a:latin typeface="Calibri" pitchFamily="34" charset="0"/>
              </a:rPr>
              <a:t>Dependency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Injection</a:t>
            </a:r>
            <a:r>
              <a:rPr lang="ru-RU" sz="2400" dirty="0" smtClean="0">
                <a:latin typeface="Calibri" pitchFamily="34" charset="0"/>
              </a:rPr>
              <a:t> – внедрения зависимостей – состоит в том, что необходимые объекты поставляются в требующий их объект извне, некой третьей стороной</a:t>
            </a:r>
            <a:r>
              <a:rPr lang="ru-RU" sz="2400" dirty="0" smtClean="0">
                <a:latin typeface="Calibri" pitchFamily="34" charset="0"/>
              </a:rPr>
              <a:t>.</a:t>
            </a: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2132856"/>
            <a:ext cx="437517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lvl="0"/>
            <a:r>
              <a:rPr lang="ru-RU" sz="2400" dirty="0" smtClean="0">
                <a:latin typeface="Calibri" pitchFamily="34" charset="0"/>
              </a:rPr>
              <a:t>Концепция, лежащая в основе инверсии управления, часто выражается "голливудским принципом": "Не звоните мне, я вам сам позвоню". </a:t>
            </a:r>
            <a:r>
              <a:rPr lang="ru-RU" sz="2400" dirty="0" err="1" smtClean="0">
                <a:latin typeface="Calibri" pitchFamily="34" charset="0"/>
              </a:rPr>
              <a:t>IoC</a:t>
            </a:r>
            <a:r>
              <a:rPr lang="ru-RU" sz="2400" dirty="0" smtClean="0">
                <a:latin typeface="Calibri" pitchFamily="34" charset="0"/>
              </a:rPr>
              <a:t> переносит ответственность за выполнение действий с кода приложения </a:t>
            </a:r>
            <a:r>
              <a:rPr lang="ru-RU" sz="2400" dirty="0" smtClean="0">
                <a:latin typeface="Calibri" pitchFamily="34" charset="0"/>
              </a:rPr>
              <a:t>на </a:t>
            </a:r>
            <a:r>
              <a:rPr lang="ru-RU" sz="2400" dirty="0" err="1" smtClean="0">
                <a:latin typeface="Calibri" pitchFamily="34" charset="0"/>
              </a:rPr>
              <a:t>фреймворк</a:t>
            </a:r>
            <a:r>
              <a:rPr lang="en-US" sz="2400" dirty="0" smtClean="0">
                <a:latin typeface="Calibri" pitchFamily="34" charset="0"/>
              </a:rPr>
              <a:t>.</a:t>
            </a:r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pPr lvl="0"/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420888"/>
            <a:ext cx="353300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4429</TotalTime>
  <Words>999</Words>
  <Application>Microsoft Office PowerPoint</Application>
  <PresentationFormat>Экран (4:3)</PresentationFormat>
  <Paragraphs>337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lecture</vt:lpstr>
      <vt:lpstr>Java Lecture #13   Enterprise Java Beans 3.1</vt:lpstr>
      <vt:lpstr>Dependency Inversion (DIP)</vt:lpstr>
      <vt:lpstr>Single Responsibility</vt:lpstr>
      <vt:lpstr>Liskov Substitution Principle (LSP)</vt:lpstr>
      <vt:lpstr>Loose coupling</vt:lpstr>
      <vt:lpstr>??????</vt:lpstr>
      <vt:lpstr>Service Locator</vt:lpstr>
      <vt:lpstr>Dependency Injection</vt:lpstr>
      <vt:lpstr>Inversion of Control</vt:lpstr>
      <vt:lpstr>IoC – варианты</vt:lpstr>
      <vt:lpstr>EJB – зачем?</vt:lpstr>
      <vt:lpstr>EJB – слой бизнес-логики</vt:lpstr>
      <vt:lpstr>Dependency Injection</vt:lpstr>
      <vt:lpstr>EJB</vt:lpstr>
      <vt:lpstr>Stateless Bean</vt:lpstr>
      <vt:lpstr>Stateless Bean</vt:lpstr>
      <vt:lpstr>Stateless Bean</vt:lpstr>
      <vt:lpstr>Stateless Bean</vt:lpstr>
      <vt:lpstr>Statefull Bean</vt:lpstr>
      <vt:lpstr>Statefull Bean</vt:lpstr>
      <vt:lpstr>Statefull Bean</vt:lpstr>
      <vt:lpstr>Statefull Bean – особенности</vt:lpstr>
      <vt:lpstr>Statefull Bean </vt:lpstr>
      <vt:lpstr>JPA</vt:lpstr>
      <vt:lpstr>Entity Bean</vt:lpstr>
      <vt:lpstr>Persistence Context</vt:lpstr>
      <vt:lpstr>Interceptor – зачем?</vt:lpstr>
      <vt:lpstr>Interceptor</vt:lpstr>
      <vt:lpstr>Packaging</vt:lpstr>
      <vt:lpstr>EAR</vt:lpstr>
      <vt:lpstr>EJB JAR</vt:lpstr>
      <vt:lpstr>CDI</vt:lpstr>
      <vt:lpstr>CDI</vt:lpstr>
      <vt:lpstr>Singleton</vt:lpstr>
      <vt:lpstr>Singleton</vt:lpstr>
      <vt:lpstr>Singleton</vt:lpstr>
      <vt:lpstr>Timer</vt:lpstr>
      <vt:lpstr>AsyncSessionBean</vt:lpstr>
      <vt:lpstr>Servlet Annotations</vt:lpstr>
      <vt:lpstr>Литература</vt:lpstr>
    </vt:vector>
  </TitlesOfParts>
  <Company>T-SYSTEMS CIS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  JavaEE</dc:title>
  <dc:creator>Daniil Shulgin</dc:creator>
  <cp:lastModifiedBy>T-SYSTEMS CIS</cp:lastModifiedBy>
  <cp:revision>415</cp:revision>
  <cp:lastPrinted>2008-10-06T12:12:35Z</cp:lastPrinted>
  <dcterms:created xsi:type="dcterms:W3CDTF">2012-02-20T05:43:21Z</dcterms:created>
  <dcterms:modified xsi:type="dcterms:W3CDTF">2012-08-16T10:39:29Z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