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handoutMasterIdLst>
    <p:handoutMasterId r:id="rId27"/>
  </p:handoutMasterIdLst>
  <p:sldIdLst>
    <p:sldId id="256" r:id="rId2"/>
    <p:sldId id="301" r:id="rId3"/>
    <p:sldId id="302" r:id="rId4"/>
    <p:sldId id="303" r:id="rId5"/>
    <p:sldId id="304" r:id="rId6"/>
    <p:sldId id="306" r:id="rId7"/>
    <p:sldId id="305" r:id="rId8"/>
    <p:sldId id="307" r:id="rId9"/>
    <p:sldId id="308" r:id="rId10"/>
    <p:sldId id="309" r:id="rId11"/>
    <p:sldId id="310" r:id="rId12"/>
    <p:sldId id="311" r:id="rId13"/>
    <p:sldId id="312" r:id="rId14"/>
    <p:sldId id="313" r:id="rId15"/>
    <p:sldId id="314" r:id="rId16"/>
    <p:sldId id="316" r:id="rId17"/>
    <p:sldId id="317" r:id="rId18"/>
    <p:sldId id="318" r:id="rId19"/>
    <p:sldId id="319" r:id="rId20"/>
    <p:sldId id="320" r:id="rId21"/>
    <p:sldId id="321" r:id="rId22"/>
    <p:sldId id="322" r:id="rId23"/>
    <p:sldId id="323" r:id="rId24"/>
    <p:sldId id="324" r:id="rId25"/>
  </p:sldIdLst>
  <p:sldSz cx="9144000" cy="6858000" type="screen4x3"/>
  <p:notesSz cx="6799263" cy="9931400"/>
  <p:defaultTextStyle>
    <a:defPPr>
      <a:defRPr lang="de-DE"/>
    </a:defPPr>
    <a:lvl1pPr algn="l" rtl="0" fontAlgn="base">
      <a:spcBef>
        <a:spcPct val="0"/>
      </a:spcBef>
      <a:spcAft>
        <a:spcPct val="0"/>
      </a:spcAft>
      <a:defRPr sz="2000" kern="1200">
        <a:solidFill>
          <a:schemeClr val="tx1"/>
        </a:solidFill>
        <a:latin typeface="Tele-GroteskNor" pitchFamily="2" charset="0"/>
        <a:ea typeface="+mn-ea"/>
        <a:cs typeface="Arial" charset="0"/>
      </a:defRPr>
    </a:lvl1pPr>
    <a:lvl2pPr marL="457200" algn="l" rtl="0" fontAlgn="base">
      <a:spcBef>
        <a:spcPct val="0"/>
      </a:spcBef>
      <a:spcAft>
        <a:spcPct val="0"/>
      </a:spcAft>
      <a:defRPr sz="2000" kern="1200">
        <a:solidFill>
          <a:schemeClr val="tx1"/>
        </a:solidFill>
        <a:latin typeface="Tele-GroteskNor" pitchFamily="2" charset="0"/>
        <a:ea typeface="+mn-ea"/>
        <a:cs typeface="Arial" charset="0"/>
      </a:defRPr>
    </a:lvl2pPr>
    <a:lvl3pPr marL="914400" algn="l" rtl="0" fontAlgn="base">
      <a:spcBef>
        <a:spcPct val="0"/>
      </a:spcBef>
      <a:spcAft>
        <a:spcPct val="0"/>
      </a:spcAft>
      <a:defRPr sz="2000" kern="1200">
        <a:solidFill>
          <a:schemeClr val="tx1"/>
        </a:solidFill>
        <a:latin typeface="Tele-GroteskNor" pitchFamily="2" charset="0"/>
        <a:ea typeface="+mn-ea"/>
        <a:cs typeface="Arial" charset="0"/>
      </a:defRPr>
    </a:lvl3pPr>
    <a:lvl4pPr marL="1371600" algn="l" rtl="0" fontAlgn="base">
      <a:spcBef>
        <a:spcPct val="0"/>
      </a:spcBef>
      <a:spcAft>
        <a:spcPct val="0"/>
      </a:spcAft>
      <a:defRPr sz="2000" kern="1200">
        <a:solidFill>
          <a:schemeClr val="tx1"/>
        </a:solidFill>
        <a:latin typeface="Tele-GroteskNor" pitchFamily="2" charset="0"/>
        <a:ea typeface="+mn-ea"/>
        <a:cs typeface="Arial" charset="0"/>
      </a:defRPr>
    </a:lvl4pPr>
    <a:lvl5pPr marL="1828800" algn="l" rtl="0" fontAlgn="base">
      <a:spcBef>
        <a:spcPct val="0"/>
      </a:spcBef>
      <a:spcAft>
        <a:spcPct val="0"/>
      </a:spcAft>
      <a:defRPr sz="2000" kern="1200">
        <a:solidFill>
          <a:schemeClr val="tx1"/>
        </a:solidFill>
        <a:latin typeface="Tele-GroteskNor" pitchFamily="2" charset="0"/>
        <a:ea typeface="+mn-ea"/>
        <a:cs typeface="Arial" charset="0"/>
      </a:defRPr>
    </a:lvl5pPr>
    <a:lvl6pPr marL="2286000" algn="l" defTabSz="914400" rtl="0" eaLnBrk="1" latinLnBrk="0" hangingPunct="1">
      <a:defRPr sz="2000" kern="1200">
        <a:solidFill>
          <a:schemeClr val="tx1"/>
        </a:solidFill>
        <a:latin typeface="Tele-GroteskNor" pitchFamily="2" charset="0"/>
        <a:ea typeface="+mn-ea"/>
        <a:cs typeface="Arial" charset="0"/>
      </a:defRPr>
    </a:lvl6pPr>
    <a:lvl7pPr marL="2743200" algn="l" defTabSz="914400" rtl="0" eaLnBrk="1" latinLnBrk="0" hangingPunct="1">
      <a:defRPr sz="2000" kern="1200">
        <a:solidFill>
          <a:schemeClr val="tx1"/>
        </a:solidFill>
        <a:latin typeface="Tele-GroteskNor" pitchFamily="2" charset="0"/>
        <a:ea typeface="+mn-ea"/>
        <a:cs typeface="Arial" charset="0"/>
      </a:defRPr>
    </a:lvl7pPr>
    <a:lvl8pPr marL="3200400" algn="l" defTabSz="914400" rtl="0" eaLnBrk="1" latinLnBrk="0" hangingPunct="1">
      <a:defRPr sz="2000" kern="1200">
        <a:solidFill>
          <a:schemeClr val="tx1"/>
        </a:solidFill>
        <a:latin typeface="Tele-GroteskNor" pitchFamily="2" charset="0"/>
        <a:ea typeface="+mn-ea"/>
        <a:cs typeface="Arial" charset="0"/>
      </a:defRPr>
    </a:lvl8pPr>
    <a:lvl9pPr marL="3657600" algn="l" defTabSz="914400" rtl="0" eaLnBrk="1" latinLnBrk="0" hangingPunct="1">
      <a:defRPr sz="2000" kern="1200">
        <a:solidFill>
          <a:schemeClr val="tx1"/>
        </a:solidFill>
        <a:latin typeface="Tele-GroteskNor" pitchFamily="2"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2"/>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427BAB"/>
    <a:srgbClr val="EDA95A"/>
    <a:srgbClr val="DDD674"/>
    <a:srgbClr val="BABD5A"/>
    <a:srgbClr val="64B9E4"/>
    <a:srgbClr val="CCCCCC"/>
    <a:srgbClr val="262626"/>
    <a:srgbClr val="9999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3142" autoAdjust="0"/>
  </p:normalViewPr>
  <p:slideViewPr>
    <p:cSldViewPr>
      <p:cViewPr varScale="1">
        <p:scale>
          <a:sx n="69" d="100"/>
          <a:sy n="69" d="100"/>
        </p:scale>
        <p:origin x="-1422" y="-108"/>
      </p:cViewPr>
      <p:guideLst>
        <p:guide orient="horz" pos="3793"/>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1" name="Rectangle 3"/>
          <p:cNvSpPr>
            <a:spLocks noGrp="1" noChangeArrowheads="1"/>
          </p:cNvSpPr>
          <p:nvPr>
            <p:ph type="dt" sz="quarter" idx="1"/>
          </p:nvPr>
        </p:nvSpPr>
        <p:spPr bwMode="auto">
          <a:xfrm>
            <a:off x="2959100" y="9525"/>
            <a:ext cx="3302000" cy="1285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smtClean="0">
                <a:cs typeface="Arial" charset="0"/>
              </a:defRPr>
            </a:lvl1pPr>
          </a:lstStyle>
          <a:p>
            <a:pPr>
              <a:defRPr/>
            </a:pPr>
            <a:fld id="{37871109-B94C-4714-B1A9-8B797842DEC0}" type="datetime1">
              <a:rPr lang="ru-RU"/>
              <a:pPr>
                <a:defRPr/>
              </a:pPr>
              <a:t>18.12.2012</a:t>
            </a:fld>
            <a:endParaRPr lang="de-DE"/>
          </a:p>
        </p:txBody>
      </p:sp>
      <p:sp>
        <p:nvSpPr>
          <p:cNvPr id="27653" name="Rectangle 5"/>
          <p:cNvSpPr>
            <a:spLocks noGrp="1" noChangeArrowheads="1"/>
          </p:cNvSpPr>
          <p:nvPr>
            <p:ph type="sldNum" sz="quarter" idx="3"/>
          </p:nvPr>
        </p:nvSpPr>
        <p:spPr bwMode="auto">
          <a:xfrm>
            <a:off x="2959100" y="203200"/>
            <a:ext cx="3302000" cy="12858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a:cs typeface="Arial" charset="0"/>
              </a:defRPr>
            </a:lvl1pPr>
          </a:lstStyle>
          <a:p>
            <a:pPr>
              <a:defRPr/>
            </a:pPr>
            <a:fld id="{9EB3D6C2-9D9F-4087-A8C7-37EAF6333678}" type="slidenum">
              <a:rPr lang="de-DE"/>
              <a:pPr>
                <a:defRPr/>
              </a:pPr>
              <a:t>‹#›</a:t>
            </a:fld>
            <a:endParaRPr lang="de-DE"/>
          </a:p>
        </p:txBody>
      </p:sp>
      <p:sp>
        <p:nvSpPr>
          <p:cNvPr id="6152" name="Rectangle 8"/>
          <p:cNvSpPr>
            <a:spLocks noGrp="1" noChangeArrowheads="1"/>
          </p:cNvSpPr>
          <p:nvPr>
            <p:ph type="hdr" sz="quarter"/>
          </p:nvPr>
        </p:nvSpPr>
        <p:spPr bwMode="auto">
          <a:xfrm>
            <a:off x="2959100" y="106363"/>
            <a:ext cx="3302000" cy="128587"/>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a:cs typeface="Arial" charset="0"/>
              </a:defRPr>
            </a:lvl1pPr>
          </a:lstStyle>
          <a:p>
            <a:pPr>
              <a:defRPr/>
            </a:pPr>
            <a:r>
              <a:rPr lang="de-DE"/>
              <a:t>–streng vertraulich, vertraulich, intern, öffentlich–                         Autor / Thema der Präsentation</a:t>
            </a:r>
          </a:p>
        </p:txBody>
      </p:sp>
      <p:pic>
        <p:nvPicPr>
          <p:cNvPr id="14341" name="Picture 11" descr="T_Kurzform_1K"/>
          <p:cNvPicPr>
            <a:picLocks noChangeAspect="1" noChangeArrowheads="1"/>
          </p:cNvPicPr>
          <p:nvPr/>
        </p:nvPicPr>
        <p:blipFill>
          <a:blip r:embed="rId2">
            <a:extLst>
              <a:ext uri="{28A0092B-C50C-407E-A947-70E740481C1C}">
                <a14:useLocalDpi xmlns:a14="http://schemas.microsoft.com/office/drawing/2010/main" xmlns="" val="0"/>
              </a:ext>
            </a:extLst>
          </a:blip>
          <a:srcRect l="2551" t="23399" r="2734" b="23399"/>
          <a:stretch>
            <a:fillRect/>
          </a:stretch>
        </p:blipFill>
        <p:spPr bwMode="auto">
          <a:xfrm>
            <a:off x="585788" y="1588"/>
            <a:ext cx="1630362" cy="32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783687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4"/>
          <p:cNvSpPr>
            <a:spLocks noGrp="1" noRot="1" noChangeAspect="1" noChangeArrowheads="1" noTextEdit="1"/>
          </p:cNvSpPr>
          <p:nvPr>
            <p:ph type="sldImg" idx="2"/>
          </p:nvPr>
        </p:nvSpPr>
        <p:spPr bwMode="auto">
          <a:xfrm>
            <a:off x="742950" y="820738"/>
            <a:ext cx="5316538" cy="39878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7" name="Rectangle 5"/>
          <p:cNvSpPr>
            <a:spLocks noGrp="1" noChangeArrowheads="1"/>
          </p:cNvSpPr>
          <p:nvPr>
            <p:ph type="body" sz="quarter" idx="3"/>
          </p:nvPr>
        </p:nvSpPr>
        <p:spPr bwMode="auto">
          <a:xfrm>
            <a:off x="542925" y="5043488"/>
            <a:ext cx="5718175" cy="4302125"/>
          </a:xfrm>
          <a:prstGeom prst="rect">
            <a:avLst/>
          </a:prstGeom>
          <a:noFill/>
          <a:ln w="9525">
            <a:noFill/>
            <a:miter lim="800000"/>
            <a:headEnd/>
            <a:tailEnd/>
          </a:ln>
          <a:effectLst/>
        </p:spPr>
        <p:txBody>
          <a:bodyPr vert="horz" wrap="square" lIns="92168" tIns="46084" rIns="92168" bIns="46084"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27651" name="Rectangle 3"/>
          <p:cNvSpPr>
            <a:spLocks noGrp="1" noChangeArrowheads="1"/>
          </p:cNvSpPr>
          <p:nvPr>
            <p:ph type="dt" sz="quarter" idx="1"/>
          </p:nvPr>
        </p:nvSpPr>
        <p:spPr bwMode="auto">
          <a:xfrm>
            <a:off x="2959100" y="9525"/>
            <a:ext cx="3302000" cy="1285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smtClean="0">
                <a:cs typeface="Arial" charset="0"/>
              </a:defRPr>
            </a:lvl1pPr>
          </a:lstStyle>
          <a:p>
            <a:pPr>
              <a:defRPr/>
            </a:pPr>
            <a:fld id="{B48130D8-D23E-4A4E-A28F-892323674FBE}" type="datetime1">
              <a:rPr lang="ru-RU"/>
              <a:pPr>
                <a:defRPr/>
              </a:pPr>
              <a:t>18.12.2012</a:t>
            </a:fld>
            <a:endParaRPr lang="de-DE"/>
          </a:p>
        </p:txBody>
      </p:sp>
      <p:sp>
        <p:nvSpPr>
          <p:cNvPr id="27653" name="Rectangle 5"/>
          <p:cNvSpPr>
            <a:spLocks noGrp="1" noChangeArrowheads="1"/>
          </p:cNvSpPr>
          <p:nvPr>
            <p:ph type="sldNum" sz="quarter" idx="3"/>
          </p:nvPr>
        </p:nvSpPr>
        <p:spPr bwMode="auto">
          <a:xfrm>
            <a:off x="2959100" y="203200"/>
            <a:ext cx="3302000" cy="12858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a:cs typeface="Arial" charset="0"/>
              </a:defRPr>
            </a:lvl1pPr>
          </a:lstStyle>
          <a:p>
            <a:pPr>
              <a:defRPr/>
            </a:pPr>
            <a:fld id="{0EC253D9-6D54-46DB-A7B4-6C8C45063CFE}" type="slidenum">
              <a:rPr lang="de-DE"/>
              <a:pPr>
                <a:defRPr/>
              </a:pPr>
              <a:t>‹#›</a:t>
            </a:fld>
            <a:endParaRPr lang="de-DE"/>
          </a:p>
        </p:txBody>
      </p:sp>
      <p:sp>
        <p:nvSpPr>
          <p:cNvPr id="8208" name="Rectangle 16"/>
          <p:cNvSpPr>
            <a:spLocks noGrp="1" noChangeArrowheads="1"/>
          </p:cNvSpPr>
          <p:nvPr>
            <p:ph type="hdr" sz="quarter"/>
          </p:nvPr>
        </p:nvSpPr>
        <p:spPr bwMode="auto">
          <a:xfrm>
            <a:off x="2959100" y="106363"/>
            <a:ext cx="3302000" cy="128587"/>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a:cs typeface="Arial" charset="0"/>
              </a:defRPr>
            </a:lvl1pPr>
          </a:lstStyle>
          <a:p>
            <a:pPr>
              <a:defRPr/>
            </a:pPr>
            <a:r>
              <a:rPr lang="de-DE"/>
              <a:t>–streng vertraulich, vertraulich, intern, öffentlich–                         Autor / Thema der Präsentation</a:t>
            </a:r>
          </a:p>
        </p:txBody>
      </p:sp>
      <p:pic>
        <p:nvPicPr>
          <p:cNvPr id="13319" name="Picture 17" descr="T_Kurzform_1K"/>
          <p:cNvPicPr>
            <a:picLocks noChangeAspect="1" noChangeArrowheads="1"/>
          </p:cNvPicPr>
          <p:nvPr/>
        </p:nvPicPr>
        <p:blipFill>
          <a:blip r:embed="rId2">
            <a:extLst>
              <a:ext uri="{28A0092B-C50C-407E-A947-70E740481C1C}">
                <a14:useLocalDpi xmlns:a14="http://schemas.microsoft.com/office/drawing/2010/main" xmlns="" val="0"/>
              </a:ext>
            </a:extLst>
          </a:blip>
          <a:srcRect l="2551" t="23399" r="2734" b="23399"/>
          <a:stretch>
            <a:fillRect/>
          </a:stretch>
        </p:blipFill>
        <p:spPr bwMode="auto">
          <a:xfrm>
            <a:off x="585788" y="1588"/>
            <a:ext cx="1630362" cy="32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07740387"/>
      </p:ext>
    </p:extLst>
  </p:cSld>
  <p:clrMap bg1="lt1" tx1="dk1" bg2="lt2" tx2="dk2" accent1="accent1" accent2="accent2" accent3="accent3" accent4="accent4" accent5="accent5" accent6="accent6" hlink="hlink" folHlink="folHlink"/>
  <p:hf sldNum="0" hdr="0" ftr="0"/>
  <p:notesStyle>
    <a:lvl1pPr marL="180975" indent="-180975"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1pPr>
    <a:lvl2pPr marL="541338" indent="-203200"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2pPr>
    <a:lvl3pPr marL="903288" indent="-192088"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3pPr>
    <a:lvl4pPr marL="1263650" indent="-190500"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4pPr>
    <a:lvl5pPr marL="1625600" indent="-192088"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solidFill>
          <a:schemeClr val="bg1"/>
        </a:solidFill>
        <a:effectLst/>
      </p:bgPr>
    </p:bg>
    <p:spTree>
      <p:nvGrpSpPr>
        <p:cNvPr id="1" name=""/>
        <p:cNvGrpSpPr/>
        <p:nvPr/>
      </p:nvGrpSpPr>
      <p:grpSpPr>
        <a:xfrm>
          <a:off x="0" y="0"/>
          <a:ext cx="0" cy="0"/>
          <a:chOff x="0" y="0"/>
          <a:chExt cx="0" cy="0"/>
        </a:xfrm>
      </p:grpSpPr>
      <p:pic>
        <p:nvPicPr>
          <p:cNvPr id="4" name="Picture 12" descr="T_Menschen_Blanko"/>
          <p:cNvPicPr>
            <a:picLocks noChangeAspect="1" noChangeArrowheads="1"/>
          </p:cNvPicPr>
          <p:nvPr/>
        </p:nvPicPr>
        <p:blipFill>
          <a:blip r:embed="rId2">
            <a:extLst>
              <a:ext uri="{28A0092B-C50C-407E-A947-70E740481C1C}">
                <a14:useLocalDpi xmlns:a14="http://schemas.microsoft.com/office/drawing/2010/main" xmlns="" val="0"/>
              </a:ext>
            </a:extLst>
          </a:blip>
          <a:srcRect t="14970"/>
          <a:stretch>
            <a:fillRect/>
          </a:stretch>
        </p:blipFill>
        <p:spPr bwMode="auto">
          <a:xfrm>
            <a:off x="2771775" y="0"/>
            <a:ext cx="5821363" cy="655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589" name="Rectangle 5"/>
          <p:cNvSpPr>
            <a:spLocks noGrp="1" noChangeArrowheads="1"/>
          </p:cNvSpPr>
          <p:nvPr>
            <p:ph type="ctrTitle"/>
          </p:nvPr>
        </p:nvSpPr>
        <p:spPr>
          <a:xfrm>
            <a:off x="304801" y="3603029"/>
            <a:ext cx="4123184" cy="1554163"/>
          </a:xfrm>
        </p:spPr>
        <p:txBody>
          <a:bodyPr lIns="216000" tIns="126000"/>
          <a:lstStyle>
            <a:lvl1pPr>
              <a:defRPr sz="3200">
                <a:effectLst>
                  <a:outerShdw blurRad="38100" dist="38100" dir="2700000" algn="tl">
                    <a:srgbClr val="000000">
                      <a:alpha val="43137"/>
                    </a:srgbClr>
                  </a:outerShdw>
                </a:effectLst>
              </a:defRPr>
            </a:lvl1pPr>
          </a:lstStyle>
          <a:p>
            <a:r>
              <a:rPr lang="en-US" smtClean="0"/>
              <a:t>Click to edit Master title style</a:t>
            </a:r>
            <a:endParaRPr lang="de-DE" dirty="0"/>
          </a:p>
        </p:txBody>
      </p:sp>
      <p:sp>
        <p:nvSpPr>
          <p:cNvPr id="8" name="Rectangle 9"/>
          <p:cNvSpPr>
            <a:spLocks noGrp="1" noChangeArrowheads="1"/>
          </p:cNvSpPr>
          <p:nvPr>
            <p:ph type="sldNum" sz="quarter" idx="12"/>
          </p:nvPr>
        </p:nvSpPr>
        <p:spPr/>
        <p:txBody>
          <a:bodyPr/>
          <a:lstStyle>
            <a:lvl1pPr>
              <a:defRPr smtClean="0"/>
            </a:lvl1pPr>
          </a:lstStyle>
          <a:p>
            <a:pPr>
              <a:defRPr/>
            </a:pPr>
            <a:fld id="{1D384DBC-BD4F-4EB0-A293-DF20630571D5}" type="slidenum">
              <a:rPr lang="de-DE"/>
              <a:pPr>
                <a:defRPr/>
              </a:pPr>
              <a:t>‹#›</a:t>
            </a:fld>
            <a:endParaRPr lang="de-DE" dirty="0"/>
          </a:p>
        </p:txBody>
      </p:sp>
      <p:pic>
        <p:nvPicPr>
          <p:cNvPr id="7" name="Picture 8" descr="TSY_PPT_Label_neu"/>
          <p:cNvPicPr preferRelativeResize="0">
            <a:picLocks noChangeAspect="1" noChangeArrowheads="1"/>
          </p:cNvPicPr>
          <p:nvPr userDrawn="1"/>
        </p:nvPicPr>
        <p:blipFill>
          <a:blip r:embed="rId3"/>
          <a:srcRect r="84" b="1210"/>
          <a:stretch>
            <a:fillRect/>
          </a:stretch>
        </p:blipFill>
        <p:spPr bwMode="auto">
          <a:xfrm>
            <a:off x="304800" y="5929330"/>
            <a:ext cx="8524875" cy="587375"/>
          </a:xfrm>
          <a:prstGeom prst="rect">
            <a:avLst/>
          </a:prstGeom>
          <a:noFill/>
          <a:effectLst/>
        </p:spPr>
      </p:pic>
      <p:sp>
        <p:nvSpPr>
          <p:cNvPr id="67588" name="Rectangle 4"/>
          <p:cNvSpPr>
            <a:spLocks noGrp="1" noChangeArrowheads="1"/>
          </p:cNvSpPr>
          <p:nvPr>
            <p:ph type="subTitle" idx="1"/>
          </p:nvPr>
        </p:nvSpPr>
        <p:spPr>
          <a:xfrm>
            <a:off x="304800" y="5949280"/>
            <a:ext cx="8532813" cy="281434"/>
          </a:xfrm>
        </p:spPr>
        <p:txBody>
          <a:bodyPr lIns="234000"/>
          <a:lstStyle>
            <a:lvl1pPr marL="0" indent="0" algn="r">
              <a:buFont typeface="Wingdings" pitchFamily="2" charset="2"/>
              <a:buNone/>
              <a:defRPr sz="1600">
                <a:effectLst>
                  <a:outerShdw blurRad="38100" dist="38100" dir="2700000" algn="tl">
                    <a:srgbClr val="000000">
                      <a:alpha val="43137"/>
                    </a:srgbClr>
                  </a:outerShdw>
                </a:effectLst>
                <a:latin typeface="Arial Narrow" pitchFamily="34" charset="0"/>
              </a:defRPr>
            </a:lvl1pPr>
          </a:lstStyle>
          <a:p>
            <a:r>
              <a:rPr lang="en-US" smtClean="0"/>
              <a:t>Click to edit Master subtitle style</a:t>
            </a:r>
            <a:endParaRPr lang="de-DE" dirty="0"/>
          </a:p>
        </p:txBody>
      </p:sp>
    </p:spTree>
    <p:extLst>
      <p:ext uri="{BB962C8B-B14F-4D97-AF65-F5344CB8AC3E}">
        <p14:creationId xmlns:p14="http://schemas.microsoft.com/office/powerpoint/2010/main" xmlns="" val="9234085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Rectangle 5"/>
          <p:cNvSpPr>
            <a:spLocks noGrp="1" noChangeArrowheads="1"/>
          </p:cNvSpPr>
          <p:nvPr>
            <p:ph type="sldNum" sz="quarter" idx="12"/>
          </p:nvPr>
        </p:nvSpPr>
        <p:spPr>
          <a:ln/>
        </p:spPr>
        <p:txBody>
          <a:bodyPr/>
          <a:lstStyle>
            <a:lvl1pPr>
              <a:defRPr/>
            </a:lvl1pPr>
          </a:lstStyle>
          <a:p>
            <a:pPr>
              <a:defRPr/>
            </a:pPr>
            <a:fld id="{30F7413B-4F20-4754-AC27-266A06348B94}" type="slidenum">
              <a:rPr lang="de-DE"/>
              <a:pPr>
                <a:defRPr/>
              </a:pPr>
              <a:t>‹#›</a:t>
            </a:fld>
            <a:endParaRPr lang="de-DE"/>
          </a:p>
        </p:txBody>
      </p:sp>
    </p:spTree>
    <p:extLst>
      <p:ext uri="{BB962C8B-B14F-4D97-AF65-F5344CB8AC3E}">
        <p14:creationId xmlns:p14="http://schemas.microsoft.com/office/powerpoint/2010/main" xmlns="" val="34852748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2013" cy="5638800"/>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304800" y="304800"/>
            <a:ext cx="62484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Rectangle 5"/>
          <p:cNvSpPr>
            <a:spLocks noGrp="1" noChangeArrowheads="1"/>
          </p:cNvSpPr>
          <p:nvPr>
            <p:ph type="sldNum" sz="quarter" idx="12"/>
          </p:nvPr>
        </p:nvSpPr>
        <p:spPr>
          <a:ln/>
        </p:spPr>
        <p:txBody>
          <a:bodyPr/>
          <a:lstStyle>
            <a:lvl1pPr>
              <a:defRPr/>
            </a:lvl1pPr>
          </a:lstStyle>
          <a:p>
            <a:pPr>
              <a:defRPr/>
            </a:pPr>
            <a:fld id="{F0576F15-8DF2-44D0-A1B5-B71F8DCE0AB2}" type="slidenum">
              <a:rPr lang="de-DE"/>
              <a:pPr>
                <a:defRPr/>
              </a:pPr>
              <a:t>‹#›</a:t>
            </a:fld>
            <a:endParaRPr lang="de-DE"/>
          </a:p>
        </p:txBody>
      </p:sp>
    </p:spTree>
    <p:extLst>
      <p:ext uri="{BB962C8B-B14F-4D97-AF65-F5344CB8AC3E}">
        <p14:creationId xmlns:p14="http://schemas.microsoft.com/office/powerpoint/2010/main" xmlns="" val="5230828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6" name="Rectangle 5"/>
          <p:cNvSpPr>
            <a:spLocks noGrp="1" noChangeArrowheads="1"/>
          </p:cNvSpPr>
          <p:nvPr>
            <p:ph type="sldNum" sz="quarter" idx="12"/>
          </p:nvPr>
        </p:nvSpPr>
        <p:spPr>
          <a:ln/>
        </p:spPr>
        <p:txBody>
          <a:bodyPr/>
          <a:lstStyle>
            <a:lvl1pPr>
              <a:defRPr/>
            </a:lvl1pPr>
          </a:lstStyle>
          <a:p>
            <a:pPr>
              <a:defRPr/>
            </a:pPr>
            <a:fld id="{3FC8416F-B3F9-4C0C-A60C-308AA625E004}" type="slidenum">
              <a:rPr lang="de-DE"/>
              <a:pPr>
                <a:defRPr/>
              </a:pPr>
              <a:t>‹#›</a:t>
            </a:fld>
            <a:endParaRPr lang="de-DE"/>
          </a:p>
        </p:txBody>
      </p:sp>
    </p:spTree>
    <p:extLst>
      <p:ext uri="{BB962C8B-B14F-4D97-AF65-F5344CB8AC3E}">
        <p14:creationId xmlns:p14="http://schemas.microsoft.com/office/powerpoint/2010/main" xmlns="" val="18544918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5"/>
          <p:cNvSpPr>
            <a:spLocks noGrp="1" noChangeArrowheads="1"/>
          </p:cNvSpPr>
          <p:nvPr>
            <p:ph type="sldNum" sz="quarter" idx="12"/>
          </p:nvPr>
        </p:nvSpPr>
        <p:spPr>
          <a:ln/>
        </p:spPr>
        <p:txBody>
          <a:bodyPr/>
          <a:lstStyle>
            <a:lvl1pPr>
              <a:defRPr/>
            </a:lvl1pPr>
          </a:lstStyle>
          <a:p>
            <a:pPr>
              <a:defRPr/>
            </a:pPr>
            <a:fld id="{88E47974-CD0D-411A-9C41-1AD903959BC7}" type="slidenum">
              <a:rPr lang="de-DE"/>
              <a:pPr>
                <a:defRPr/>
              </a:pPr>
              <a:t>‹#›</a:t>
            </a:fld>
            <a:endParaRPr lang="de-DE"/>
          </a:p>
        </p:txBody>
      </p:sp>
    </p:spTree>
    <p:extLst>
      <p:ext uri="{BB962C8B-B14F-4D97-AF65-F5344CB8AC3E}">
        <p14:creationId xmlns:p14="http://schemas.microsoft.com/office/powerpoint/2010/main" xmlns="" val="18784621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ru-RU" dirty="0"/>
          </a:p>
        </p:txBody>
      </p:sp>
      <p:sp>
        <p:nvSpPr>
          <p:cNvPr id="3" name="Content Placeholder 2"/>
          <p:cNvSpPr>
            <a:spLocks noGrp="1"/>
          </p:cNvSpPr>
          <p:nvPr>
            <p:ph sz="half" idx="1"/>
          </p:nvPr>
        </p:nvSpPr>
        <p:spPr>
          <a:xfrm>
            <a:off x="304800" y="1485900"/>
            <a:ext cx="4189413"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6613" y="1485900"/>
            <a:ext cx="41910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Rectangle 5"/>
          <p:cNvSpPr>
            <a:spLocks noGrp="1" noChangeArrowheads="1"/>
          </p:cNvSpPr>
          <p:nvPr>
            <p:ph type="sldNum" sz="quarter" idx="12"/>
          </p:nvPr>
        </p:nvSpPr>
        <p:spPr>
          <a:ln/>
        </p:spPr>
        <p:txBody>
          <a:bodyPr/>
          <a:lstStyle>
            <a:lvl1pPr>
              <a:defRPr/>
            </a:lvl1pPr>
          </a:lstStyle>
          <a:p>
            <a:pPr>
              <a:defRPr/>
            </a:pPr>
            <a:fld id="{CB7E6BFE-2C05-4556-94D7-35F1E93619A3}" type="slidenum">
              <a:rPr lang="de-DE"/>
              <a:pPr>
                <a:defRPr/>
              </a:pPr>
              <a:t>‹#›</a:t>
            </a:fld>
            <a:endParaRPr lang="de-DE"/>
          </a:p>
        </p:txBody>
      </p:sp>
    </p:spTree>
    <p:extLst>
      <p:ext uri="{BB962C8B-B14F-4D97-AF65-F5344CB8AC3E}">
        <p14:creationId xmlns:p14="http://schemas.microsoft.com/office/powerpoint/2010/main" xmlns="" val="36730599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9" name="Rectangle 5"/>
          <p:cNvSpPr>
            <a:spLocks noGrp="1" noChangeArrowheads="1"/>
          </p:cNvSpPr>
          <p:nvPr>
            <p:ph type="sldNum" sz="quarter" idx="12"/>
          </p:nvPr>
        </p:nvSpPr>
        <p:spPr>
          <a:ln/>
        </p:spPr>
        <p:txBody>
          <a:bodyPr/>
          <a:lstStyle>
            <a:lvl1pPr>
              <a:defRPr/>
            </a:lvl1pPr>
          </a:lstStyle>
          <a:p>
            <a:pPr>
              <a:defRPr/>
            </a:pPr>
            <a:fld id="{F1EED153-FF54-494E-BB50-83A75AA1D987}" type="slidenum">
              <a:rPr lang="de-DE"/>
              <a:pPr>
                <a:defRPr/>
              </a:pPr>
              <a:t>‹#›</a:t>
            </a:fld>
            <a:endParaRPr lang="de-DE"/>
          </a:p>
        </p:txBody>
      </p:sp>
    </p:spTree>
    <p:extLst>
      <p:ext uri="{BB962C8B-B14F-4D97-AF65-F5344CB8AC3E}">
        <p14:creationId xmlns:p14="http://schemas.microsoft.com/office/powerpoint/2010/main" xmlns="" val="30236608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Rectangle 3"/>
          <p:cNvSpPr>
            <a:spLocks noGrp="1" noChangeArrowheads="1"/>
          </p:cNvSpPr>
          <p:nvPr>
            <p:ph type="dt" sz="half" idx="10"/>
          </p:nvPr>
        </p:nvSpPr>
        <p:spPr>
          <a:xfrm>
            <a:off x="7269163" y="6602413"/>
            <a:ext cx="809625" cy="144462"/>
          </a:xfrm>
          <a:prstGeom prst="rect">
            <a:avLst/>
          </a:prstGeom>
          <a:ln/>
        </p:spPr>
        <p:txBody>
          <a:bodyPr/>
          <a:lstStyle>
            <a:lvl1pPr>
              <a:defRPr/>
            </a:lvl1pPr>
          </a:lstStyle>
          <a:p>
            <a:pPr>
              <a:defRPr/>
            </a:pPr>
            <a:fld id="{C89362BB-7AEB-4253-A862-0CD989E3E5DA}" type="datetime1">
              <a:rPr lang="ru-RU"/>
              <a:pPr>
                <a:defRPr/>
              </a:pPr>
              <a:t>18.12.2012</a:t>
            </a:fld>
            <a:endParaRPr lang="de-DE"/>
          </a:p>
        </p:txBody>
      </p:sp>
      <p:sp>
        <p:nvSpPr>
          <p:cNvPr id="4" name="Rectangle 4"/>
          <p:cNvSpPr>
            <a:spLocks noGrp="1" noChangeArrowheads="1"/>
          </p:cNvSpPr>
          <p:nvPr>
            <p:ph type="ftr" sz="quarter" idx="11"/>
          </p:nvPr>
        </p:nvSpPr>
        <p:spPr>
          <a:xfrm>
            <a:off x="989013" y="6602413"/>
            <a:ext cx="6607175" cy="193675"/>
          </a:xfrm>
          <a:prstGeom prst="rect">
            <a:avLst/>
          </a:prstGeom>
          <a:ln/>
        </p:spPr>
        <p:txBody>
          <a:bodyPr/>
          <a:lstStyle>
            <a:lvl1pPr>
              <a:defRPr/>
            </a:lvl1pPr>
          </a:lstStyle>
          <a:p>
            <a:pPr>
              <a:defRPr/>
            </a:pPr>
            <a:r>
              <a:rPr lang="en-US"/>
              <a:t>–strictly confidentia -lAlexey Toskin / SI Head Introduction</a:t>
            </a:r>
            <a:endParaRPr lang="de-DE"/>
          </a:p>
        </p:txBody>
      </p:sp>
      <p:sp>
        <p:nvSpPr>
          <p:cNvPr id="5" name="Rectangle 5"/>
          <p:cNvSpPr>
            <a:spLocks noGrp="1" noChangeArrowheads="1"/>
          </p:cNvSpPr>
          <p:nvPr>
            <p:ph type="sldNum" sz="quarter" idx="12"/>
          </p:nvPr>
        </p:nvSpPr>
        <p:spPr>
          <a:ln/>
        </p:spPr>
        <p:txBody>
          <a:bodyPr/>
          <a:lstStyle>
            <a:lvl1pPr>
              <a:defRPr/>
            </a:lvl1pPr>
          </a:lstStyle>
          <a:p>
            <a:pPr>
              <a:defRPr/>
            </a:pPr>
            <a:fld id="{80301D65-E1D3-4758-8C63-3F4AE36C92E1}" type="slidenum">
              <a:rPr lang="de-DE"/>
              <a:pPr>
                <a:defRPr/>
              </a:pPr>
              <a:t>‹#›</a:t>
            </a:fld>
            <a:endParaRPr lang="de-DE"/>
          </a:p>
        </p:txBody>
      </p:sp>
    </p:spTree>
    <p:extLst>
      <p:ext uri="{BB962C8B-B14F-4D97-AF65-F5344CB8AC3E}">
        <p14:creationId xmlns:p14="http://schemas.microsoft.com/office/powerpoint/2010/main" xmlns="" val="27351409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a:ln/>
        </p:spPr>
        <p:txBody>
          <a:bodyPr/>
          <a:lstStyle>
            <a:lvl1pPr>
              <a:defRPr/>
            </a:lvl1pPr>
          </a:lstStyle>
          <a:p>
            <a:pPr>
              <a:defRPr/>
            </a:pPr>
            <a:fld id="{8B206EAB-88CB-4C12-AC7D-3C43CC844F81}" type="slidenum">
              <a:rPr lang="de-DE"/>
              <a:pPr>
                <a:defRPr/>
              </a:pPr>
              <a:t>‹#›</a:t>
            </a:fld>
            <a:endParaRPr lang="de-DE"/>
          </a:p>
        </p:txBody>
      </p:sp>
    </p:spTree>
    <p:extLst>
      <p:ext uri="{BB962C8B-B14F-4D97-AF65-F5344CB8AC3E}">
        <p14:creationId xmlns:p14="http://schemas.microsoft.com/office/powerpoint/2010/main" xmlns="" val="2729987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5"/>
          <p:cNvSpPr>
            <a:spLocks noGrp="1" noChangeArrowheads="1"/>
          </p:cNvSpPr>
          <p:nvPr>
            <p:ph type="sldNum" sz="quarter" idx="12"/>
          </p:nvPr>
        </p:nvSpPr>
        <p:spPr>
          <a:ln/>
        </p:spPr>
        <p:txBody>
          <a:bodyPr/>
          <a:lstStyle>
            <a:lvl1pPr>
              <a:defRPr/>
            </a:lvl1pPr>
          </a:lstStyle>
          <a:p>
            <a:pPr>
              <a:defRPr/>
            </a:pPr>
            <a:fld id="{0A05A698-B4BC-475B-A9B9-F0762E98D907}" type="slidenum">
              <a:rPr lang="de-DE"/>
              <a:pPr>
                <a:defRPr/>
              </a:pPr>
              <a:t>‹#›</a:t>
            </a:fld>
            <a:endParaRPr lang="de-DE"/>
          </a:p>
        </p:txBody>
      </p:sp>
    </p:spTree>
    <p:extLst>
      <p:ext uri="{BB962C8B-B14F-4D97-AF65-F5344CB8AC3E}">
        <p14:creationId xmlns:p14="http://schemas.microsoft.com/office/powerpoint/2010/main" xmlns="" val="35707131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5"/>
          <p:cNvSpPr>
            <a:spLocks noGrp="1" noChangeArrowheads="1"/>
          </p:cNvSpPr>
          <p:nvPr>
            <p:ph type="sldNum" sz="quarter" idx="12"/>
          </p:nvPr>
        </p:nvSpPr>
        <p:spPr>
          <a:ln/>
        </p:spPr>
        <p:txBody>
          <a:bodyPr/>
          <a:lstStyle>
            <a:lvl1pPr>
              <a:defRPr/>
            </a:lvl1pPr>
          </a:lstStyle>
          <a:p>
            <a:pPr>
              <a:defRPr/>
            </a:pPr>
            <a:fld id="{B8B0E805-31E4-4A31-A2CF-ACCC3F3929AD}" type="slidenum">
              <a:rPr lang="de-DE"/>
              <a:pPr>
                <a:defRPr/>
              </a:pPr>
              <a:t>‹#›</a:t>
            </a:fld>
            <a:endParaRPr lang="de-DE"/>
          </a:p>
        </p:txBody>
      </p:sp>
    </p:spTree>
    <p:extLst>
      <p:ext uri="{BB962C8B-B14F-4D97-AF65-F5344CB8AC3E}">
        <p14:creationId xmlns:p14="http://schemas.microsoft.com/office/powerpoint/2010/main" xmlns="" val="31038939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304800" y="88776"/>
            <a:ext cx="8532813" cy="4599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dirty="0" smtClean="0"/>
              <a:t>Mastertitelformat bearbeiten</a:t>
            </a:r>
          </a:p>
        </p:txBody>
      </p:sp>
      <p:sp>
        <p:nvSpPr>
          <p:cNvPr id="66565" name="Rectangle 5"/>
          <p:cNvSpPr>
            <a:spLocks noGrp="1" noChangeArrowheads="1"/>
          </p:cNvSpPr>
          <p:nvPr>
            <p:ph type="sldNum" sz="quarter" idx="4"/>
          </p:nvPr>
        </p:nvSpPr>
        <p:spPr bwMode="gray">
          <a:xfrm>
            <a:off x="8301038" y="6602413"/>
            <a:ext cx="539750" cy="1444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lnSpc>
                <a:spcPct val="100000"/>
              </a:lnSpc>
              <a:spcBef>
                <a:spcPct val="0"/>
              </a:spcBef>
              <a:buClrTx/>
              <a:buSzTx/>
              <a:buFontTx/>
              <a:buNone/>
              <a:defRPr sz="900" smtClean="0">
                <a:cs typeface="+mn-cs"/>
              </a:defRPr>
            </a:lvl1pPr>
          </a:lstStyle>
          <a:p>
            <a:pPr>
              <a:defRPr/>
            </a:pPr>
            <a:fld id="{B4083B1F-B18F-4BA4-AF25-77046510C68E}" type="slidenum">
              <a:rPr lang="de-DE"/>
              <a:pPr>
                <a:defRPr/>
              </a:pPr>
              <a:t>‹#›</a:t>
            </a:fld>
            <a:endParaRPr lang="de-DE"/>
          </a:p>
        </p:txBody>
      </p:sp>
      <p:sp>
        <p:nvSpPr>
          <p:cNvPr id="1030" name="Rectangle 6"/>
          <p:cNvSpPr>
            <a:spLocks noGrp="1" noChangeArrowheads="1"/>
          </p:cNvSpPr>
          <p:nvPr>
            <p:ph type="body" idx="1"/>
          </p:nvPr>
        </p:nvSpPr>
        <p:spPr bwMode="gray">
          <a:xfrm>
            <a:off x="304800" y="764704"/>
            <a:ext cx="8532813" cy="52565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cxnSp>
        <p:nvCxnSpPr>
          <p:cNvPr id="3" name="Straight Connector 2"/>
          <p:cNvCxnSpPr/>
          <p:nvPr/>
        </p:nvCxnSpPr>
        <p:spPr bwMode="auto">
          <a:xfrm>
            <a:off x="304800" y="476672"/>
            <a:ext cx="8532813" cy="0"/>
          </a:xfrm>
          <a:prstGeom prst="line">
            <a:avLst/>
          </a:prstGeom>
          <a:solidFill>
            <a:schemeClr val="bg2"/>
          </a:solidFill>
          <a:ln w="12700" cap="flat" cmpd="sng" algn="ctr">
            <a:solidFill>
              <a:schemeClr val="tx2"/>
            </a:solidFill>
            <a:prstDash val="solid"/>
            <a:round/>
            <a:headEnd type="none" w="med" len="med"/>
            <a:tailEnd type="none" w="med" len="med"/>
          </a:ln>
          <a:effectLst/>
        </p:spPr>
      </p:cxnSp>
      <p:pic>
        <p:nvPicPr>
          <p:cNvPr id="7" name="Picture 8" descr="TSY_PPT_Label_neu"/>
          <p:cNvPicPr preferRelativeResize="0">
            <a:picLocks noChangeAspect="1" noChangeArrowheads="1"/>
          </p:cNvPicPr>
          <p:nvPr/>
        </p:nvPicPr>
        <p:blipFill>
          <a:blip r:embed="rId13"/>
          <a:srcRect r="84" b="1210"/>
          <a:stretch>
            <a:fillRect/>
          </a:stretch>
        </p:blipFill>
        <p:spPr bwMode="auto">
          <a:xfrm>
            <a:off x="304800" y="5929330"/>
            <a:ext cx="8524875" cy="587375"/>
          </a:xfrm>
          <a:prstGeom prst="rect">
            <a:avLst/>
          </a:prstGeom>
          <a:noFill/>
          <a:effectLst/>
        </p:spPr>
      </p:pic>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Lst>
  <p:timing>
    <p:tnLst>
      <p:par>
        <p:cTn id="1" dur="indefinite" restart="never" nodeType="tmRoot"/>
      </p:par>
    </p:tnLst>
  </p:timing>
  <p:hf hdr="0"/>
  <p:txStyles>
    <p:titleStyle>
      <a:lvl1pPr algn="l" rtl="0" eaLnBrk="1" fontAlgn="base" hangingPunct="1">
        <a:lnSpc>
          <a:spcPct val="90000"/>
        </a:lnSpc>
        <a:spcBef>
          <a:spcPct val="0"/>
        </a:spcBef>
        <a:spcAft>
          <a:spcPct val="0"/>
        </a:spcAft>
        <a:defRPr sz="2800">
          <a:solidFill>
            <a:schemeClr val="tx2"/>
          </a:solidFill>
          <a:effectLst>
            <a:outerShdw blurRad="38100" dist="38100" dir="2700000" algn="tl">
              <a:srgbClr val="000000">
                <a:alpha val="43137"/>
              </a:srgbClr>
            </a:outerShdw>
          </a:effectLst>
          <a:latin typeface="Arial Narrow" pitchFamily="34" charset="0"/>
          <a:ea typeface="+mj-ea"/>
          <a:cs typeface="Arial" pitchFamily="34" charset="0"/>
        </a:defRPr>
      </a:lvl1pPr>
      <a:lvl2pPr algn="l" rtl="0" eaLnBrk="1" fontAlgn="base" hangingPunct="1">
        <a:lnSpc>
          <a:spcPct val="90000"/>
        </a:lnSpc>
        <a:spcBef>
          <a:spcPct val="0"/>
        </a:spcBef>
        <a:spcAft>
          <a:spcPct val="0"/>
        </a:spcAft>
        <a:defRPr sz="2800">
          <a:solidFill>
            <a:schemeClr val="tx2"/>
          </a:solidFill>
          <a:latin typeface="Tele-GroteskNor" pitchFamily="2" charset="0"/>
        </a:defRPr>
      </a:lvl2pPr>
      <a:lvl3pPr algn="l" rtl="0" eaLnBrk="1" fontAlgn="base" hangingPunct="1">
        <a:lnSpc>
          <a:spcPct val="90000"/>
        </a:lnSpc>
        <a:spcBef>
          <a:spcPct val="0"/>
        </a:spcBef>
        <a:spcAft>
          <a:spcPct val="0"/>
        </a:spcAft>
        <a:defRPr sz="2800">
          <a:solidFill>
            <a:schemeClr val="tx2"/>
          </a:solidFill>
          <a:latin typeface="Tele-GroteskNor" pitchFamily="2" charset="0"/>
        </a:defRPr>
      </a:lvl3pPr>
      <a:lvl4pPr algn="l" rtl="0" eaLnBrk="1" fontAlgn="base" hangingPunct="1">
        <a:lnSpc>
          <a:spcPct val="90000"/>
        </a:lnSpc>
        <a:spcBef>
          <a:spcPct val="0"/>
        </a:spcBef>
        <a:spcAft>
          <a:spcPct val="0"/>
        </a:spcAft>
        <a:defRPr sz="2800">
          <a:solidFill>
            <a:schemeClr val="tx2"/>
          </a:solidFill>
          <a:latin typeface="Tele-GroteskNor" pitchFamily="2" charset="0"/>
        </a:defRPr>
      </a:lvl4pPr>
      <a:lvl5pPr algn="l" rtl="0" eaLnBrk="1" fontAlgn="base" hangingPunct="1">
        <a:lnSpc>
          <a:spcPct val="90000"/>
        </a:lnSpc>
        <a:spcBef>
          <a:spcPct val="0"/>
        </a:spcBef>
        <a:spcAft>
          <a:spcPct val="0"/>
        </a:spcAft>
        <a:defRPr sz="2800">
          <a:solidFill>
            <a:schemeClr val="tx2"/>
          </a:solidFill>
          <a:latin typeface="Tele-GroteskNor" pitchFamily="2" charset="0"/>
        </a:defRPr>
      </a:lvl5pPr>
      <a:lvl6pPr marL="457200" algn="l" rtl="0" eaLnBrk="1" fontAlgn="base" hangingPunct="1">
        <a:lnSpc>
          <a:spcPct val="90000"/>
        </a:lnSpc>
        <a:spcBef>
          <a:spcPct val="0"/>
        </a:spcBef>
        <a:spcAft>
          <a:spcPct val="0"/>
        </a:spcAft>
        <a:defRPr sz="2800">
          <a:solidFill>
            <a:schemeClr val="tx2"/>
          </a:solidFill>
          <a:latin typeface="Tele-GroteskNor" pitchFamily="2" charset="0"/>
        </a:defRPr>
      </a:lvl6pPr>
      <a:lvl7pPr marL="914400" algn="l" rtl="0" eaLnBrk="1" fontAlgn="base" hangingPunct="1">
        <a:lnSpc>
          <a:spcPct val="90000"/>
        </a:lnSpc>
        <a:spcBef>
          <a:spcPct val="0"/>
        </a:spcBef>
        <a:spcAft>
          <a:spcPct val="0"/>
        </a:spcAft>
        <a:defRPr sz="2800">
          <a:solidFill>
            <a:schemeClr val="tx2"/>
          </a:solidFill>
          <a:latin typeface="Tele-GroteskNor" pitchFamily="2" charset="0"/>
        </a:defRPr>
      </a:lvl7pPr>
      <a:lvl8pPr marL="1371600" algn="l" rtl="0" eaLnBrk="1" fontAlgn="base" hangingPunct="1">
        <a:lnSpc>
          <a:spcPct val="90000"/>
        </a:lnSpc>
        <a:spcBef>
          <a:spcPct val="0"/>
        </a:spcBef>
        <a:spcAft>
          <a:spcPct val="0"/>
        </a:spcAft>
        <a:defRPr sz="2800">
          <a:solidFill>
            <a:schemeClr val="tx2"/>
          </a:solidFill>
          <a:latin typeface="Tele-GroteskNor" pitchFamily="2" charset="0"/>
        </a:defRPr>
      </a:lvl8pPr>
      <a:lvl9pPr marL="1828800" algn="l" rtl="0" eaLnBrk="1" fontAlgn="base" hangingPunct="1">
        <a:lnSpc>
          <a:spcPct val="90000"/>
        </a:lnSpc>
        <a:spcBef>
          <a:spcPct val="0"/>
        </a:spcBef>
        <a:spcAft>
          <a:spcPct val="0"/>
        </a:spcAft>
        <a:defRPr sz="2800">
          <a:solidFill>
            <a:schemeClr val="tx2"/>
          </a:solidFill>
          <a:latin typeface="Tele-GroteskNor" pitchFamily="2" charset="0"/>
        </a:defRPr>
      </a:lvl9pPr>
    </p:titleStyle>
    <p:bodyStyle>
      <a:lvl1pPr marL="222250" indent="-222250"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ea typeface="+mn-ea"/>
          <a:cs typeface="+mn-cs"/>
        </a:defRPr>
      </a:lvl1pPr>
      <a:lvl2pPr marL="582613" indent="-222250"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2pPr>
      <a:lvl3pPr marL="941388" indent="-220663"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3pPr>
      <a:lvl4pPr marL="1209675" indent="-138113"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4pPr>
      <a:lvl5pPr marL="16621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5pPr>
      <a:lvl6pPr marL="21193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6pPr>
      <a:lvl7pPr marL="25765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7pPr>
      <a:lvl8pPr marL="30337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8pPr>
      <a:lvl9pPr marL="34909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a:spLocks noGrp="1" noChangeArrowheads="1"/>
          </p:cNvSpPr>
          <p:nvPr>
            <p:ph type="subTitle" idx="1"/>
          </p:nvPr>
        </p:nvSpPr>
        <p:spPr>
          <a:xfrm>
            <a:off x="305594" y="5904656"/>
            <a:ext cx="8532813" cy="332656"/>
          </a:xfrm>
        </p:spPr>
        <p:txBody>
          <a:bodyPr/>
          <a:lstStyle/>
          <a:p>
            <a:pPr algn="r"/>
            <a:r>
              <a:rPr lang="en-US" dirty="0" smtClean="0">
                <a:effectLst>
                  <a:outerShdw blurRad="38100" dist="38100" dir="2700000" algn="tl">
                    <a:srgbClr val="000000">
                      <a:alpha val="43137"/>
                    </a:srgbClr>
                  </a:outerShdw>
                </a:effectLst>
              </a:rPr>
              <a:t>Saint Petersburg, 2012</a:t>
            </a:r>
          </a:p>
        </p:txBody>
      </p:sp>
      <p:sp>
        <p:nvSpPr>
          <p:cNvPr id="15362" name="Rectangle 2"/>
          <p:cNvSpPr>
            <a:spLocks noGrp="1" noChangeArrowheads="1"/>
          </p:cNvSpPr>
          <p:nvPr>
            <p:ph type="ctrTitle"/>
          </p:nvPr>
        </p:nvSpPr>
        <p:spPr>
          <a:xfrm>
            <a:off x="250825" y="3068638"/>
            <a:ext cx="8532813" cy="2448594"/>
          </a:xfrm>
        </p:spPr>
        <p:txBody>
          <a:bodyPr/>
          <a:lstStyle/>
          <a:p>
            <a:r>
              <a:rPr lang="en-US" dirty="0" smtClean="0">
                <a:effectLst>
                  <a:outerShdw blurRad="38100" dist="38100" dir="2700000" algn="tl">
                    <a:srgbClr val="000000">
                      <a:alpha val="43137"/>
                    </a:srgbClr>
                  </a:outerShdw>
                </a:effectLst>
              </a:rPr>
              <a:t>Java Lecture #13</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dirty="0" smtClean="0"/>
              <a:t> Enterprise Java Beans 3.1</a:t>
            </a:r>
            <a:endParaRPr lang="en-US"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Accessing </a:t>
            </a:r>
            <a:r>
              <a:rPr lang="en-US" b="1" dirty="0" err="1" smtClean="0"/>
              <a:t>EnterpriseBeans</a:t>
            </a:r>
            <a:r>
              <a:rPr lang="en-US" b="1" dirty="0" smtClean="0"/>
              <a:t> </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10</a:t>
            </a:fld>
            <a:endParaRPr lang="de-DE"/>
          </a:p>
        </p:txBody>
      </p:sp>
      <p:sp>
        <p:nvSpPr>
          <p:cNvPr id="5" name="Content Placeholder 4"/>
          <p:cNvSpPr>
            <a:spLocks noGrp="1"/>
          </p:cNvSpPr>
          <p:nvPr>
            <p:ph idx="1"/>
          </p:nvPr>
        </p:nvSpPr>
        <p:spPr/>
        <p:txBody>
          <a:bodyPr/>
          <a:lstStyle/>
          <a:p>
            <a:pPr>
              <a:buNone/>
            </a:pPr>
            <a:r>
              <a:rPr lang="en-US" dirty="0" smtClean="0"/>
              <a:t>	</a:t>
            </a:r>
          </a:p>
          <a:p>
            <a:pPr>
              <a:buNone/>
            </a:pPr>
            <a:r>
              <a:rPr lang="en-US" b="1" i="1" dirty="0" smtClean="0"/>
              <a:t>@Local</a:t>
            </a:r>
          </a:p>
          <a:p>
            <a:pPr>
              <a:buNone/>
            </a:pPr>
            <a:r>
              <a:rPr lang="en-US" b="1" i="1" dirty="0" smtClean="0"/>
              <a:t>public interface </a:t>
            </a:r>
            <a:r>
              <a:rPr lang="en-US" b="1" i="1" dirty="0" err="1" smtClean="0"/>
              <a:t>InterfaceName</a:t>
            </a:r>
            <a:r>
              <a:rPr lang="en-US" b="1" i="1" dirty="0" smtClean="0"/>
              <a:t> { ... }</a:t>
            </a:r>
          </a:p>
          <a:p>
            <a:pPr>
              <a:buNone/>
            </a:pPr>
            <a:endParaRPr lang="en-US" b="1" i="1" dirty="0" smtClean="0"/>
          </a:p>
          <a:p>
            <a:pPr>
              <a:buNone/>
            </a:pPr>
            <a:r>
              <a:rPr lang="en-US" b="1" i="1" dirty="0" smtClean="0"/>
              <a:t>@Local(</a:t>
            </a:r>
            <a:r>
              <a:rPr lang="en-US" b="1" i="1" dirty="0" err="1" smtClean="0"/>
              <a:t>InterfaceName.class</a:t>
            </a:r>
            <a:r>
              <a:rPr lang="en-US" b="1" i="1" dirty="0" smtClean="0"/>
              <a:t>)</a:t>
            </a:r>
          </a:p>
          <a:p>
            <a:pPr>
              <a:buNone/>
            </a:pPr>
            <a:r>
              <a:rPr lang="en-US" b="1" i="1" dirty="0" smtClean="0"/>
              <a:t>public class </a:t>
            </a:r>
            <a:r>
              <a:rPr lang="en-US" b="1" i="1" dirty="0" err="1" smtClean="0"/>
              <a:t>BeanName</a:t>
            </a:r>
            <a:r>
              <a:rPr lang="en-US" b="1" i="1" dirty="0" smtClean="0"/>
              <a:t> implements </a:t>
            </a:r>
            <a:r>
              <a:rPr lang="en-US" b="1" i="1" dirty="0" err="1" smtClean="0"/>
              <a:t>InterfaceName</a:t>
            </a:r>
            <a:endParaRPr lang="en-US" b="1" i="1" dirty="0" smtClean="0"/>
          </a:p>
          <a:p>
            <a:pPr>
              <a:buNone/>
            </a:pPr>
            <a:endParaRPr lang="en-US" b="1" i="1" dirty="0" smtClean="0"/>
          </a:p>
          <a:p>
            <a:pPr>
              <a:buNone/>
            </a:pPr>
            <a:r>
              <a:rPr lang="en-US" b="1" i="1" dirty="0" smtClean="0"/>
              <a:t> @Remote</a:t>
            </a:r>
          </a:p>
          <a:p>
            <a:pPr>
              <a:buNone/>
            </a:pPr>
            <a:r>
              <a:rPr lang="en-US" b="1" i="1" dirty="0" smtClean="0"/>
              <a:t>public interface </a:t>
            </a:r>
            <a:r>
              <a:rPr lang="en-US" b="1" i="1" dirty="0" err="1" smtClean="0"/>
              <a:t>InterfaceName</a:t>
            </a:r>
            <a:r>
              <a:rPr lang="en-US" b="1" i="1" dirty="0" smtClean="0"/>
              <a:t> { ... }</a:t>
            </a:r>
          </a:p>
          <a:p>
            <a:pPr>
              <a:buNone/>
            </a:pPr>
            <a:endParaRPr lang="en-US" b="1" i="1" dirty="0" smtClean="0"/>
          </a:p>
          <a:p>
            <a:pPr>
              <a:buNone/>
            </a:pPr>
            <a:r>
              <a:rPr lang="en-US" b="1" i="1" dirty="0" smtClean="0"/>
              <a:t>@Remote(</a:t>
            </a:r>
            <a:r>
              <a:rPr lang="en-US" b="1" i="1" dirty="0" err="1" smtClean="0"/>
              <a:t>InterfaceName.class</a:t>
            </a:r>
            <a:r>
              <a:rPr lang="en-US" b="1" i="1" dirty="0" smtClean="0"/>
              <a:t>)</a:t>
            </a:r>
          </a:p>
          <a:p>
            <a:pPr>
              <a:buNone/>
            </a:pPr>
            <a:r>
              <a:rPr lang="en-US" b="1" i="1" dirty="0" smtClean="0"/>
              <a:t>public class </a:t>
            </a:r>
            <a:r>
              <a:rPr lang="en-US" b="1" i="1" dirty="0" err="1" smtClean="0"/>
              <a:t>BeanName</a:t>
            </a:r>
            <a:r>
              <a:rPr lang="en-US" b="1" i="1" dirty="0" smtClean="0"/>
              <a:t> implements </a:t>
            </a:r>
            <a:r>
              <a:rPr lang="en-US" b="1" i="1" dirty="0" err="1" smtClean="0"/>
              <a:t>InterfaceName</a:t>
            </a:r>
            <a:r>
              <a:rPr lang="en-US" b="1" i="1" dirty="0" smtClean="0"/>
              <a:t> { ... }</a:t>
            </a:r>
          </a:p>
        </p:txBody>
      </p:sp>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Remote Clients</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11</a:t>
            </a:fld>
            <a:endParaRPr lang="de-DE"/>
          </a:p>
        </p:txBody>
      </p:sp>
      <p:sp>
        <p:nvSpPr>
          <p:cNvPr id="5" name="Content Placeholder 4"/>
          <p:cNvSpPr>
            <a:spLocks noGrp="1"/>
          </p:cNvSpPr>
          <p:nvPr>
            <p:ph idx="1"/>
          </p:nvPr>
        </p:nvSpPr>
        <p:spPr>
          <a:xfrm>
            <a:off x="304800" y="764704"/>
            <a:ext cx="8532813" cy="3240360"/>
          </a:xfrm>
        </p:spPr>
        <p:txBody>
          <a:bodyPr/>
          <a:lstStyle/>
          <a:p>
            <a:pPr>
              <a:buNone/>
            </a:pPr>
            <a:r>
              <a:rPr lang="en-US" dirty="0" smtClean="0"/>
              <a:t>	</a:t>
            </a:r>
          </a:p>
          <a:p>
            <a:pPr>
              <a:buNone/>
            </a:pPr>
            <a:r>
              <a:rPr lang="en-US" b="1" dirty="0" smtClean="0"/>
              <a:t>A remote client of an enterprise bean has the following traits. </a:t>
            </a:r>
          </a:p>
          <a:p>
            <a:pPr>
              <a:buNone/>
            </a:pPr>
            <a:endParaRPr lang="en-US" b="1" dirty="0" smtClean="0"/>
          </a:p>
          <a:p>
            <a:pPr>
              <a:buNone/>
            </a:pPr>
            <a:r>
              <a:rPr lang="en-US" dirty="0" smtClean="0"/>
              <a:t>■ It can run on a different machine and a different JVM from the enterprise bean it accesses.</a:t>
            </a:r>
          </a:p>
          <a:p>
            <a:pPr>
              <a:buNone/>
            </a:pPr>
            <a:r>
              <a:rPr lang="en-US" dirty="0" smtClean="0"/>
              <a:t>(It is not required to run on a different JVM.)</a:t>
            </a:r>
          </a:p>
          <a:p>
            <a:pPr>
              <a:buNone/>
            </a:pPr>
            <a:r>
              <a:rPr lang="en-US" dirty="0" smtClean="0"/>
              <a:t>■ It can be a web component, an application client, or another enterprise bean.</a:t>
            </a:r>
          </a:p>
          <a:p>
            <a:pPr>
              <a:buNone/>
            </a:pPr>
            <a:r>
              <a:rPr lang="en-US" dirty="0" smtClean="0"/>
              <a:t>■ To a remote client, the location of the enterprise bean is transparent.</a:t>
            </a:r>
          </a:p>
          <a:p>
            <a:pPr>
              <a:buNone/>
            </a:pPr>
            <a:r>
              <a:rPr lang="en-US" dirty="0" smtClean="0"/>
              <a:t>■ The enterprise bean must implement a business interface. That is, remote clients may not</a:t>
            </a:r>
          </a:p>
          <a:p>
            <a:pPr>
              <a:buNone/>
            </a:pPr>
            <a:r>
              <a:rPr lang="en-US" dirty="0" smtClean="0"/>
              <a:t>access an enterprise bean through a no-interface view.   </a:t>
            </a:r>
          </a:p>
          <a:p>
            <a:pPr>
              <a:buNone/>
            </a:pPr>
            <a:endParaRPr lang="en-US" dirty="0" smtClean="0"/>
          </a:p>
        </p:txBody>
      </p:sp>
      <p:pic>
        <p:nvPicPr>
          <p:cNvPr id="1027" name="Picture 3"/>
          <p:cNvPicPr>
            <a:picLocks noChangeAspect="1" noChangeArrowheads="1"/>
          </p:cNvPicPr>
          <p:nvPr/>
        </p:nvPicPr>
        <p:blipFill>
          <a:blip r:embed="rId2"/>
          <a:srcRect/>
          <a:stretch>
            <a:fillRect/>
          </a:stretch>
        </p:blipFill>
        <p:spPr bwMode="auto">
          <a:xfrm>
            <a:off x="971600" y="4149080"/>
            <a:ext cx="7416824" cy="1656184"/>
          </a:xfrm>
          <a:prstGeom prst="rect">
            <a:avLst/>
          </a:prstGeom>
          <a:noFill/>
          <a:ln w="9525">
            <a:noFill/>
            <a:miter lim="800000"/>
            <a:headEnd/>
            <a:tailEnd/>
          </a:ln>
        </p:spPr>
      </p:pic>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Local Clients</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12</a:t>
            </a:fld>
            <a:endParaRPr lang="de-DE"/>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 local client has these characteristics.</a:t>
            </a:r>
          </a:p>
          <a:p>
            <a:pPr>
              <a:buNone/>
            </a:pPr>
            <a:endParaRPr lang="en-US" dirty="0" smtClean="0"/>
          </a:p>
          <a:p>
            <a:pPr>
              <a:buNone/>
            </a:pPr>
            <a:r>
              <a:rPr lang="en-US" dirty="0" smtClean="0"/>
              <a:t>■ It must run in the same application as the enterprise bean it accesses.</a:t>
            </a:r>
          </a:p>
          <a:p>
            <a:pPr>
              <a:buNone/>
            </a:pPr>
            <a:r>
              <a:rPr lang="en-US" dirty="0" smtClean="0"/>
              <a:t>■ It can be a web component or another enterprise bean.</a:t>
            </a:r>
          </a:p>
          <a:p>
            <a:pPr>
              <a:buNone/>
            </a:pPr>
            <a:r>
              <a:rPr lang="en-US" dirty="0" smtClean="0"/>
              <a:t>■ To the local client, the location of the enterprise bean it accesses is not transparent.</a:t>
            </a:r>
          </a:p>
        </p:txBody>
      </p:sp>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err="1" smtClean="0"/>
              <a:t>TheLifecycleof</a:t>
            </a:r>
            <a:r>
              <a:rPr lang="en-US" b="1" dirty="0" smtClean="0"/>
              <a:t> </a:t>
            </a:r>
            <a:r>
              <a:rPr lang="en-US" b="1" dirty="0" err="1" smtClean="0"/>
              <a:t>aStateful</a:t>
            </a:r>
            <a:r>
              <a:rPr lang="en-US" b="1" dirty="0" smtClean="0"/>
              <a:t> </a:t>
            </a:r>
            <a:r>
              <a:rPr lang="en-US" b="1" dirty="0" err="1" smtClean="0"/>
              <a:t>SessionBean</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13</a:t>
            </a:fld>
            <a:endParaRPr lang="de-DE"/>
          </a:p>
        </p:txBody>
      </p:sp>
      <p:pic>
        <p:nvPicPr>
          <p:cNvPr id="2050" name="Picture 2"/>
          <p:cNvPicPr>
            <a:picLocks noGrp="1" noChangeAspect="1" noChangeArrowheads="1"/>
          </p:cNvPicPr>
          <p:nvPr>
            <p:ph idx="1"/>
          </p:nvPr>
        </p:nvPicPr>
        <p:blipFill>
          <a:blip r:embed="rId2"/>
          <a:srcRect/>
          <a:stretch>
            <a:fillRect/>
          </a:stretch>
        </p:blipFill>
        <p:spPr bwMode="auto">
          <a:xfrm>
            <a:off x="899592" y="1124744"/>
            <a:ext cx="7704856" cy="4608512"/>
          </a:xfrm>
          <a:prstGeom prst="rect">
            <a:avLst/>
          </a:prstGeom>
          <a:noFill/>
          <a:ln w="9525">
            <a:noFill/>
            <a:miter lim="800000"/>
            <a:headEnd/>
            <a:tailEnd/>
          </a:ln>
        </p:spPr>
      </p:pic>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err="1" smtClean="0"/>
              <a:t>Lifecycleof</a:t>
            </a:r>
            <a:r>
              <a:rPr lang="en-US" b="1" dirty="0" smtClean="0"/>
              <a:t> a Stateless </a:t>
            </a:r>
            <a:r>
              <a:rPr lang="en-US" b="1" dirty="0" err="1" smtClean="0"/>
              <a:t>SessionBean</a:t>
            </a:r>
            <a:r>
              <a:rPr lang="en-US" b="1" dirty="0" smtClean="0"/>
              <a:t> , Singleton, MDB</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14</a:t>
            </a:fld>
            <a:endParaRPr lang="de-DE"/>
          </a:p>
        </p:txBody>
      </p:sp>
      <p:pic>
        <p:nvPicPr>
          <p:cNvPr id="3074" name="Picture 2"/>
          <p:cNvPicPr>
            <a:picLocks noGrp="1" noChangeAspect="1" noChangeArrowheads="1"/>
          </p:cNvPicPr>
          <p:nvPr>
            <p:ph idx="1"/>
          </p:nvPr>
        </p:nvPicPr>
        <p:blipFill>
          <a:blip r:embed="rId2"/>
          <a:srcRect/>
          <a:stretch>
            <a:fillRect/>
          </a:stretch>
        </p:blipFill>
        <p:spPr bwMode="auto">
          <a:xfrm>
            <a:off x="1115616" y="908720"/>
            <a:ext cx="7128792" cy="1800200"/>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1331640" y="3068960"/>
            <a:ext cx="6984776" cy="2664296"/>
          </a:xfrm>
          <a:prstGeom prst="rect">
            <a:avLst/>
          </a:prstGeom>
          <a:noFill/>
          <a:ln w="9525">
            <a:noFill/>
            <a:miter lim="800000"/>
            <a:headEnd/>
            <a:tailEnd/>
          </a:ln>
        </p:spPr>
      </p:pic>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Lifecycle Callback Methods</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15</a:t>
            </a:fld>
            <a:endParaRPr lang="de-DE"/>
          </a:p>
        </p:txBody>
      </p:sp>
      <p:sp>
        <p:nvSpPr>
          <p:cNvPr id="5" name="Content Placeholder 4"/>
          <p:cNvSpPr>
            <a:spLocks noGrp="1"/>
          </p:cNvSpPr>
          <p:nvPr>
            <p:ph idx="1"/>
          </p:nvPr>
        </p:nvSpPr>
        <p:spPr/>
        <p:txBody>
          <a:bodyPr/>
          <a:lstStyle/>
          <a:p>
            <a:pPr>
              <a:buNone/>
            </a:pPr>
            <a:r>
              <a:rPr lang="en-US" dirty="0" smtClean="0"/>
              <a:t>	A method in the bean class may be declared as a lifecycle callback method by annotating the method with the following annotations:</a:t>
            </a:r>
          </a:p>
          <a:p>
            <a:pPr>
              <a:buNone/>
            </a:pPr>
            <a:r>
              <a:rPr lang="en-US" dirty="0" smtClean="0"/>
              <a:t>■ </a:t>
            </a:r>
            <a:r>
              <a:rPr lang="en-US" dirty="0" err="1" smtClean="0"/>
              <a:t>javax.annotation.PostConstruct:Methods</a:t>
            </a:r>
            <a:r>
              <a:rPr lang="en-US" dirty="0" smtClean="0"/>
              <a:t> annotated with </a:t>
            </a:r>
            <a:r>
              <a:rPr lang="en-US" b="1" dirty="0" smtClean="0"/>
              <a:t>@</a:t>
            </a:r>
            <a:r>
              <a:rPr lang="en-US" b="1" dirty="0" err="1" smtClean="0"/>
              <a:t>PostConstructare</a:t>
            </a:r>
            <a:r>
              <a:rPr lang="en-US" b="1" dirty="0" smtClean="0"/>
              <a:t> </a:t>
            </a:r>
            <a:r>
              <a:rPr lang="en-US" dirty="0" smtClean="0"/>
              <a:t>invoked</a:t>
            </a:r>
          </a:p>
          <a:p>
            <a:pPr>
              <a:buNone/>
            </a:pPr>
            <a:r>
              <a:rPr lang="en-US" dirty="0" smtClean="0"/>
              <a:t>by the container on newly constructed bean instances after all dependency injection has</a:t>
            </a:r>
          </a:p>
          <a:p>
            <a:pPr>
              <a:buNone/>
            </a:pPr>
            <a:r>
              <a:rPr lang="en-US" dirty="0" smtClean="0"/>
              <a:t>completed and before the first business method is invoked on the enterprise bean.</a:t>
            </a:r>
          </a:p>
          <a:p>
            <a:pPr>
              <a:buNone/>
            </a:pPr>
            <a:r>
              <a:rPr lang="en-US" dirty="0" smtClean="0"/>
              <a:t>■ </a:t>
            </a:r>
            <a:r>
              <a:rPr lang="en-US" dirty="0" err="1" smtClean="0"/>
              <a:t>javax.annotation.PreDestroy:Methods</a:t>
            </a:r>
            <a:r>
              <a:rPr lang="en-US" dirty="0" smtClean="0"/>
              <a:t> annotated with </a:t>
            </a:r>
            <a:r>
              <a:rPr lang="en-US" b="1" dirty="0" smtClean="0"/>
              <a:t>@</a:t>
            </a:r>
            <a:r>
              <a:rPr lang="en-US" b="1" dirty="0" err="1" smtClean="0"/>
              <a:t>PreDestroyare</a:t>
            </a:r>
            <a:r>
              <a:rPr lang="en-US" b="1" dirty="0" smtClean="0"/>
              <a:t> </a:t>
            </a:r>
            <a:r>
              <a:rPr lang="en-US" dirty="0" smtClean="0"/>
              <a:t>invoked after</a:t>
            </a:r>
          </a:p>
          <a:p>
            <a:pPr>
              <a:buNone/>
            </a:pPr>
            <a:r>
              <a:rPr lang="en-US" dirty="0" smtClean="0"/>
              <a:t>any method annotated @</a:t>
            </a:r>
            <a:r>
              <a:rPr lang="en-US" dirty="0" err="1" smtClean="0"/>
              <a:t>Removehas</a:t>
            </a:r>
            <a:r>
              <a:rPr lang="en-US" dirty="0" smtClean="0"/>
              <a:t> completed and before the container removes the</a:t>
            </a:r>
          </a:p>
          <a:p>
            <a:pPr>
              <a:buNone/>
            </a:pPr>
            <a:r>
              <a:rPr lang="en-US" dirty="0" smtClean="0"/>
              <a:t>enterprise bean instance.</a:t>
            </a:r>
          </a:p>
          <a:p>
            <a:pPr>
              <a:buNone/>
            </a:pPr>
            <a:r>
              <a:rPr lang="en-US" dirty="0" smtClean="0"/>
              <a:t>■ </a:t>
            </a:r>
            <a:r>
              <a:rPr lang="en-US" dirty="0" err="1" smtClean="0"/>
              <a:t>javax.ejb.PostActivate:Methods</a:t>
            </a:r>
            <a:r>
              <a:rPr lang="en-US" dirty="0" smtClean="0"/>
              <a:t> annotated with </a:t>
            </a:r>
            <a:r>
              <a:rPr lang="en-US" b="1" dirty="0" smtClean="0"/>
              <a:t>@</a:t>
            </a:r>
            <a:r>
              <a:rPr lang="en-US" b="1" dirty="0" err="1" smtClean="0"/>
              <a:t>PostActivateare</a:t>
            </a:r>
            <a:r>
              <a:rPr lang="en-US" b="1" dirty="0" smtClean="0"/>
              <a:t> </a:t>
            </a:r>
            <a:r>
              <a:rPr lang="en-US" dirty="0" smtClean="0"/>
              <a:t>invoked by the</a:t>
            </a:r>
          </a:p>
          <a:p>
            <a:pPr>
              <a:buNone/>
            </a:pPr>
            <a:r>
              <a:rPr lang="en-US" dirty="0" smtClean="0"/>
              <a:t>container after the container moves the bean from secondary storage to active status.</a:t>
            </a:r>
          </a:p>
          <a:p>
            <a:pPr>
              <a:buNone/>
            </a:pPr>
            <a:r>
              <a:rPr lang="en-US" dirty="0" smtClean="0"/>
              <a:t>■ </a:t>
            </a:r>
            <a:r>
              <a:rPr lang="en-US" dirty="0" err="1" smtClean="0"/>
              <a:t>javax.ejb.PrePassivate:Methods</a:t>
            </a:r>
            <a:r>
              <a:rPr lang="en-US" dirty="0" smtClean="0"/>
              <a:t> annotated with </a:t>
            </a:r>
            <a:r>
              <a:rPr lang="en-US" b="1" dirty="0" smtClean="0"/>
              <a:t>@</a:t>
            </a:r>
            <a:r>
              <a:rPr lang="en-US" b="1" dirty="0" err="1" smtClean="0"/>
              <a:t>PrePassivateare</a:t>
            </a:r>
            <a:r>
              <a:rPr lang="en-US" b="1" dirty="0" smtClean="0"/>
              <a:t> </a:t>
            </a:r>
            <a:r>
              <a:rPr lang="en-US" dirty="0" smtClean="0"/>
              <a:t>invoked by the</a:t>
            </a:r>
          </a:p>
          <a:p>
            <a:pPr>
              <a:buNone/>
            </a:pPr>
            <a:r>
              <a:rPr lang="en-US" dirty="0" smtClean="0"/>
              <a:t>container before it </a:t>
            </a:r>
            <a:r>
              <a:rPr lang="en-US" dirty="0" err="1" smtClean="0"/>
              <a:t>passivates</a:t>
            </a:r>
            <a:r>
              <a:rPr lang="en-US" dirty="0" smtClean="0"/>
              <a:t> the enterprise bean, meaning that the container temporarily</a:t>
            </a:r>
          </a:p>
          <a:p>
            <a:pPr>
              <a:buNone/>
            </a:pPr>
            <a:r>
              <a:rPr lang="en-US" dirty="0" smtClean="0"/>
              <a:t>removes the bean from the environment and saves it to secondary storage.</a:t>
            </a:r>
          </a:p>
        </p:txBody>
      </p:sp>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Stateless  and </a:t>
            </a:r>
            <a:r>
              <a:rPr lang="en-US" b="1" dirty="0" err="1" smtClean="0"/>
              <a:t>Stateful</a:t>
            </a:r>
            <a:r>
              <a:rPr lang="en-US" b="1" dirty="0" smtClean="0"/>
              <a:t> Session Bean  by Example</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16</a:t>
            </a:fld>
            <a:endParaRPr lang="de-DE"/>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@Remote</a:t>
            </a:r>
          </a:p>
          <a:p>
            <a:pPr>
              <a:buNone/>
            </a:pPr>
            <a:r>
              <a:rPr lang="en-US" b="1" dirty="0" smtClean="0"/>
              <a:t>public interface Cart {…}</a:t>
            </a:r>
            <a:endParaRPr lang="en-US" dirty="0" smtClean="0"/>
          </a:p>
          <a:p>
            <a:pPr>
              <a:buNone/>
            </a:pPr>
            <a:endParaRPr lang="en-US" dirty="0" smtClean="0"/>
          </a:p>
          <a:p>
            <a:pPr>
              <a:buNone/>
            </a:pPr>
            <a:r>
              <a:rPr lang="en-US" dirty="0" smtClean="0"/>
              <a:t>@</a:t>
            </a:r>
            <a:r>
              <a:rPr lang="en-US" dirty="0" err="1" smtClean="0"/>
              <a:t>Stateful</a:t>
            </a:r>
            <a:endParaRPr lang="en-US" dirty="0" smtClean="0"/>
          </a:p>
          <a:p>
            <a:pPr>
              <a:buNone/>
            </a:pPr>
            <a:r>
              <a:rPr lang="en-US" b="1" dirty="0" smtClean="0"/>
              <a:t>public class </a:t>
            </a:r>
            <a:r>
              <a:rPr lang="en-US" b="1" dirty="0" err="1" smtClean="0"/>
              <a:t>CartBean</a:t>
            </a:r>
            <a:r>
              <a:rPr lang="en-US" b="1" dirty="0" smtClean="0"/>
              <a:t> implements Cart {…}</a:t>
            </a:r>
          </a:p>
          <a:p>
            <a:pPr>
              <a:buNone/>
            </a:pPr>
            <a:endParaRPr lang="en-US" b="1" dirty="0" smtClean="0"/>
          </a:p>
          <a:p>
            <a:pPr>
              <a:buNone/>
            </a:pPr>
            <a:r>
              <a:rPr lang="en-US" dirty="0" smtClean="0"/>
              <a:t>@Stateless</a:t>
            </a:r>
          </a:p>
          <a:p>
            <a:pPr>
              <a:buNone/>
            </a:pPr>
            <a:r>
              <a:rPr lang="en-US" b="1" dirty="0" smtClean="0"/>
              <a:t>public class </a:t>
            </a:r>
            <a:r>
              <a:rPr lang="en-US" b="1" dirty="0" err="1" smtClean="0"/>
              <a:t>BookStatelessBean</a:t>
            </a:r>
            <a:r>
              <a:rPr lang="en-US" b="1" dirty="0" smtClean="0"/>
              <a:t> {…}</a:t>
            </a:r>
            <a:endParaRPr lang="en-US" dirty="0" smtClean="0"/>
          </a:p>
        </p:txBody>
      </p:sp>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Singleton Session Bean  by Example</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17</a:t>
            </a:fld>
            <a:endParaRPr lang="de-DE"/>
          </a:p>
        </p:txBody>
      </p:sp>
      <p:sp>
        <p:nvSpPr>
          <p:cNvPr id="5" name="Content Placeholder 4"/>
          <p:cNvSpPr>
            <a:spLocks noGrp="1"/>
          </p:cNvSpPr>
          <p:nvPr>
            <p:ph idx="1"/>
          </p:nvPr>
        </p:nvSpPr>
        <p:spPr/>
        <p:txBody>
          <a:bodyPr/>
          <a:lstStyle/>
          <a:p>
            <a:pPr>
              <a:buNone/>
            </a:pPr>
            <a:r>
              <a:rPr lang="en-US" dirty="0" smtClean="0"/>
              <a:t>	Singleton session beans are designed for concurrent access, situations in which many clients need to access a single instance of a session bean at the same time. </a:t>
            </a:r>
          </a:p>
          <a:p>
            <a:pPr>
              <a:buNone/>
            </a:pPr>
            <a:endParaRPr lang="en-US" dirty="0" smtClean="0"/>
          </a:p>
          <a:p>
            <a:pPr>
              <a:buNone/>
            </a:pPr>
            <a:r>
              <a:rPr lang="en-US" dirty="0" smtClean="0"/>
              <a:t>	</a:t>
            </a:r>
            <a:r>
              <a:rPr lang="en-US" b="1" dirty="0" smtClean="0"/>
              <a:t>Container-Managed Concurrency</a:t>
            </a:r>
          </a:p>
          <a:p>
            <a:pPr>
              <a:buNone/>
            </a:pPr>
            <a:r>
              <a:rPr lang="en-US" b="1" dirty="0" smtClean="0"/>
              <a:t>		</a:t>
            </a:r>
            <a:r>
              <a:rPr lang="en-US" b="1" i="1" dirty="0" smtClean="0"/>
              <a:t>@</a:t>
            </a:r>
            <a:r>
              <a:rPr lang="en-US" b="1" i="1" dirty="0" err="1" smtClean="0"/>
              <a:t>ConcurrencyManagement</a:t>
            </a:r>
            <a:r>
              <a:rPr lang="en-US" b="1" i="1" dirty="0" smtClean="0"/>
              <a:t>(</a:t>
            </a:r>
            <a:r>
              <a:rPr lang="en-US" b="1" i="1" dirty="0" err="1" smtClean="0"/>
              <a:t>ConcurrencyManagementType.CONTAINER</a:t>
            </a:r>
            <a:r>
              <a:rPr lang="en-US" b="1" i="1" dirty="0" smtClean="0"/>
              <a:t>)</a:t>
            </a:r>
          </a:p>
          <a:p>
            <a:pPr>
              <a:buNone/>
            </a:pPr>
            <a:r>
              <a:rPr lang="en-US" b="1" i="1" dirty="0" smtClean="0"/>
              <a:t>		@Lock(</a:t>
            </a:r>
            <a:r>
              <a:rPr lang="en-US" b="1" i="1" dirty="0" err="1" smtClean="0"/>
              <a:t>LockType.READ</a:t>
            </a:r>
            <a:r>
              <a:rPr lang="en-US" b="1" i="1" dirty="0" smtClean="0"/>
              <a:t>)</a:t>
            </a:r>
          </a:p>
          <a:p>
            <a:pPr>
              <a:buNone/>
            </a:pPr>
            <a:r>
              <a:rPr lang="en-US" b="1" i="1" dirty="0" smtClean="0"/>
              <a:t>		@Lock(</a:t>
            </a:r>
            <a:r>
              <a:rPr lang="en-US" b="1" i="1" dirty="0" err="1" smtClean="0"/>
              <a:t>LockType.WRITE</a:t>
            </a:r>
            <a:endParaRPr lang="en-US" b="1" i="1" dirty="0" smtClean="0"/>
          </a:p>
          <a:p>
            <a:pPr>
              <a:buNone/>
            </a:pPr>
            <a:r>
              <a:rPr lang="en-US" b="1" i="1" dirty="0" smtClean="0"/>
              <a:t>		@</a:t>
            </a:r>
            <a:r>
              <a:rPr lang="en-US" b="1" i="1" dirty="0" err="1" smtClean="0"/>
              <a:t>AccessTimeout</a:t>
            </a:r>
            <a:r>
              <a:rPr lang="en-US" b="1" i="1" dirty="0" smtClean="0"/>
              <a:t>(value=120000)</a:t>
            </a:r>
          </a:p>
          <a:p>
            <a:pPr>
              <a:buNone/>
            </a:pPr>
            <a:endParaRPr lang="en-US" b="1" dirty="0" smtClean="0"/>
          </a:p>
          <a:p>
            <a:pPr>
              <a:buNone/>
            </a:pPr>
            <a:r>
              <a:rPr lang="en-US" b="1" dirty="0" smtClean="0"/>
              <a:t>	Bean-</a:t>
            </a:r>
            <a:r>
              <a:rPr lang="en-US" b="1" dirty="0" err="1" smtClean="0"/>
              <a:t>ManagedConcurrency</a:t>
            </a:r>
            <a:endParaRPr lang="en-US" b="1" dirty="0" smtClean="0"/>
          </a:p>
          <a:p>
            <a:pPr>
              <a:buNone/>
            </a:pPr>
            <a:r>
              <a:rPr lang="en-US" b="1" dirty="0" smtClean="0"/>
              <a:t>		</a:t>
            </a:r>
            <a:r>
              <a:rPr lang="en-US" b="1" i="1" dirty="0" smtClean="0"/>
              <a:t>@</a:t>
            </a:r>
            <a:r>
              <a:rPr lang="en-US" b="1" i="1" dirty="0" err="1" smtClean="0"/>
              <a:t>ConcurrencyManagement</a:t>
            </a:r>
            <a:r>
              <a:rPr lang="en-US" b="1" i="1" dirty="0" smtClean="0"/>
              <a:t>(</a:t>
            </a:r>
            <a:r>
              <a:rPr lang="en-US" b="1" i="1" dirty="0" err="1" smtClean="0"/>
              <a:t>ConcurrencyManagementType.BEAN</a:t>
            </a:r>
            <a:r>
              <a:rPr lang="en-US" b="1" i="1" dirty="0" smtClean="0"/>
              <a:t>)</a:t>
            </a:r>
          </a:p>
          <a:p>
            <a:pPr>
              <a:buNone/>
            </a:pPr>
            <a:r>
              <a:rPr lang="en-US" b="1" dirty="0" smtClean="0"/>
              <a:t>		</a:t>
            </a:r>
            <a:endParaRPr lang="en-US" dirty="0" smtClean="0"/>
          </a:p>
          <a:p>
            <a:pPr>
              <a:buNone/>
            </a:pPr>
            <a:r>
              <a:rPr lang="en-US" dirty="0" smtClean="0"/>
              <a:t>	@</a:t>
            </a:r>
            <a:r>
              <a:rPr lang="en-US" dirty="0" err="1" smtClean="0"/>
              <a:t>DependsOn</a:t>
            </a:r>
            <a:r>
              <a:rPr lang="en-US" dirty="0" smtClean="0"/>
              <a:t>("</a:t>
            </a:r>
            <a:r>
              <a:rPr lang="en-US" dirty="0" err="1" smtClean="0"/>
              <a:t>DependsSingletonBean</a:t>
            </a:r>
            <a:r>
              <a:rPr lang="en-US" dirty="0" smtClean="0"/>
              <a:t>")</a:t>
            </a:r>
          </a:p>
          <a:p>
            <a:pPr>
              <a:buNone/>
            </a:pPr>
            <a:r>
              <a:rPr lang="en-US" dirty="0" smtClean="0"/>
              <a:t>	</a:t>
            </a:r>
          </a:p>
          <a:p>
            <a:pPr>
              <a:buNone/>
            </a:pPr>
            <a:endParaRPr lang="en-US" dirty="0" smtClean="0"/>
          </a:p>
          <a:p>
            <a:pPr>
              <a:buNone/>
            </a:pPr>
            <a:r>
              <a:rPr lang="en-US" dirty="0" smtClean="0"/>
              <a:t>	</a:t>
            </a:r>
          </a:p>
        </p:txBody>
      </p:sp>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Timer Service by Example</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18</a:t>
            </a:fld>
            <a:endParaRPr lang="de-DE"/>
          </a:p>
        </p:txBody>
      </p:sp>
      <p:sp>
        <p:nvSpPr>
          <p:cNvPr id="5" name="Content Placeholder 4"/>
          <p:cNvSpPr>
            <a:spLocks noGrp="1"/>
          </p:cNvSpPr>
          <p:nvPr>
            <p:ph idx="1"/>
          </p:nvPr>
        </p:nvSpPr>
        <p:spPr/>
        <p:txBody>
          <a:bodyPr/>
          <a:lstStyle/>
          <a:p>
            <a:pPr>
              <a:buNone/>
            </a:pPr>
            <a:r>
              <a:rPr lang="en-US" dirty="0" smtClean="0"/>
              <a:t>	</a:t>
            </a:r>
          </a:p>
          <a:p>
            <a:pPr>
              <a:buNone/>
            </a:pPr>
            <a:r>
              <a:rPr lang="en-US" b="1" dirty="0" smtClean="0"/>
              <a:t>Programmatic Timers</a:t>
            </a:r>
          </a:p>
          <a:p>
            <a:pPr>
              <a:buNone/>
            </a:pPr>
            <a:r>
              <a:rPr lang="en-US" dirty="0" smtClean="0"/>
              <a:t>	</a:t>
            </a:r>
          </a:p>
          <a:p>
            <a:pPr>
              <a:buNone/>
            </a:pPr>
            <a:r>
              <a:rPr lang="en-US" b="1" dirty="0" smtClean="0"/>
              <a:t>Automatic Timers</a:t>
            </a:r>
          </a:p>
          <a:p>
            <a:pPr>
              <a:buNone/>
            </a:pPr>
            <a:endParaRPr lang="en-US" b="1" dirty="0" smtClean="0"/>
          </a:p>
          <a:p>
            <a:pPr>
              <a:buNone/>
            </a:pPr>
            <a:r>
              <a:rPr lang="en-US" b="1" dirty="0" smtClean="0"/>
              <a:t>Canceling and Saving Timers</a:t>
            </a:r>
          </a:p>
          <a:p>
            <a:pPr>
              <a:buNone/>
            </a:pPr>
            <a:endParaRPr lang="en-US" b="1" dirty="0" smtClean="0"/>
          </a:p>
          <a:p>
            <a:pPr>
              <a:buNone/>
            </a:pPr>
            <a:r>
              <a:rPr lang="en-US" b="1" dirty="0" smtClean="0"/>
              <a:t>Getting Timer  Information</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dirty="0" smtClean="0"/>
          </a:p>
        </p:txBody>
      </p:sp>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Message-Driven Bean</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19</a:t>
            </a:fld>
            <a:endParaRPr lang="de-DE"/>
          </a:p>
        </p:txBody>
      </p:sp>
      <p:sp>
        <p:nvSpPr>
          <p:cNvPr id="5" name="Content Placeholder 4"/>
          <p:cNvSpPr>
            <a:spLocks noGrp="1"/>
          </p:cNvSpPr>
          <p:nvPr>
            <p:ph idx="1"/>
          </p:nvPr>
        </p:nvSpPr>
        <p:spPr>
          <a:xfrm>
            <a:off x="304800" y="2852936"/>
            <a:ext cx="8532813" cy="3168352"/>
          </a:xfrm>
        </p:spPr>
        <p:txBody>
          <a:bodyPr/>
          <a:lstStyle/>
          <a:p>
            <a:pPr>
              <a:buNone/>
            </a:pPr>
            <a:r>
              <a:rPr lang="en-US" dirty="0" smtClean="0"/>
              <a:t>	</a:t>
            </a:r>
          </a:p>
          <a:p>
            <a:pPr>
              <a:buNone/>
            </a:pPr>
            <a:r>
              <a:rPr lang="en-US" b="1" dirty="0" smtClean="0"/>
              <a:t>@Resource(</a:t>
            </a:r>
            <a:r>
              <a:rPr lang="en-US" b="1" dirty="0" err="1" smtClean="0"/>
              <a:t>mappedName</a:t>
            </a:r>
            <a:r>
              <a:rPr lang="en-US" b="1" dirty="0" smtClean="0"/>
              <a:t>="</a:t>
            </a:r>
            <a:r>
              <a:rPr lang="en-US" b="1" dirty="0" err="1" smtClean="0"/>
              <a:t>jms</a:t>
            </a:r>
            <a:r>
              <a:rPr lang="en-US" b="1" dirty="0" smtClean="0"/>
              <a:t>/</a:t>
            </a:r>
            <a:r>
              <a:rPr lang="en-US" b="1" dirty="0" err="1" smtClean="0"/>
              <a:t>ConnectionFactory</a:t>
            </a:r>
            <a:r>
              <a:rPr lang="en-US" b="1" dirty="0" smtClean="0"/>
              <a:t>")</a:t>
            </a:r>
          </a:p>
          <a:p>
            <a:pPr>
              <a:buNone/>
            </a:pPr>
            <a:r>
              <a:rPr lang="en-US" b="1" dirty="0" smtClean="0"/>
              <a:t>private static </a:t>
            </a:r>
            <a:r>
              <a:rPr lang="en-US" b="1" dirty="0" err="1" smtClean="0"/>
              <a:t>ConnectionFactory</a:t>
            </a:r>
            <a:r>
              <a:rPr lang="en-US" b="1" dirty="0" smtClean="0"/>
              <a:t> </a:t>
            </a:r>
            <a:r>
              <a:rPr lang="en-US" b="1" dirty="0" err="1" smtClean="0"/>
              <a:t>connectionFactory</a:t>
            </a:r>
            <a:r>
              <a:rPr lang="en-US" b="1" dirty="0" smtClean="0"/>
              <a:t>;</a:t>
            </a:r>
          </a:p>
          <a:p>
            <a:pPr>
              <a:buNone/>
            </a:pPr>
            <a:r>
              <a:rPr lang="en-US" b="1" dirty="0" smtClean="0"/>
              <a:t>@Resource(</a:t>
            </a:r>
            <a:r>
              <a:rPr lang="en-US" b="1" dirty="0" err="1" smtClean="0"/>
              <a:t>mappedName</a:t>
            </a:r>
            <a:r>
              <a:rPr lang="en-US" b="1" dirty="0" smtClean="0"/>
              <a:t>="</a:t>
            </a:r>
            <a:r>
              <a:rPr lang="en-US" b="1" dirty="0" err="1" smtClean="0"/>
              <a:t>jms</a:t>
            </a:r>
            <a:r>
              <a:rPr lang="en-US" b="1" dirty="0" smtClean="0"/>
              <a:t>/Queue")</a:t>
            </a:r>
          </a:p>
          <a:p>
            <a:pPr>
              <a:buNone/>
            </a:pPr>
            <a:r>
              <a:rPr lang="en-US" b="1" dirty="0" smtClean="0"/>
              <a:t>private static Queue </a:t>
            </a:r>
            <a:r>
              <a:rPr lang="en-US" b="1" dirty="0" err="1" smtClean="0"/>
              <a:t>queue</a:t>
            </a:r>
            <a:r>
              <a:rPr lang="en-US" b="1" dirty="0" smtClean="0"/>
              <a:t>;</a:t>
            </a:r>
          </a:p>
          <a:p>
            <a:pPr>
              <a:buNone/>
            </a:pPr>
            <a:endParaRPr lang="en-US" b="1" dirty="0" smtClean="0"/>
          </a:p>
          <a:p>
            <a:pPr>
              <a:buNone/>
            </a:pPr>
            <a:r>
              <a:rPr lang="en-US" b="1" dirty="0" smtClean="0"/>
              <a:t>@</a:t>
            </a:r>
            <a:r>
              <a:rPr lang="en-US" b="1" dirty="0" err="1" smtClean="0"/>
              <a:t>MessageDriven</a:t>
            </a:r>
            <a:r>
              <a:rPr lang="en-US" b="1" dirty="0" smtClean="0"/>
              <a:t>(</a:t>
            </a:r>
            <a:r>
              <a:rPr lang="en-US" b="1" dirty="0" err="1" smtClean="0"/>
              <a:t>mappedName</a:t>
            </a:r>
            <a:r>
              <a:rPr lang="en-US" b="1" dirty="0" smtClean="0"/>
              <a:t>="</a:t>
            </a:r>
            <a:r>
              <a:rPr lang="en-US" b="1" dirty="0" err="1" smtClean="0"/>
              <a:t>jms</a:t>
            </a:r>
            <a:r>
              <a:rPr lang="en-US" b="1" dirty="0" smtClean="0"/>
              <a:t>/Queue", </a:t>
            </a:r>
            <a:r>
              <a:rPr lang="en-US" b="1" dirty="0" err="1" smtClean="0"/>
              <a:t>activationConfig</a:t>
            </a:r>
            <a:r>
              <a:rPr lang="en-US" dirty="0" smtClean="0"/>
              <a:t>	</a:t>
            </a: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611560" y="908720"/>
            <a:ext cx="7992888" cy="1584176"/>
          </a:xfrm>
          <a:prstGeom prst="rect">
            <a:avLst/>
          </a:prstGeom>
          <a:noFill/>
          <a:ln w="9525">
            <a:noFill/>
            <a:miter lim="800000"/>
            <a:headEnd/>
            <a:tailEnd/>
          </a:ln>
        </p:spPr>
      </p:pic>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Types</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2</a:t>
            </a:fld>
            <a:endParaRPr lang="de-DE"/>
          </a:p>
        </p:txBody>
      </p:sp>
      <p:pic>
        <p:nvPicPr>
          <p:cNvPr id="1028" name="Picture 4"/>
          <p:cNvPicPr>
            <a:picLocks noGrp="1" noChangeAspect="1" noChangeArrowheads="1"/>
          </p:cNvPicPr>
          <p:nvPr>
            <p:ph idx="1"/>
          </p:nvPr>
        </p:nvPicPr>
        <p:blipFill>
          <a:blip r:embed="rId2"/>
          <a:srcRect/>
          <a:stretch>
            <a:fillRect/>
          </a:stretch>
        </p:blipFill>
        <p:spPr bwMode="auto">
          <a:xfrm>
            <a:off x="1999456" y="988219"/>
            <a:ext cx="5143500" cy="4810125"/>
          </a:xfrm>
          <a:prstGeom prst="rect">
            <a:avLst/>
          </a:prstGeom>
          <a:noFill/>
          <a:ln w="9525">
            <a:noFill/>
            <a:miter lim="800000"/>
            <a:headEnd/>
            <a:tailEnd/>
          </a:ln>
        </p:spPr>
      </p:pic>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Transaction</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20</a:t>
            </a:fld>
            <a:endParaRPr lang="de-DE"/>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To emulate a business transaction, a program may need to perform several steps:</a:t>
            </a:r>
          </a:p>
          <a:p>
            <a:pPr>
              <a:buNone/>
            </a:pPr>
            <a:endParaRPr lang="en-US" dirty="0" smtClean="0"/>
          </a:p>
          <a:p>
            <a:pPr>
              <a:buNone/>
            </a:pPr>
            <a:r>
              <a:rPr lang="en-US" b="1" i="1" dirty="0" smtClean="0"/>
              <a:t>begin transaction</a:t>
            </a:r>
          </a:p>
          <a:p>
            <a:pPr>
              <a:buNone/>
            </a:pPr>
            <a:r>
              <a:rPr lang="en-US" b="1" i="1" dirty="0" smtClean="0"/>
              <a:t>	debit checking account</a:t>
            </a:r>
          </a:p>
          <a:p>
            <a:pPr>
              <a:buNone/>
            </a:pPr>
            <a:r>
              <a:rPr lang="en-US" b="1" i="1" dirty="0" smtClean="0"/>
              <a:t>	credit savings account</a:t>
            </a:r>
          </a:p>
          <a:p>
            <a:pPr>
              <a:buNone/>
            </a:pPr>
            <a:r>
              <a:rPr lang="en-US" b="1" i="1" dirty="0" smtClean="0"/>
              <a:t>	update history log</a:t>
            </a:r>
          </a:p>
          <a:p>
            <a:pPr>
              <a:buNone/>
            </a:pPr>
            <a:r>
              <a:rPr lang="en-US" b="1" i="1" dirty="0" smtClean="0"/>
              <a:t>commit transaction</a:t>
            </a:r>
          </a:p>
          <a:p>
            <a:pPr>
              <a:buNone/>
            </a:pPr>
            <a:endParaRPr lang="en-US" b="1" i="1" dirty="0" smtClean="0"/>
          </a:p>
          <a:p>
            <a:pPr>
              <a:buNone/>
            </a:pPr>
            <a:r>
              <a:rPr lang="en-US" dirty="0" smtClean="0"/>
              <a:t>A transaction can end in </a:t>
            </a:r>
            <a:r>
              <a:rPr lang="en-US" dirty="0" err="1" smtClean="0"/>
              <a:t>twoways</a:t>
            </a:r>
            <a:r>
              <a:rPr lang="en-US" dirty="0" smtClean="0"/>
              <a:t>: with a commit or with a rollback.</a:t>
            </a:r>
          </a:p>
          <a:p>
            <a:pPr>
              <a:buNone/>
            </a:pPr>
            <a:endParaRPr lang="en-US" b="1" dirty="0" smtClean="0"/>
          </a:p>
          <a:p>
            <a:pPr>
              <a:buNone/>
            </a:pPr>
            <a:endParaRPr lang="en-US" b="1" dirty="0" smtClean="0"/>
          </a:p>
          <a:p>
            <a:pPr>
              <a:buNone/>
            </a:pPr>
            <a:endParaRPr lang="en-US" b="1" dirty="0" smtClean="0"/>
          </a:p>
          <a:p>
            <a:pPr>
              <a:buNone/>
            </a:pPr>
            <a:endParaRPr lang="en-US" dirty="0" smtClean="0"/>
          </a:p>
        </p:txBody>
      </p:sp>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Container-Managed Transactions</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21</a:t>
            </a:fld>
            <a:endParaRPr lang="de-DE"/>
          </a:p>
        </p:txBody>
      </p:sp>
      <p:sp>
        <p:nvSpPr>
          <p:cNvPr id="5" name="Content Placeholder 4"/>
          <p:cNvSpPr>
            <a:spLocks noGrp="1"/>
          </p:cNvSpPr>
          <p:nvPr>
            <p:ph idx="1"/>
          </p:nvPr>
        </p:nvSpPr>
        <p:spPr/>
        <p:txBody>
          <a:bodyPr/>
          <a:lstStyle/>
          <a:p>
            <a:pPr>
              <a:buNone/>
            </a:pPr>
            <a:r>
              <a:rPr lang="en-US" b="1" dirty="0" smtClean="0"/>
              <a:t>	</a:t>
            </a:r>
            <a:r>
              <a:rPr lang="en-US" dirty="0" smtClean="0"/>
              <a:t>In an enterprise bean with </a:t>
            </a:r>
            <a:r>
              <a:rPr lang="en-US" b="1" i="1" dirty="0" smtClean="0"/>
              <a:t>container-managed transaction </a:t>
            </a:r>
            <a:r>
              <a:rPr lang="en-US" dirty="0" smtClean="0"/>
              <a:t>demarcation, the EJB container sets the boundaries of the transactions.</a:t>
            </a:r>
          </a:p>
          <a:p>
            <a:pPr>
              <a:buNone/>
            </a:pPr>
            <a:r>
              <a:rPr lang="en-US" dirty="0" smtClean="0"/>
              <a:t>	Typically, the container begins a transaction immediately before an enterprise bean method starts and commits the transaction just before the method exits.</a:t>
            </a:r>
          </a:p>
          <a:p>
            <a:pPr>
              <a:buNone/>
            </a:pPr>
            <a:r>
              <a:rPr lang="en-US" dirty="0" smtClean="0"/>
              <a:t>	</a:t>
            </a:r>
            <a:r>
              <a:rPr lang="en-US" b="1" i="1" dirty="0" smtClean="0"/>
              <a:t>Container-managed transactions </a:t>
            </a:r>
            <a:r>
              <a:rPr lang="en-US" dirty="0" smtClean="0"/>
              <a:t>do not require all methods to be associated with transactions.</a:t>
            </a:r>
          </a:p>
          <a:p>
            <a:pPr>
              <a:buNone/>
            </a:pPr>
            <a:r>
              <a:rPr lang="en-US" dirty="0" smtClean="0"/>
              <a:t>	Enterprise beans that use </a:t>
            </a:r>
            <a:r>
              <a:rPr lang="en-US" b="1" dirty="0" smtClean="0"/>
              <a:t>container-managed transaction </a:t>
            </a:r>
            <a:r>
              <a:rPr lang="en-US" dirty="0" smtClean="0"/>
              <a:t>demarcation </a:t>
            </a:r>
            <a:r>
              <a:rPr lang="en-US" b="1" dirty="0" smtClean="0"/>
              <a:t>must not use </a:t>
            </a:r>
            <a:r>
              <a:rPr lang="en-US" dirty="0" smtClean="0"/>
              <a:t>any transaction-management methods: </a:t>
            </a:r>
            <a:r>
              <a:rPr lang="en-US" b="1" i="1" dirty="0" smtClean="0"/>
              <a:t>commit, </a:t>
            </a:r>
            <a:r>
              <a:rPr lang="en-US" b="1" i="1" dirty="0" err="1" smtClean="0"/>
              <a:t>setAutoCommit</a:t>
            </a:r>
            <a:r>
              <a:rPr lang="en-US" dirty="0" smtClean="0"/>
              <a:t>, and </a:t>
            </a:r>
            <a:r>
              <a:rPr lang="en-US" b="1" i="1" dirty="0" smtClean="0"/>
              <a:t>rollback</a:t>
            </a:r>
            <a:r>
              <a:rPr lang="en-US" dirty="0" smtClean="0"/>
              <a:t> methods</a:t>
            </a:r>
          </a:p>
          <a:p>
            <a:pPr>
              <a:buNone/>
            </a:pPr>
            <a:r>
              <a:rPr lang="en-US" dirty="0" smtClean="0"/>
              <a:t>	of </a:t>
            </a:r>
            <a:r>
              <a:rPr lang="en-US" b="1" i="1" dirty="0" err="1" smtClean="0"/>
              <a:t>java.sql.Connectionor</a:t>
            </a:r>
            <a:r>
              <a:rPr lang="en-US" dirty="0" smtClean="0"/>
              <a:t> the </a:t>
            </a:r>
            <a:r>
              <a:rPr lang="en-US" b="1" i="1" dirty="0" smtClean="0"/>
              <a:t>commit</a:t>
            </a:r>
            <a:r>
              <a:rPr lang="en-US" dirty="0" smtClean="0"/>
              <a:t> and </a:t>
            </a:r>
            <a:r>
              <a:rPr lang="en-US" b="1" i="1" dirty="0" smtClean="0"/>
              <a:t>rollback</a:t>
            </a:r>
            <a:r>
              <a:rPr lang="en-US" dirty="0" smtClean="0"/>
              <a:t> methods of </a:t>
            </a:r>
            <a:r>
              <a:rPr lang="en-US" b="1" i="1" dirty="0" err="1" smtClean="0"/>
              <a:t>javax.jms.Session</a:t>
            </a:r>
            <a:endParaRPr lang="en-US" b="1" i="1" dirty="0" smtClean="0"/>
          </a:p>
          <a:p>
            <a:pPr>
              <a:buNone/>
            </a:pPr>
            <a:endParaRPr lang="en-US" b="1" dirty="0" smtClean="0"/>
          </a:p>
          <a:p>
            <a:pPr>
              <a:buNone/>
            </a:pPr>
            <a:r>
              <a:rPr lang="en-US" dirty="0" smtClean="0"/>
              <a:t>	Enterprise beans that </a:t>
            </a:r>
            <a:r>
              <a:rPr lang="en-US" b="1" dirty="0" smtClean="0"/>
              <a:t>use container-managed transaction </a:t>
            </a:r>
            <a:r>
              <a:rPr lang="en-US" dirty="0" smtClean="0"/>
              <a:t>demarcation </a:t>
            </a:r>
            <a:r>
              <a:rPr lang="en-US" b="1" dirty="0" smtClean="0"/>
              <a:t>also must not use</a:t>
            </a:r>
            <a:r>
              <a:rPr lang="en-US" dirty="0" smtClean="0"/>
              <a:t> the </a:t>
            </a:r>
            <a:r>
              <a:rPr lang="en-US" b="1" i="1" dirty="0" err="1" smtClean="0"/>
              <a:t>javax.transaction.UserTransaction</a:t>
            </a:r>
            <a:r>
              <a:rPr lang="en-US" dirty="0" smtClean="0"/>
              <a:t> interface.</a:t>
            </a:r>
          </a:p>
          <a:p>
            <a:pPr>
              <a:buNone/>
            </a:pPr>
            <a:endParaRPr lang="en-US" dirty="0" smtClean="0"/>
          </a:p>
        </p:txBody>
      </p:sp>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Transaction Attributes</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22</a:t>
            </a:fld>
            <a:endParaRPr lang="de-DE"/>
          </a:p>
        </p:txBody>
      </p:sp>
      <p:sp>
        <p:nvSpPr>
          <p:cNvPr id="5" name="Content Placeholder 4"/>
          <p:cNvSpPr>
            <a:spLocks noGrp="1"/>
          </p:cNvSpPr>
          <p:nvPr>
            <p:ph idx="1"/>
          </p:nvPr>
        </p:nvSpPr>
        <p:spPr>
          <a:xfrm>
            <a:off x="304801" y="764704"/>
            <a:ext cx="8515672" cy="2952328"/>
          </a:xfrm>
        </p:spPr>
        <p:txBody>
          <a:bodyPr/>
          <a:lstStyle/>
          <a:p>
            <a:pPr>
              <a:buNone/>
            </a:pPr>
            <a:r>
              <a:rPr lang="en-US" b="1" dirty="0" smtClean="0"/>
              <a:t>	 </a:t>
            </a:r>
            <a:r>
              <a:rPr lang="en-US" dirty="0" smtClean="0"/>
              <a:t>A transaction attribute controls the scope of a transaction.</a:t>
            </a:r>
          </a:p>
          <a:p>
            <a:pPr>
              <a:buNone/>
            </a:pPr>
            <a:r>
              <a:rPr lang="en-US" dirty="0" smtClean="0"/>
              <a:t>A transaction attribute can have one of the following values:</a:t>
            </a:r>
          </a:p>
          <a:p>
            <a:pPr>
              <a:buNone/>
            </a:pPr>
            <a:r>
              <a:rPr lang="en-US" b="1" dirty="0" smtClean="0"/>
              <a:t>■ Required</a:t>
            </a:r>
          </a:p>
          <a:p>
            <a:pPr>
              <a:buNone/>
            </a:pPr>
            <a:r>
              <a:rPr lang="en-US" b="1" dirty="0" smtClean="0"/>
              <a:t>■ </a:t>
            </a:r>
            <a:r>
              <a:rPr lang="en-US" b="1" dirty="0" err="1" smtClean="0"/>
              <a:t>RequiresNew</a:t>
            </a:r>
            <a:endParaRPr lang="en-US" b="1" dirty="0" smtClean="0"/>
          </a:p>
          <a:p>
            <a:pPr>
              <a:buNone/>
            </a:pPr>
            <a:r>
              <a:rPr lang="en-US" b="1" dirty="0" smtClean="0"/>
              <a:t>■ Mandatory</a:t>
            </a:r>
          </a:p>
          <a:p>
            <a:pPr>
              <a:buNone/>
            </a:pPr>
            <a:r>
              <a:rPr lang="en-US" b="1" dirty="0" smtClean="0"/>
              <a:t>■ </a:t>
            </a:r>
            <a:r>
              <a:rPr lang="en-US" b="1" dirty="0" err="1" smtClean="0"/>
              <a:t>NotSupported</a:t>
            </a:r>
            <a:endParaRPr lang="en-US" b="1" dirty="0" smtClean="0"/>
          </a:p>
          <a:p>
            <a:pPr>
              <a:buNone/>
            </a:pPr>
            <a:r>
              <a:rPr lang="en-US" b="1" dirty="0" smtClean="0"/>
              <a:t>■ Supports</a:t>
            </a:r>
          </a:p>
          <a:p>
            <a:pPr>
              <a:buNone/>
            </a:pPr>
            <a:r>
              <a:rPr lang="en-US" b="1" dirty="0" smtClean="0"/>
              <a:t>■ Never </a:t>
            </a:r>
            <a:r>
              <a:rPr lang="en-US" b="1" dirty="0" err="1" smtClean="0"/>
              <a:t>ansaction</a:t>
            </a:r>
            <a:endParaRPr lang="en-US" b="1" dirty="0" smtClean="0"/>
          </a:p>
        </p:txBody>
      </p:sp>
      <p:pic>
        <p:nvPicPr>
          <p:cNvPr id="2050" name="Picture 2"/>
          <p:cNvPicPr>
            <a:picLocks noChangeAspect="1" noChangeArrowheads="1"/>
          </p:cNvPicPr>
          <p:nvPr/>
        </p:nvPicPr>
        <p:blipFill>
          <a:blip r:embed="rId2"/>
          <a:srcRect/>
          <a:stretch>
            <a:fillRect/>
          </a:stretch>
        </p:blipFill>
        <p:spPr bwMode="auto">
          <a:xfrm>
            <a:off x="1187624" y="3861048"/>
            <a:ext cx="5400600" cy="2088232"/>
          </a:xfrm>
          <a:prstGeom prst="rect">
            <a:avLst/>
          </a:prstGeom>
          <a:noFill/>
          <a:ln w="9525">
            <a:noFill/>
            <a:miter lim="800000"/>
            <a:headEnd/>
            <a:tailEnd/>
          </a:ln>
        </p:spPr>
      </p:pic>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Transaction Attributes</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23</a:t>
            </a:fld>
            <a:endParaRPr lang="de-DE"/>
          </a:p>
        </p:txBody>
      </p:sp>
      <p:pic>
        <p:nvPicPr>
          <p:cNvPr id="3074" name="Picture 2"/>
          <p:cNvPicPr>
            <a:picLocks noGrp="1" noChangeAspect="1" noChangeArrowheads="1"/>
          </p:cNvPicPr>
          <p:nvPr>
            <p:ph idx="1"/>
          </p:nvPr>
        </p:nvPicPr>
        <p:blipFill>
          <a:blip r:embed="rId2"/>
          <a:srcRect/>
          <a:stretch>
            <a:fillRect/>
          </a:stretch>
        </p:blipFill>
        <p:spPr bwMode="auto">
          <a:xfrm>
            <a:off x="1043608" y="980728"/>
            <a:ext cx="7272808" cy="3828603"/>
          </a:xfrm>
          <a:prstGeom prst="rect">
            <a:avLst/>
          </a:prstGeom>
          <a:noFill/>
          <a:ln w="9525">
            <a:noFill/>
            <a:miter lim="800000"/>
            <a:headEnd/>
            <a:tailEnd/>
          </a:ln>
        </p:spPr>
      </p:pic>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smtClean="0"/>
              <a:t> Interceptors</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24</a:t>
            </a:fld>
            <a:endParaRPr lang="de-DE"/>
          </a:p>
        </p:txBody>
      </p:sp>
      <p:sp>
        <p:nvSpPr>
          <p:cNvPr id="5" name="Content Placeholder 4"/>
          <p:cNvSpPr>
            <a:spLocks noGrp="1"/>
          </p:cNvSpPr>
          <p:nvPr>
            <p:ph idx="1"/>
          </p:nvPr>
        </p:nvSpPr>
        <p:spPr>
          <a:xfrm>
            <a:off x="304800" y="764704"/>
            <a:ext cx="8532813" cy="1224136"/>
          </a:xfrm>
        </p:spPr>
        <p:txBody>
          <a:bodyPr/>
          <a:lstStyle/>
          <a:p>
            <a:pPr>
              <a:buNone/>
            </a:pPr>
            <a:r>
              <a:rPr lang="en-US" b="1" dirty="0" smtClean="0"/>
              <a:t>	</a:t>
            </a:r>
            <a:r>
              <a:rPr lang="en-US" dirty="0" smtClean="0"/>
              <a:t>Interceptors are used in </a:t>
            </a:r>
            <a:r>
              <a:rPr lang="en-US" dirty="0" smtClean="0"/>
              <a:t>conjunction with </a:t>
            </a:r>
            <a:r>
              <a:rPr lang="en-US" dirty="0" smtClean="0"/>
              <a:t>Java </a:t>
            </a:r>
            <a:r>
              <a:rPr lang="en-US" dirty="0" smtClean="0"/>
              <a:t>EE managed </a:t>
            </a:r>
            <a:r>
              <a:rPr lang="en-US" dirty="0" smtClean="0"/>
              <a:t>classes to </a:t>
            </a:r>
            <a:r>
              <a:rPr lang="en-US" dirty="0" smtClean="0"/>
              <a:t>allow developers </a:t>
            </a:r>
            <a:r>
              <a:rPr lang="en-US" dirty="0" smtClean="0"/>
              <a:t>to</a:t>
            </a:r>
          </a:p>
          <a:p>
            <a:pPr>
              <a:buNone/>
            </a:pPr>
            <a:r>
              <a:rPr lang="en-US" dirty="0" smtClean="0"/>
              <a:t>invoke </a:t>
            </a:r>
            <a:r>
              <a:rPr lang="en-US" dirty="0" smtClean="0"/>
              <a:t>interceptor methods </a:t>
            </a:r>
            <a:r>
              <a:rPr lang="en-US" dirty="0" smtClean="0"/>
              <a:t>in </a:t>
            </a:r>
            <a:r>
              <a:rPr lang="en-US" dirty="0" smtClean="0"/>
              <a:t>conjunction with method </a:t>
            </a:r>
            <a:r>
              <a:rPr lang="en-US" dirty="0" smtClean="0"/>
              <a:t>invocations or lifecycle events on an</a:t>
            </a:r>
          </a:p>
          <a:p>
            <a:pPr>
              <a:buNone/>
            </a:pPr>
            <a:r>
              <a:rPr lang="en-US" dirty="0" smtClean="0"/>
              <a:t>associated target </a:t>
            </a:r>
            <a:r>
              <a:rPr lang="en-US" dirty="0" smtClean="0"/>
              <a:t>class. Common uses of interceptors are logging, auditing, or profiling</a:t>
            </a:r>
            <a:r>
              <a:rPr lang="en-US" dirty="0" smtClean="0"/>
              <a:t>.</a:t>
            </a:r>
          </a:p>
          <a:p>
            <a:pPr>
              <a:buNone/>
            </a:pPr>
            <a:endParaRPr lang="en-US" dirty="0" smtClean="0"/>
          </a:p>
          <a:p>
            <a:pPr>
              <a:buNone/>
            </a:pPr>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611560" y="1962348"/>
            <a:ext cx="8064895" cy="2762796"/>
          </a:xfrm>
          <a:prstGeom prst="rect">
            <a:avLst/>
          </a:prstGeom>
          <a:noFill/>
          <a:ln w="9525">
            <a:noFill/>
            <a:miter lim="800000"/>
            <a:headEnd/>
            <a:tailEnd/>
          </a:ln>
        </p:spPr>
      </p:pic>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t>
            </a:r>
            <a:r>
              <a:rPr lang="en-US" dirty="0" err="1" smtClean="0"/>
              <a:t>EnterpriseBeans</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3</a:t>
            </a:fld>
            <a:endParaRPr lang="de-DE"/>
          </a:p>
        </p:txBody>
      </p:sp>
      <p:sp>
        <p:nvSpPr>
          <p:cNvPr id="5" name="Content Placeholder 4"/>
          <p:cNvSpPr>
            <a:spLocks noGrp="1"/>
          </p:cNvSpPr>
          <p:nvPr>
            <p:ph idx="1"/>
          </p:nvPr>
        </p:nvSpPr>
        <p:spPr/>
        <p:txBody>
          <a:bodyPr/>
          <a:lstStyle/>
          <a:p>
            <a:pPr>
              <a:buNone/>
            </a:pPr>
            <a:r>
              <a:rPr lang="en-US" dirty="0" smtClean="0"/>
              <a:t>	Written in the Java programming language, an enterprise bean is a server-side component that encapsulates the business logic of an application. </a:t>
            </a:r>
          </a:p>
          <a:p>
            <a:pPr>
              <a:buNone/>
            </a:pPr>
            <a:endParaRPr lang="en-US" dirty="0" smtClean="0"/>
          </a:p>
          <a:p>
            <a:pPr>
              <a:buNone/>
            </a:pPr>
            <a:r>
              <a:rPr lang="en-US" dirty="0" smtClean="0"/>
              <a:t>■ The application must be scalable. To accommodate a growing number of users, you may</a:t>
            </a:r>
          </a:p>
          <a:p>
            <a:pPr>
              <a:buNone/>
            </a:pPr>
            <a:r>
              <a:rPr lang="en-US" dirty="0" smtClean="0"/>
              <a:t>need to distribute an application’s components across multiple machines. Not only can the</a:t>
            </a:r>
          </a:p>
          <a:p>
            <a:pPr>
              <a:buNone/>
            </a:pPr>
            <a:r>
              <a:rPr lang="en-US" dirty="0" smtClean="0"/>
              <a:t>enterprise beans of an application run on different machines, but also their location will</a:t>
            </a:r>
          </a:p>
          <a:p>
            <a:pPr>
              <a:buNone/>
            </a:pPr>
            <a:r>
              <a:rPr lang="en-US" dirty="0" smtClean="0"/>
              <a:t>remain transparent to the clients.</a:t>
            </a:r>
          </a:p>
          <a:p>
            <a:pPr>
              <a:buNone/>
            </a:pPr>
            <a:endParaRPr lang="en-US" dirty="0" smtClean="0"/>
          </a:p>
          <a:p>
            <a:pPr>
              <a:buNone/>
            </a:pPr>
            <a:r>
              <a:rPr lang="en-US" dirty="0" smtClean="0"/>
              <a:t>■ Transactions must ensure data integrity. Enterprise beans support transactions, the</a:t>
            </a:r>
          </a:p>
          <a:p>
            <a:pPr>
              <a:buNone/>
            </a:pPr>
            <a:r>
              <a:rPr lang="en-US" dirty="0" smtClean="0"/>
              <a:t>mechanisms that manage the concurrent access of shared objects.</a:t>
            </a:r>
          </a:p>
          <a:p>
            <a:pPr>
              <a:buNone/>
            </a:pPr>
            <a:endParaRPr lang="en-US" dirty="0" smtClean="0"/>
          </a:p>
          <a:p>
            <a:pPr>
              <a:buNone/>
            </a:pPr>
            <a:r>
              <a:rPr lang="en-US" dirty="0" smtClean="0"/>
              <a:t>■ The application will have a variety of clients. With only a few lines of code, remote clients</a:t>
            </a:r>
          </a:p>
          <a:p>
            <a:pPr>
              <a:buNone/>
            </a:pPr>
            <a:r>
              <a:rPr lang="en-US" dirty="0" smtClean="0"/>
              <a:t>can easily locate enterprise beans. These clients can be thin, various, and numerous.</a:t>
            </a:r>
            <a:endParaRPr lang="en-US" dirty="0"/>
          </a:p>
        </p:txBody>
      </p:sp>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err="1" smtClean="0"/>
              <a:t>EnterpriseBeans</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4</a:t>
            </a:fld>
            <a:endParaRPr lang="de-DE"/>
          </a:p>
        </p:txBody>
      </p:sp>
      <p:sp>
        <p:nvSpPr>
          <p:cNvPr id="5" name="Content Placeholder 4"/>
          <p:cNvSpPr>
            <a:spLocks noGrp="1"/>
          </p:cNvSpPr>
          <p:nvPr>
            <p:ph idx="1"/>
          </p:nvPr>
        </p:nvSpPr>
        <p:spPr/>
        <p:txBody>
          <a:bodyPr/>
          <a:lstStyle/>
          <a:p>
            <a:pPr>
              <a:buNone/>
            </a:pPr>
            <a:r>
              <a:rPr lang="en-US" dirty="0" smtClean="0"/>
              <a:t>1.  </a:t>
            </a:r>
            <a:r>
              <a:rPr lang="en-US" b="1" dirty="0" smtClean="0"/>
              <a:t>Session. </a:t>
            </a:r>
            <a:r>
              <a:rPr lang="en-US" dirty="0" smtClean="0"/>
              <a:t>Performs a task for a client; optionally, may implement a web service</a:t>
            </a:r>
          </a:p>
          <a:p>
            <a:pPr>
              <a:buNone/>
            </a:pPr>
            <a:r>
              <a:rPr lang="en-US" dirty="0" smtClean="0"/>
              <a:t>2.  </a:t>
            </a:r>
            <a:r>
              <a:rPr lang="en-US" b="1" dirty="0" smtClean="0"/>
              <a:t>Message-driven. </a:t>
            </a:r>
            <a:r>
              <a:rPr lang="en-US" dirty="0" smtClean="0"/>
              <a:t>Acts as a listener for a particular messaging type, such as the </a:t>
            </a:r>
            <a:r>
              <a:rPr lang="en-US" dirty="0" err="1" smtClean="0"/>
              <a:t>JavaMessage</a:t>
            </a:r>
            <a:r>
              <a:rPr lang="en-US" dirty="0" smtClean="0"/>
              <a:t> </a:t>
            </a:r>
            <a:r>
              <a:rPr lang="en-US" dirty="0" err="1" smtClean="0"/>
              <a:t>ServiceAP</a:t>
            </a:r>
            <a:endParaRPr lang="en-US" dirty="0" smtClean="0"/>
          </a:p>
          <a:p>
            <a:pPr>
              <a:buNone/>
            </a:pPr>
            <a:endParaRPr lang="en-US" dirty="0" smtClean="0"/>
          </a:p>
          <a:p>
            <a:pPr>
              <a:buNone/>
            </a:pPr>
            <a:r>
              <a:rPr lang="en-US" dirty="0" smtClean="0"/>
              <a:t>Types of </a:t>
            </a:r>
            <a:r>
              <a:rPr lang="en-US" b="1" dirty="0" err="1" smtClean="0"/>
              <a:t>SessionBeans</a:t>
            </a:r>
            <a:r>
              <a:rPr lang="en-US" dirty="0" smtClean="0"/>
              <a:t>:</a:t>
            </a:r>
          </a:p>
          <a:p>
            <a:pPr>
              <a:buNone/>
            </a:pPr>
            <a:r>
              <a:rPr lang="en-US" dirty="0" smtClean="0"/>
              <a:t>1) </a:t>
            </a:r>
            <a:r>
              <a:rPr lang="en-US" b="1" dirty="0" err="1" smtClean="0"/>
              <a:t>Stateful</a:t>
            </a:r>
            <a:r>
              <a:rPr lang="en-US" b="1" dirty="0" smtClean="0"/>
              <a:t> </a:t>
            </a:r>
            <a:r>
              <a:rPr lang="en-US" b="1" dirty="0" err="1" smtClean="0"/>
              <a:t>SessionBeans</a:t>
            </a:r>
            <a:r>
              <a:rPr lang="en-US" b="1" dirty="0" smtClean="0"/>
              <a:t>. </a:t>
            </a:r>
            <a:r>
              <a:rPr lang="en-US" dirty="0" smtClean="0"/>
              <a:t>In a</a:t>
            </a:r>
            <a:r>
              <a:rPr lang="en-US" i="1" dirty="0" smtClean="0"/>
              <a:t> </a:t>
            </a:r>
            <a:r>
              <a:rPr lang="en-US" i="1" dirty="0" err="1" smtClean="0"/>
              <a:t>stateful</a:t>
            </a:r>
            <a:r>
              <a:rPr lang="en-US" i="1" dirty="0" smtClean="0"/>
              <a:t> </a:t>
            </a:r>
            <a:r>
              <a:rPr lang="en-US" dirty="0" smtClean="0"/>
              <a:t>session bean, the</a:t>
            </a:r>
          </a:p>
          <a:p>
            <a:pPr>
              <a:buNone/>
            </a:pPr>
            <a:r>
              <a:rPr lang="en-US" dirty="0" smtClean="0"/>
              <a:t>instance variables represent the state of a unique client/bean session. Because the client</a:t>
            </a:r>
          </a:p>
          <a:p>
            <a:pPr>
              <a:buNone/>
            </a:pPr>
            <a:r>
              <a:rPr lang="en-US" dirty="0" smtClean="0"/>
              <a:t>interacts (“talks”) with its bean, this state is often called the conversational state.  </a:t>
            </a:r>
          </a:p>
          <a:p>
            <a:pPr>
              <a:buNone/>
            </a:pPr>
            <a:r>
              <a:rPr lang="en-US" dirty="0" smtClean="0"/>
              <a:t>2) </a:t>
            </a:r>
            <a:r>
              <a:rPr lang="en-US" b="1" dirty="0" smtClean="0"/>
              <a:t>Stateless </a:t>
            </a:r>
            <a:r>
              <a:rPr lang="en-US" b="1" dirty="0" err="1" smtClean="0"/>
              <a:t>SessionBeans</a:t>
            </a:r>
            <a:r>
              <a:rPr lang="en-US" b="1" dirty="0" smtClean="0"/>
              <a:t>. </a:t>
            </a:r>
            <a:r>
              <a:rPr lang="en-US" dirty="0" smtClean="0"/>
              <a:t>A stateless session bean does not maintain a conversational state with the client</a:t>
            </a:r>
            <a:r>
              <a:rPr lang="en-US" b="1" dirty="0" smtClean="0"/>
              <a:t>.</a:t>
            </a:r>
          </a:p>
          <a:p>
            <a:pPr>
              <a:buNone/>
            </a:pPr>
            <a:r>
              <a:rPr lang="en-US" dirty="0" smtClean="0"/>
              <a:t>3) </a:t>
            </a:r>
            <a:r>
              <a:rPr lang="en-US" b="1" dirty="0" err="1" smtClean="0"/>
              <a:t>SingletonSessionBeans</a:t>
            </a:r>
            <a:r>
              <a:rPr lang="en-US" b="1" dirty="0" smtClean="0"/>
              <a:t>. </a:t>
            </a:r>
            <a:r>
              <a:rPr lang="en-US" dirty="0" smtClean="0"/>
              <a:t>A singleton session bean is instantiated once per application and exists for the lifecycle of the application. </a:t>
            </a:r>
            <a:endParaRPr lang="en-US" dirty="0"/>
          </a:p>
        </p:txBody>
      </p:sp>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Stateful</a:t>
            </a:r>
            <a:r>
              <a:rPr lang="en-US" b="1" dirty="0" smtClean="0"/>
              <a:t> </a:t>
            </a:r>
            <a:r>
              <a:rPr lang="en-US" b="1" dirty="0" err="1" smtClean="0"/>
              <a:t>SessionBeans</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5</a:t>
            </a:fld>
            <a:endParaRPr lang="de-DE"/>
          </a:p>
        </p:txBody>
      </p:sp>
      <p:sp>
        <p:nvSpPr>
          <p:cNvPr id="5" name="Content Placeholder 4"/>
          <p:cNvSpPr>
            <a:spLocks noGrp="1"/>
          </p:cNvSpPr>
          <p:nvPr>
            <p:ph idx="1"/>
          </p:nvPr>
        </p:nvSpPr>
        <p:spPr/>
        <p:txBody>
          <a:bodyPr/>
          <a:lstStyle/>
          <a:p>
            <a:pPr>
              <a:buNone/>
            </a:pPr>
            <a:r>
              <a:rPr lang="en-US" b="1" i="1" dirty="0" err="1" smtClean="0"/>
              <a:t>Stateful</a:t>
            </a:r>
            <a:r>
              <a:rPr lang="en-US" b="1" dirty="0" smtClean="0"/>
              <a:t> session beans are appropriate if any of the following conditions are true:</a:t>
            </a:r>
          </a:p>
          <a:p>
            <a:pPr>
              <a:buNone/>
            </a:pPr>
            <a:r>
              <a:rPr lang="en-US" dirty="0" smtClean="0"/>
              <a:t>■ The bean’s state represents the interaction between the bean and a specific client.</a:t>
            </a:r>
          </a:p>
          <a:p>
            <a:pPr>
              <a:buNone/>
            </a:pPr>
            <a:r>
              <a:rPr lang="en-US" dirty="0" smtClean="0"/>
              <a:t>■ The bean needs to hold information about the client </a:t>
            </a:r>
            <a:r>
              <a:rPr lang="en-US" dirty="0" err="1" smtClean="0"/>
              <a:t>acros</a:t>
            </a:r>
            <a:r>
              <a:rPr lang="en-US" dirty="0" smtClean="0"/>
              <a:t> </a:t>
            </a:r>
            <a:r>
              <a:rPr lang="en-US" dirty="0" err="1" smtClean="0"/>
              <a:t>smethod</a:t>
            </a:r>
            <a:r>
              <a:rPr lang="en-US" dirty="0" smtClean="0"/>
              <a:t> invocations.</a:t>
            </a:r>
          </a:p>
          <a:p>
            <a:pPr>
              <a:buNone/>
            </a:pPr>
            <a:r>
              <a:rPr lang="en-US" dirty="0" smtClean="0"/>
              <a:t>■ The bean mediates between the client and the other components of the application,</a:t>
            </a:r>
          </a:p>
          <a:p>
            <a:pPr>
              <a:buNone/>
            </a:pPr>
            <a:r>
              <a:rPr lang="en-US" dirty="0" smtClean="0"/>
              <a:t>presenting a simplified view to the client.</a:t>
            </a:r>
          </a:p>
          <a:p>
            <a:pPr>
              <a:buNone/>
            </a:pPr>
            <a:r>
              <a:rPr lang="en-US" dirty="0" smtClean="0"/>
              <a:t>■ Behind the scenes, the bean manages the work flow of several enterprise beans.</a:t>
            </a:r>
          </a:p>
          <a:p>
            <a:pPr>
              <a:buNone/>
            </a:pPr>
            <a:r>
              <a:rPr lang="en-US" dirty="0" smtClean="0"/>
              <a:t>	</a:t>
            </a:r>
          </a:p>
          <a:p>
            <a:pPr>
              <a:buNone/>
            </a:pPr>
            <a:r>
              <a:rPr lang="en-US" dirty="0" smtClean="0"/>
              <a:t>	As its name suggests, a session bean is similar to an interactive session. A session bean is not shared; it can have only one client, in the same way that an interactive session can have only one user. When the client terminates, its session bean appears to terminate and is no longer associated with the client. </a:t>
            </a:r>
          </a:p>
          <a:p>
            <a:pPr>
              <a:buNone/>
            </a:pPr>
            <a:r>
              <a:rPr lang="en-US" dirty="0" smtClean="0"/>
              <a:t>	The state is retained for the duration of the client/bean session. If the client removes the bean, the session ends and the state disappears. </a:t>
            </a:r>
            <a:endParaRPr lang="en-US" dirty="0"/>
          </a:p>
        </p:txBody>
      </p:sp>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Stateless </a:t>
            </a:r>
            <a:r>
              <a:rPr lang="en-US" b="1" dirty="0" err="1" smtClean="0"/>
              <a:t>SessionBeans</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6</a:t>
            </a:fld>
            <a:endParaRPr lang="de-DE"/>
          </a:p>
        </p:txBody>
      </p:sp>
      <p:sp>
        <p:nvSpPr>
          <p:cNvPr id="5" name="Content Placeholder 4"/>
          <p:cNvSpPr>
            <a:spLocks noGrp="1"/>
          </p:cNvSpPr>
          <p:nvPr>
            <p:ph idx="1"/>
          </p:nvPr>
        </p:nvSpPr>
        <p:spPr/>
        <p:txBody>
          <a:bodyPr/>
          <a:lstStyle/>
          <a:p>
            <a:pPr>
              <a:buNone/>
            </a:pPr>
            <a:r>
              <a:rPr lang="en-US" dirty="0" smtClean="0"/>
              <a:t>	When a client invokes the methods of a stateless bean, the bean’s instance variables may contain a state specific to that client but only for the duration of the invocation. When the method is finished, the client-specific state should not be retained.</a:t>
            </a:r>
          </a:p>
          <a:p>
            <a:pPr>
              <a:buNone/>
            </a:pPr>
            <a:r>
              <a:rPr lang="en-US" dirty="0" smtClean="0"/>
              <a:t>	 Because they can support multiple clients, stateless session beans can offer better scalability for applications that require large numbers of clients. Typically, an application requires fewer stateless session beans than </a:t>
            </a:r>
            <a:r>
              <a:rPr lang="en-US" dirty="0" err="1" smtClean="0"/>
              <a:t>stateful</a:t>
            </a:r>
            <a:r>
              <a:rPr lang="en-US" dirty="0" smtClean="0"/>
              <a:t> session beans to support the same number of clients.</a:t>
            </a:r>
          </a:p>
          <a:p>
            <a:pPr>
              <a:buNone/>
            </a:pPr>
            <a:r>
              <a:rPr lang="en-US" dirty="0" smtClean="0"/>
              <a:t>	</a:t>
            </a:r>
          </a:p>
          <a:p>
            <a:pPr>
              <a:buNone/>
            </a:pPr>
            <a:r>
              <a:rPr lang="en-US" dirty="0" smtClean="0"/>
              <a:t>	You might choose a stateless session:</a:t>
            </a:r>
          </a:p>
          <a:p>
            <a:pPr>
              <a:buNone/>
            </a:pPr>
            <a:r>
              <a:rPr lang="en-US" dirty="0" smtClean="0"/>
              <a:t>■ The bean’s state has no data for a specific client.</a:t>
            </a:r>
          </a:p>
          <a:p>
            <a:pPr>
              <a:buNone/>
            </a:pPr>
            <a:r>
              <a:rPr lang="en-US" dirty="0" smtClean="0"/>
              <a:t>■ In a single method invocation, the bean performs a generic task for all clients. For example, you might use a stateless session bean to send an email that confirms an online order.</a:t>
            </a:r>
          </a:p>
          <a:p>
            <a:pPr>
              <a:buNone/>
            </a:pPr>
            <a:r>
              <a:rPr lang="en-US" dirty="0" smtClean="0"/>
              <a:t>■ The bean implements a web service.</a:t>
            </a:r>
            <a:endParaRPr lang="en-US" dirty="0"/>
          </a:p>
        </p:txBody>
      </p:sp>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 </a:t>
            </a:r>
            <a:r>
              <a:rPr lang="en-US" b="1" dirty="0" err="1" smtClean="0"/>
              <a:t>SessionBeans</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7</a:t>
            </a:fld>
            <a:endParaRPr lang="de-DE"/>
          </a:p>
        </p:txBody>
      </p:sp>
      <p:sp>
        <p:nvSpPr>
          <p:cNvPr id="5" name="Content Placeholder 4"/>
          <p:cNvSpPr>
            <a:spLocks noGrp="1"/>
          </p:cNvSpPr>
          <p:nvPr>
            <p:ph idx="1"/>
          </p:nvPr>
        </p:nvSpPr>
        <p:spPr/>
        <p:txBody>
          <a:bodyPr/>
          <a:lstStyle/>
          <a:p>
            <a:pPr>
              <a:buNone/>
            </a:pPr>
            <a:r>
              <a:rPr lang="en-US" dirty="0" smtClean="0"/>
              <a:t>	 Singleton session beans are designed for circumstances in which a single enterprise</a:t>
            </a:r>
          </a:p>
          <a:p>
            <a:pPr>
              <a:buNone/>
            </a:pPr>
            <a:r>
              <a:rPr lang="en-US" dirty="0" smtClean="0"/>
              <a:t>	bean instance is shared across and concurrently accessed by clients.</a:t>
            </a:r>
          </a:p>
          <a:p>
            <a:pPr>
              <a:buNone/>
            </a:pPr>
            <a:endParaRPr lang="en-US" dirty="0" smtClean="0"/>
          </a:p>
          <a:p>
            <a:pPr>
              <a:buNone/>
            </a:pPr>
            <a:r>
              <a:rPr lang="en-US" dirty="0" smtClean="0"/>
              <a:t>	Singleton session beans offer similar functionality to stateless session beans but differ from them in that there is only one singleton session bean per application, as opposed to a pool of stateless session beans, any of which may respond to a client request. Like stateless session beans, singleton session beans can implement web service endpoints.</a:t>
            </a:r>
          </a:p>
          <a:p>
            <a:pPr>
              <a:buNone/>
            </a:pPr>
            <a:r>
              <a:rPr lang="en-US" dirty="0" smtClean="0"/>
              <a:t>	</a:t>
            </a:r>
          </a:p>
          <a:p>
            <a:pPr>
              <a:buNone/>
            </a:pPr>
            <a:r>
              <a:rPr lang="en-US" dirty="0" smtClean="0"/>
              <a:t>	Singleton session beans maintain their state between client invocations but are not required to maintain their state across server crashes or shutdowns.</a:t>
            </a:r>
            <a:endParaRPr lang="en-US" dirty="0"/>
          </a:p>
        </p:txBody>
      </p:sp>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What Is a Message-</a:t>
            </a:r>
            <a:r>
              <a:rPr lang="en-US" b="1" dirty="0" err="1" smtClean="0"/>
              <a:t>DrivenBean</a:t>
            </a:r>
            <a:r>
              <a:rPr lang="en-US" b="1" dirty="0" smtClean="0"/>
              <a:t>?</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8</a:t>
            </a:fld>
            <a:endParaRPr lang="de-DE"/>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 message-driven bean is an enterprise bean that allows Java EE applications to process messages asynchronously. This type of bean normally acts as a JMS message listener, which is similar to an event listener but receives JMS messages instead of events. </a:t>
            </a:r>
          </a:p>
          <a:p>
            <a:pPr>
              <a:buNone/>
            </a:pPr>
            <a:endParaRPr lang="en-US" dirty="0" smtClean="0"/>
          </a:p>
          <a:p>
            <a:pPr>
              <a:buNone/>
            </a:pPr>
            <a:r>
              <a:rPr lang="en-US" b="1" dirty="0" smtClean="0"/>
              <a:t>	Message-driven beans have the following characteristics</a:t>
            </a:r>
            <a:r>
              <a:rPr lang="en-US" dirty="0" smtClean="0"/>
              <a:t>.</a:t>
            </a:r>
          </a:p>
          <a:p>
            <a:pPr>
              <a:buNone/>
            </a:pPr>
            <a:r>
              <a:rPr lang="en-US" dirty="0" smtClean="0"/>
              <a:t>■ They execute upon receipt of a single client message.</a:t>
            </a:r>
          </a:p>
          <a:p>
            <a:pPr>
              <a:buNone/>
            </a:pPr>
            <a:r>
              <a:rPr lang="en-US" dirty="0" smtClean="0"/>
              <a:t>■ They are invoked asynchronously.</a:t>
            </a:r>
          </a:p>
          <a:p>
            <a:pPr>
              <a:buNone/>
            </a:pPr>
            <a:r>
              <a:rPr lang="en-US" dirty="0" smtClean="0"/>
              <a:t>■ They are relatively short-lived.</a:t>
            </a:r>
          </a:p>
          <a:p>
            <a:pPr>
              <a:buNone/>
            </a:pPr>
            <a:r>
              <a:rPr lang="en-US" dirty="0" smtClean="0"/>
              <a:t>■ They do not represent directly shared data in the database, but they can access and update this data.</a:t>
            </a:r>
          </a:p>
          <a:p>
            <a:pPr>
              <a:buNone/>
            </a:pPr>
            <a:r>
              <a:rPr lang="en-US" dirty="0" smtClean="0"/>
              <a:t>■ They can be transaction-aware.</a:t>
            </a:r>
          </a:p>
          <a:p>
            <a:pPr>
              <a:buNone/>
            </a:pPr>
            <a:r>
              <a:rPr lang="en-US" dirty="0" smtClean="0"/>
              <a:t>■ They are stateless.</a:t>
            </a:r>
            <a:endParaRPr lang="en-US" dirty="0"/>
          </a:p>
        </p:txBody>
      </p:sp>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Accessing </a:t>
            </a:r>
            <a:r>
              <a:rPr lang="en-US" b="1" dirty="0" err="1" smtClean="0"/>
              <a:t>EnterpriseBeans</a:t>
            </a:r>
            <a:r>
              <a:rPr lang="en-US" b="1" dirty="0" smtClean="0"/>
              <a:t> </a:t>
            </a:r>
            <a:endParaRPr lang="en-US" dirty="0"/>
          </a:p>
        </p:txBody>
      </p:sp>
      <p:sp>
        <p:nvSpPr>
          <p:cNvPr id="4" name="Slide Number Placeholder 3"/>
          <p:cNvSpPr>
            <a:spLocks noGrp="1"/>
          </p:cNvSpPr>
          <p:nvPr>
            <p:ph type="sldNum" sz="quarter" idx="12"/>
          </p:nvPr>
        </p:nvSpPr>
        <p:spPr/>
        <p:txBody>
          <a:bodyPr/>
          <a:lstStyle/>
          <a:p>
            <a:pPr>
              <a:defRPr/>
            </a:pPr>
            <a:fld id="{3FC8416F-B3F9-4C0C-A60C-308AA625E004}" type="slidenum">
              <a:rPr lang="de-DE" smtClean="0"/>
              <a:pPr>
                <a:defRPr/>
              </a:pPr>
              <a:t>9</a:t>
            </a:fld>
            <a:endParaRPr lang="de-DE"/>
          </a:p>
        </p:txBody>
      </p:sp>
      <p:sp>
        <p:nvSpPr>
          <p:cNvPr id="5" name="Content Placeholder 4"/>
          <p:cNvSpPr>
            <a:spLocks noGrp="1"/>
          </p:cNvSpPr>
          <p:nvPr>
            <p:ph idx="1"/>
          </p:nvPr>
        </p:nvSpPr>
        <p:spPr/>
        <p:txBody>
          <a:bodyPr/>
          <a:lstStyle/>
          <a:p>
            <a:pPr>
              <a:buNone/>
            </a:pPr>
            <a:r>
              <a:rPr lang="en-US" dirty="0" smtClean="0"/>
              <a:t>	A client can access a session bean only through the methods defined in the bean’s business interface or through the public methods of an enterprise bean that has a no-interface view.</a:t>
            </a:r>
          </a:p>
          <a:p>
            <a:pPr>
              <a:buNone/>
            </a:pPr>
            <a:r>
              <a:rPr lang="en-US" dirty="0" smtClean="0"/>
              <a:t>	The client of an enterprise bean obtains a reference to an instance of an enterprise bean through either </a:t>
            </a:r>
            <a:r>
              <a:rPr lang="en-US" b="1" i="1" dirty="0" smtClean="0"/>
              <a:t>dependency injection</a:t>
            </a:r>
            <a:r>
              <a:rPr lang="en-US" dirty="0" smtClean="0"/>
              <a:t>, using Java programming language annotations, or </a:t>
            </a:r>
            <a:r>
              <a:rPr lang="en-US" b="1" i="1" dirty="0" smtClean="0"/>
              <a:t>JNDI lookup</a:t>
            </a:r>
            <a:r>
              <a:rPr lang="en-US" dirty="0" smtClean="0"/>
              <a:t>, using the Java Naming and Directory Interface syntax to find the enterprise bean instance.</a:t>
            </a:r>
          </a:p>
          <a:p>
            <a:pPr>
              <a:buNone/>
            </a:pPr>
            <a:r>
              <a:rPr lang="en-US" dirty="0" smtClean="0"/>
              <a:t>	 When you design a Java EE application, one of the first decisions you make is the type of client  access allowed by the enterprise beans: </a:t>
            </a:r>
            <a:r>
              <a:rPr lang="en-US" b="1" i="1" dirty="0" smtClean="0"/>
              <a:t>remote, local, </a:t>
            </a:r>
            <a:r>
              <a:rPr lang="en-US" dirty="0" smtClean="0"/>
              <a:t>or</a:t>
            </a:r>
            <a:r>
              <a:rPr lang="en-US" b="1" i="1" dirty="0" smtClean="0"/>
              <a:t> web service.   </a:t>
            </a:r>
          </a:p>
          <a:p>
            <a:pPr>
              <a:buNone/>
            </a:pPr>
            <a:r>
              <a:rPr lang="en-US" b="1" i="1" dirty="0" smtClean="0"/>
              <a:t>	@Stateless</a:t>
            </a:r>
          </a:p>
          <a:p>
            <a:pPr>
              <a:buNone/>
            </a:pPr>
            <a:r>
              <a:rPr lang="en-US" b="1" i="1" dirty="0" smtClean="0"/>
              <a:t>    public class </a:t>
            </a:r>
            <a:r>
              <a:rPr lang="en-US" b="1" i="1" dirty="0" err="1" smtClean="0"/>
              <a:t>ExampleBean</a:t>
            </a:r>
            <a:r>
              <a:rPr lang="en-US" b="1" i="1" dirty="0" smtClean="0"/>
              <a:t> { ... }</a:t>
            </a:r>
          </a:p>
          <a:p>
            <a:pPr>
              <a:buNone/>
            </a:pPr>
            <a:endParaRPr lang="en-US" b="1" i="1" dirty="0" smtClean="0"/>
          </a:p>
          <a:p>
            <a:pPr>
              <a:buNone/>
            </a:pPr>
            <a:r>
              <a:rPr lang="en-US" b="1" i="1" dirty="0" smtClean="0"/>
              <a:t>	@EJB</a:t>
            </a:r>
          </a:p>
          <a:p>
            <a:pPr>
              <a:buNone/>
            </a:pPr>
            <a:r>
              <a:rPr lang="en-US" b="1" i="1" dirty="0" smtClean="0"/>
              <a:t>	private </a:t>
            </a:r>
            <a:r>
              <a:rPr lang="en-US" b="1" i="1" dirty="0" err="1" smtClean="0"/>
              <a:t>ExampleBean</a:t>
            </a:r>
            <a:r>
              <a:rPr lang="en-US" b="1" i="1" dirty="0" smtClean="0"/>
              <a:t> </a:t>
            </a:r>
            <a:r>
              <a:rPr lang="en-US" b="1" i="1" dirty="0" err="1" smtClean="0"/>
              <a:t>exampleBean</a:t>
            </a:r>
            <a:r>
              <a:rPr lang="en-US" b="1" i="1" dirty="0" smtClean="0"/>
              <a:t>;</a:t>
            </a:r>
          </a:p>
          <a:p>
            <a:pPr>
              <a:buNone/>
            </a:pPr>
            <a:r>
              <a:rPr lang="en-US" b="1" i="1" dirty="0" smtClean="0"/>
              <a:t>	</a:t>
            </a:r>
            <a:r>
              <a:rPr lang="en-US" b="1" i="1" dirty="0" err="1" smtClean="0"/>
              <a:t>ExampleBean</a:t>
            </a:r>
            <a:r>
              <a:rPr lang="en-US" b="1" i="1" dirty="0" smtClean="0"/>
              <a:t> </a:t>
            </a:r>
            <a:r>
              <a:rPr lang="en-US" b="1" i="1" dirty="0" err="1" smtClean="0"/>
              <a:t>exampleBean</a:t>
            </a:r>
            <a:r>
              <a:rPr lang="en-US" b="1" i="1" dirty="0" smtClean="0"/>
              <a:t> = (</a:t>
            </a:r>
            <a:r>
              <a:rPr lang="en-US" b="1" i="1" dirty="0" err="1" smtClean="0"/>
              <a:t>ExampleBean</a:t>
            </a:r>
            <a:r>
              <a:rPr lang="en-US" b="1" i="1" dirty="0" smtClean="0"/>
              <a:t>)</a:t>
            </a:r>
            <a:r>
              <a:rPr lang="en-US" b="1" i="1" dirty="0" err="1" smtClean="0"/>
              <a:t>InitialContext.lookup</a:t>
            </a:r>
            <a:r>
              <a:rPr lang="en-US" b="1" i="1" dirty="0" smtClean="0"/>
              <a:t>("</a:t>
            </a:r>
            <a:r>
              <a:rPr lang="en-US" b="1" i="1" dirty="0" err="1" smtClean="0"/>
              <a:t>java:module</a:t>
            </a:r>
            <a:r>
              <a:rPr lang="en-US" b="1" i="1" dirty="0" smtClean="0"/>
              <a:t>/</a:t>
            </a:r>
            <a:r>
              <a:rPr lang="en-US" b="1" i="1" dirty="0" err="1" smtClean="0"/>
              <a:t>ExampleBean</a:t>
            </a:r>
            <a:r>
              <a:rPr lang="en-US" b="1" i="1" dirty="0" smtClean="0"/>
              <a:t>");</a:t>
            </a:r>
          </a:p>
        </p:txBody>
      </p:sp>
    </p:spTree>
    <p:extLst>
      <p:ext uri="{BB962C8B-B14F-4D97-AF65-F5344CB8AC3E}">
        <p14:creationId xmlns:p14="http://schemas.microsoft.com/office/powerpoint/2010/main" xmlns="" val="3867320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lecture">
  <a:themeElements>
    <a:clrScheme name="">
      <a:dk1>
        <a:srgbClr val="000000"/>
      </a:dk1>
      <a:lt1>
        <a:srgbClr val="FFFFFF"/>
      </a:lt1>
      <a:dk2>
        <a:srgbClr val="E20074"/>
      </a:dk2>
      <a:lt2>
        <a:srgbClr val="CCCCCC"/>
      </a:lt2>
      <a:accent1>
        <a:srgbClr val="427BAB"/>
      </a:accent1>
      <a:accent2>
        <a:srgbClr val="FDD167"/>
      </a:accent2>
      <a:accent3>
        <a:srgbClr val="FFFFFF"/>
      </a:accent3>
      <a:accent4>
        <a:srgbClr val="000000"/>
      </a:accent4>
      <a:accent5>
        <a:srgbClr val="B0BFD2"/>
      </a:accent5>
      <a:accent6>
        <a:srgbClr val="E5BD5D"/>
      </a:accent6>
      <a:hlink>
        <a:srgbClr val="E20074"/>
      </a:hlink>
      <a:folHlink>
        <a:srgbClr val="64B9E4"/>
      </a:folHlink>
    </a:clrScheme>
    <a:fontScheme name="2_DTE Master">
      <a:majorFont>
        <a:latin typeface="Tele-GroteskNor"/>
        <a:ea typeface=""/>
        <a:cs typeface=""/>
      </a:majorFont>
      <a:minorFont>
        <a:latin typeface="Tele-GroteskNo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pitchFamily="2" charset="2"/>
          <a:buNone/>
          <a:tabLst/>
          <a:defRPr kumimoji="0" lang="de-DE" sz="2000" b="0" i="0" u="none" strike="noStrike" cap="none" normalizeH="0" baseline="0" smtClean="0">
            <a:ln>
              <a:noFill/>
            </a:ln>
            <a:solidFill>
              <a:schemeClr val="tx1"/>
            </a:solidFill>
            <a:effectLst/>
            <a:latin typeface="Tele-GroteskNor" pitchFamily="2" charset="0"/>
          </a:defRPr>
        </a:defPPr>
      </a:lstStyle>
    </a:spDef>
    <a:ln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pitchFamily="2" charset="2"/>
          <a:buNone/>
          <a:tabLst/>
          <a:defRPr kumimoji="0" lang="de-DE" sz="2000" b="0" i="0" u="none" strike="noStrike" cap="none" normalizeH="0" baseline="0" smtClean="0">
            <a:ln>
              <a:noFill/>
            </a:ln>
            <a:solidFill>
              <a:schemeClr val="tx1"/>
            </a:solidFill>
            <a:effectLst/>
            <a:latin typeface="Tele-GroteskNor" pitchFamily="2" charset="0"/>
          </a:defRPr>
        </a:defPPr>
      </a:lstStyle>
    </a:lnDef>
  </a:objectDefaults>
  <a:extraClrSchemeLst>
    <a:extraClrScheme>
      <a:clrScheme name="2_DTE Master 1">
        <a:dk1>
          <a:srgbClr val="000000"/>
        </a:dk1>
        <a:lt1>
          <a:srgbClr val="FFFFFF"/>
        </a:lt1>
        <a:dk2>
          <a:srgbClr val="E20074"/>
        </a:dk2>
        <a:lt2>
          <a:srgbClr val="CCCCCC"/>
        </a:lt2>
        <a:accent1>
          <a:srgbClr val="3366CC"/>
        </a:accent1>
        <a:accent2>
          <a:srgbClr val="FDCD67"/>
        </a:accent2>
        <a:accent3>
          <a:srgbClr val="FFFFFF"/>
        </a:accent3>
        <a:accent4>
          <a:srgbClr val="000000"/>
        </a:accent4>
        <a:accent5>
          <a:srgbClr val="ADB8E2"/>
        </a:accent5>
        <a:accent6>
          <a:srgbClr val="E5BA5D"/>
        </a:accent6>
        <a:hlink>
          <a:srgbClr val="E20074"/>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E20074"/>
      </a:dk2>
      <a:lt2>
        <a:srgbClr val="CCCCCC"/>
      </a:lt2>
      <a:accent1>
        <a:srgbClr val="3366CC"/>
      </a:accent1>
      <a:accent2>
        <a:srgbClr val="FDCD67"/>
      </a:accent2>
      <a:accent3>
        <a:srgbClr val="FFFFFF"/>
      </a:accent3>
      <a:accent4>
        <a:srgbClr val="000000"/>
      </a:accent4>
      <a:accent5>
        <a:srgbClr val="ADB8E2"/>
      </a:accent5>
      <a:accent6>
        <a:srgbClr val="E5BA5D"/>
      </a:accent6>
      <a:hlink>
        <a:srgbClr val="E20074"/>
      </a:hlink>
      <a:folHlink>
        <a:srgbClr val="99C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18804</TotalTime>
  <Words>323</Words>
  <Application>Microsoft Office PowerPoint</Application>
  <PresentationFormat>On-screen Show (4:3)</PresentationFormat>
  <Paragraphs>223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lecture</vt:lpstr>
      <vt:lpstr>Java Lecture #13   Enterprise Java Beans 3.1</vt:lpstr>
      <vt:lpstr>Container Types</vt:lpstr>
      <vt:lpstr>When to Use EnterpriseBeans</vt:lpstr>
      <vt:lpstr>Types of  EnterpriseBeans</vt:lpstr>
      <vt:lpstr>Stateful SessionBeans</vt:lpstr>
      <vt:lpstr>Stateless SessionBeans</vt:lpstr>
      <vt:lpstr>Singleton SessionBeans</vt:lpstr>
      <vt:lpstr> What Is a Message-DrivenBean?</vt:lpstr>
      <vt:lpstr> Accessing EnterpriseBeans </vt:lpstr>
      <vt:lpstr> Accessing EnterpriseBeans </vt:lpstr>
      <vt:lpstr> Remote Clients</vt:lpstr>
      <vt:lpstr> Local Clients</vt:lpstr>
      <vt:lpstr> TheLifecycleof aStateful SessionBean</vt:lpstr>
      <vt:lpstr> Lifecycleof a Stateless SessionBean , Singleton, MDB</vt:lpstr>
      <vt:lpstr> Lifecycle Callback Methods</vt:lpstr>
      <vt:lpstr> Stateless  and Stateful Session Bean  by Example</vt:lpstr>
      <vt:lpstr> Singleton Session Bean  by Example</vt:lpstr>
      <vt:lpstr> Timer Service by Example</vt:lpstr>
      <vt:lpstr> Message-Driven Bean</vt:lpstr>
      <vt:lpstr> Transaction</vt:lpstr>
      <vt:lpstr> Container-Managed Transactions</vt:lpstr>
      <vt:lpstr> Transaction Attributes</vt:lpstr>
      <vt:lpstr> Transaction Attributes</vt:lpstr>
      <vt:lpstr>  Interceptors</vt:lpstr>
    </vt:vector>
  </TitlesOfParts>
  <Company>T-SYSTEMS CIS</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Lecture #  JavaEE</dc:title>
  <dc:creator>Daniil Shulgin</dc:creator>
  <cp:lastModifiedBy>astreshn</cp:lastModifiedBy>
  <cp:revision>604</cp:revision>
  <cp:lastPrinted>2008-10-06T12:12:35Z</cp:lastPrinted>
  <dcterms:created xsi:type="dcterms:W3CDTF">2012-02-20T05:43:21Z</dcterms:created>
  <dcterms:modified xsi:type="dcterms:W3CDTF">2012-12-18T12:47:25Z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0008003618000000000001023720</vt:lpwstr>
  </property>
</Properties>
</file>