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56" r:id="rId2"/>
    <p:sldId id="363" r:id="rId3"/>
    <p:sldId id="379" r:id="rId4"/>
    <p:sldId id="452" r:id="rId5"/>
    <p:sldId id="381" r:id="rId6"/>
    <p:sldId id="444" r:id="rId7"/>
    <p:sldId id="382" r:id="rId8"/>
    <p:sldId id="383" r:id="rId9"/>
    <p:sldId id="445" r:id="rId10"/>
    <p:sldId id="446" r:id="rId11"/>
    <p:sldId id="447" r:id="rId12"/>
    <p:sldId id="449" r:id="rId13"/>
    <p:sldId id="448" r:id="rId14"/>
    <p:sldId id="453" r:id="rId15"/>
    <p:sldId id="450" r:id="rId16"/>
    <p:sldId id="387" r:id="rId17"/>
    <p:sldId id="388" r:id="rId18"/>
    <p:sldId id="467" r:id="rId19"/>
    <p:sldId id="394" r:id="rId20"/>
    <p:sldId id="393" r:id="rId21"/>
    <p:sldId id="395" r:id="rId22"/>
    <p:sldId id="396" r:id="rId23"/>
    <p:sldId id="398" r:id="rId24"/>
    <p:sldId id="389" r:id="rId25"/>
    <p:sldId id="468" r:id="rId26"/>
    <p:sldId id="392" r:id="rId27"/>
    <p:sldId id="390" r:id="rId28"/>
    <p:sldId id="391" r:id="rId29"/>
    <p:sldId id="454" r:id="rId30"/>
    <p:sldId id="384" r:id="rId31"/>
    <p:sldId id="461" r:id="rId32"/>
    <p:sldId id="451" r:id="rId33"/>
    <p:sldId id="462" r:id="rId34"/>
    <p:sldId id="457" r:id="rId35"/>
    <p:sldId id="456" r:id="rId36"/>
    <p:sldId id="404" r:id="rId37"/>
    <p:sldId id="402" r:id="rId38"/>
    <p:sldId id="466" r:id="rId39"/>
    <p:sldId id="407" r:id="rId40"/>
    <p:sldId id="409" r:id="rId41"/>
    <p:sldId id="408" r:id="rId42"/>
    <p:sldId id="411" r:id="rId43"/>
    <p:sldId id="412" r:id="rId44"/>
    <p:sldId id="413" r:id="rId45"/>
    <p:sldId id="469" r:id="rId46"/>
    <p:sldId id="414" r:id="rId47"/>
    <p:sldId id="415" r:id="rId48"/>
    <p:sldId id="416" r:id="rId49"/>
    <p:sldId id="417" r:id="rId50"/>
    <p:sldId id="422" r:id="rId51"/>
    <p:sldId id="424" r:id="rId52"/>
    <p:sldId id="428" r:id="rId53"/>
    <p:sldId id="425" r:id="rId54"/>
    <p:sldId id="430" r:id="rId55"/>
    <p:sldId id="458" r:id="rId56"/>
    <p:sldId id="459" r:id="rId57"/>
    <p:sldId id="432" r:id="rId58"/>
    <p:sldId id="433" r:id="rId59"/>
    <p:sldId id="435" r:id="rId60"/>
    <p:sldId id="434" r:id="rId61"/>
    <p:sldId id="438" r:id="rId62"/>
    <p:sldId id="460" r:id="rId63"/>
    <p:sldId id="440" r:id="rId64"/>
    <p:sldId id="441" r:id="rId65"/>
    <p:sldId id="465" r:id="rId66"/>
    <p:sldId id="470" r:id="rId67"/>
    <p:sldId id="443" r:id="rId68"/>
    <p:sldId id="442" r:id="rId69"/>
    <p:sldId id="464" r:id="rId70"/>
    <p:sldId id="360" r:id="rId7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0655" autoAdjust="0"/>
  </p:normalViewPr>
  <p:slideViewPr>
    <p:cSldViewPr>
      <p:cViewPr varScale="1">
        <p:scale>
          <a:sx n="99" d="100"/>
          <a:sy n="99" d="100"/>
        </p:scale>
        <p:origin x="-336" y="-10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5DF47B06-6EC6-4E55-8B79-C01EA9BF0BC1}" type="datetime1">
              <a:rPr lang="ru-RU"/>
              <a:pPr>
                <a:defRPr/>
              </a:pPr>
              <a:t>20.08.2012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9F40994-9FF6-4152-BF9F-607F7DCD4FF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72C8C346-9F4B-4007-BE6A-5E3DAF042E5E}" type="datetime1">
              <a:rPr lang="ru-RU"/>
              <a:pPr>
                <a:defRPr/>
              </a:pPr>
              <a:t>20.08.2012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30513AC9-8936-4EC1-9CBF-2618D12171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E86C5B-3DA2-4D91-9492-4E2ED271ED64}" type="slidenum">
              <a:rPr lang="en-US" sz="1200">
                <a:latin typeface="+mn-lt"/>
              </a:rPr>
              <a:pPr algn="r">
                <a:defRPr/>
              </a:pPr>
              <a:t>58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94EE792-C784-4C36-A7C7-B7A6E711CC7E}" type="slidenum">
              <a:rPr lang="en-US" sz="1200">
                <a:latin typeface="+mn-lt"/>
              </a:rPr>
              <a:pPr algn="r">
                <a:defRPr/>
              </a:pPr>
              <a:t>59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33795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C30C652-45A9-43A3-B575-21A71DDA905A}" type="slidenum">
              <a:rPr lang="en-US" sz="1200">
                <a:latin typeface="+mn-lt"/>
              </a:rPr>
              <a:pPr algn="r">
                <a:defRPr/>
              </a:pPr>
              <a:t>60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8D1039B-D69A-4B06-A1C8-44CBAC39A4A3}" type="slidenum">
              <a:rPr lang="en-US" sz="1200">
                <a:latin typeface="+mn-lt"/>
              </a:rPr>
              <a:pPr algn="r">
                <a:defRPr/>
              </a:pPr>
              <a:t>61</a:t>
            </a:fld>
            <a:endParaRPr lang="en-US" sz="1200">
              <a:latin typeface="+mn-lt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r>
              <a:rPr lang="en-US" smtClean="0">
                <a:latin typeface="Tele-GroteskNor"/>
              </a:rPr>
              <a:t>Filters Are Central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48131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15C56BB-7A8C-44D7-8B37-9005049F3755}" type="slidenum">
              <a:rPr lang="en-US" sz="1200">
                <a:latin typeface="+mn-lt"/>
              </a:rPr>
              <a:pPr algn="r">
                <a:defRPr/>
              </a:pPr>
              <a:t>63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52227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E0B6C79-BD58-4C10-BCEE-63EAC5A1276C}" type="slidenum">
              <a:rPr lang="en-US" sz="1200">
                <a:latin typeface="+mn-lt"/>
              </a:rPr>
              <a:pPr algn="r">
                <a:defRPr/>
              </a:pPr>
              <a:t>64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56323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AEFA352-7026-411B-BC0B-A425EB03E9C3}" type="slidenum">
              <a:rPr lang="en-US" sz="1200">
                <a:latin typeface="+mn-lt"/>
              </a:rPr>
              <a:pPr algn="r">
                <a:defRPr/>
              </a:pPr>
              <a:t>67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8050"/>
            <a:ext cx="5440363" cy="4468813"/>
          </a:xfrm>
          <a:noFill/>
          <a:ln/>
        </p:spPr>
        <p:txBody>
          <a:bodyPr lIns="91440" tIns="45720" rIns="91440" bIns="45720"/>
          <a:lstStyle/>
          <a:p>
            <a:pPr marL="0" indent="0" eaLnBrk="1" hangingPunct="1">
              <a:spcBef>
                <a:spcPct val="0"/>
              </a:spcBef>
            </a:pPr>
            <a:endParaRPr lang="ru-RU" smtClean="0">
              <a:latin typeface="Tele-GroteskNor"/>
            </a:endParaRPr>
          </a:p>
        </p:txBody>
      </p:sp>
      <p:sp>
        <p:nvSpPr>
          <p:cNvPr id="54275" name="Slide Number Placeholder 3"/>
          <p:cNvSpPr txBox="1">
            <a:spLocks noGrp="1"/>
          </p:cNvSpPr>
          <p:nvPr/>
        </p:nvSpPr>
        <p:spPr bwMode="auto">
          <a:xfrm>
            <a:off x="3851275" y="9432925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DC8626E-3AD0-482B-9658-370A77FE79DB}" type="slidenum">
              <a:rPr lang="en-US" sz="1200">
                <a:latin typeface="+mn-lt"/>
              </a:rPr>
              <a:pPr algn="r">
                <a:defRPr/>
              </a:pPr>
              <a:t>68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F1C9D-B542-4F0C-B602-C66954A1086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785E-D37E-4BD2-B719-FE6D9099D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EE230-A755-4A8D-8A75-946866829CE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04800" y="765175"/>
            <a:ext cx="8532813" cy="525621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301038" y="6602413"/>
            <a:ext cx="539750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A3B11-00A0-41E8-B03F-ED9576EFEE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58D6-D711-4E40-919F-1BCBD97C2D1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9394-65ED-4FCC-B6D0-C4C281E0F2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6F6A0-AF14-46DF-BABE-D8B5F84D35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9BCE-4C71-436D-802A-1E8979A526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81C99AF-2863-43E8-9B79-F5A796F80595}" type="datetime1">
              <a:rPr lang="ru-RU"/>
              <a:pPr>
                <a:defRPr/>
              </a:pPr>
              <a:t>20.08.2012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926D8-6D20-4CB8-9963-86B472EE95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09E8E-6AE3-4F46-AD64-F6A6E9055C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6D000-482B-4479-BC28-5CF17F57DA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E1BD3-3EDF-4E95-AD73-E5F88264CF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E40359F9-D418-43C8-ADF3-7EC41E04E3B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0" r:id="rId3"/>
    <p:sldLayoutId id="2147483669" r:id="rId4"/>
    <p:sldLayoutId id="2147483668" r:id="rId5"/>
    <p:sldLayoutId id="2147483674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-source.ru/docs_intermedia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springsourcedev?feature=results_main" TargetMode="External"/><Relationship Id="rId2" Type="http://schemas.openxmlformats.org/officeDocument/2006/relationships/hyperlink" Target="http://static.springsource.org/spring/docs/3.0.x/spring-framework-reference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hyperlink" Target="http://www.javatalks.ru/ftopic18021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#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15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Open-Closed principle</a:t>
            </a:r>
            <a:endParaRPr lang="ru-RU" smtClean="0">
              <a:effectLst/>
              <a:cs typeface="Arial" charset="0"/>
            </a:endParaRPr>
          </a:p>
        </p:txBody>
      </p:sp>
      <p:pic>
        <p:nvPicPr>
          <p:cNvPr id="25602" name="Picture 5" descr="Open/Closed Princi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41350"/>
            <a:ext cx="54006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Независимость от фреймворка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smtClean="0"/>
              <a:t>Зависимость вашего кода от классов и интерфейсов фреймворка минимизируется насколько это возможно</a:t>
            </a:r>
            <a:endParaRPr lang="en-US" sz="2400" smtClean="0"/>
          </a:p>
          <a:p>
            <a:pPr lvl="1"/>
            <a:r>
              <a:rPr lang="ru-RU" sz="2400" smtClean="0"/>
              <a:t>Наследование – сильная зависимость, а потому используется редко</a:t>
            </a:r>
          </a:p>
          <a:p>
            <a:pPr lvl="1"/>
            <a:r>
              <a:rPr lang="ru-RU" sz="2400" smtClean="0"/>
              <a:t>По возможности уходят даже от реализации интерфейсов</a:t>
            </a:r>
          </a:p>
          <a:p>
            <a:pPr lvl="1"/>
            <a:r>
              <a:rPr lang="ru-RU" sz="2400" smtClean="0"/>
              <a:t>Часто классы бизнес-логики представляют собой </a:t>
            </a:r>
            <a:r>
              <a:rPr lang="en-US" sz="2400" smtClean="0">
                <a:solidFill>
                  <a:schemeClr val="tx2"/>
                </a:solidFill>
              </a:rPr>
              <a:t>POJO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r>
              <a:rPr lang="ru-RU" sz="2400" smtClean="0"/>
              <a:t>Использование стандартных интерфейсов и аннотаций вместо специфичных для </a:t>
            </a:r>
            <a:r>
              <a:rPr lang="en-US" sz="2400" smtClean="0">
                <a:solidFill>
                  <a:schemeClr val="tx2"/>
                </a:solidFill>
              </a:rPr>
              <a:t>Spring</a:t>
            </a:r>
            <a:endParaRPr lang="ru-RU" sz="2400" smtClean="0">
              <a:solidFill>
                <a:schemeClr val="tx2"/>
              </a:solidFill>
            </a:endParaRPr>
          </a:p>
          <a:p>
            <a:r>
              <a:rPr lang="ru-RU" sz="2400" smtClean="0"/>
              <a:t>Это позволяет</a:t>
            </a:r>
          </a:p>
          <a:p>
            <a:pPr lvl="1"/>
            <a:r>
              <a:rPr lang="ru-RU" sz="2400" smtClean="0"/>
              <a:t>Легче производить миграцию</a:t>
            </a:r>
            <a:r>
              <a:rPr lang="en-US" sz="2400" smtClean="0"/>
              <a:t> </a:t>
            </a:r>
            <a:r>
              <a:rPr lang="ru-RU" sz="2400" smtClean="0"/>
              <a:t>на другой фреймворк</a:t>
            </a:r>
          </a:p>
          <a:p>
            <a:pPr lvl="1"/>
            <a:r>
              <a:rPr lang="ru-RU" sz="2400" smtClean="0"/>
              <a:t>Переиспользовать исходный код</a:t>
            </a:r>
          </a:p>
          <a:p>
            <a:pPr lvl="1"/>
            <a:r>
              <a:rPr lang="ru-RU" sz="2400" smtClean="0"/>
              <a:t>Покрывать код модульными (</a:t>
            </a:r>
            <a:r>
              <a:rPr lang="en-US" sz="2400" smtClean="0">
                <a:solidFill>
                  <a:schemeClr val="tx2"/>
                </a:solidFill>
              </a:rPr>
              <a:t>unit</a:t>
            </a:r>
            <a:r>
              <a:rPr lang="ru-RU" sz="2400" smtClean="0"/>
              <a:t>) тестами</a:t>
            </a:r>
          </a:p>
          <a:p>
            <a:endParaRPr lang="ru-RU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Модульность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3330575" cy="5256213"/>
          </a:xfrm>
        </p:spPr>
        <p:txBody>
          <a:bodyPr/>
          <a:lstStyle/>
          <a:p>
            <a:r>
              <a:rPr lang="ru-RU" sz="2400" dirty="0" smtClean="0"/>
              <a:t>Подключайте только те модули, которые нужны</a:t>
            </a:r>
          </a:p>
          <a:p>
            <a:r>
              <a:rPr lang="ru-RU" sz="2400" dirty="0" smtClean="0"/>
              <a:t>Обеспечивает легковесность готового решения</a:t>
            </a:r>
          </a:p>
          <a:p>
            <a:r>
              <a:rPr lang="ru-RU" sz="2400" dirty="0" smtClean="0"/>
              <a:t>Предоставляет огромное количество возможностей</a:t>
            </a:r>
          </a:p>
          <a:p>
            <a:r>
              <a:rPr lang="ru-RU" sz="2400" dirty="0" smtClean="0"/>
              <a:t>Модули </a:t>
            </a:r>
            <a:r>
              <a:rPr lang="ru-RU" sz="2400" dirty="0" smtClean="0"/>
              <a:t>доступны в виде </a:t>
            </a:r>
            <a:r>
              <a:rPr lang="en-US" sz="2400" dirty="0" smtClean="0"/>
              <a:t>maven-</a:t>
            </a:r>
            <a:r>
              <a:rPr lang="ru-RU" sz="2400" dirty="0" smtClean="0"/>
              <a:t>артефактов (</a:t>
            </a:r>
            <a:r>
              <a:rPr lang="en-US" sz="2400" dirty="0" smtClean="0"/>
              <a:t>JAR</a:t>
            </a:r>
            <a:r>
              <a:rPr lang="ru-RU" sz="2400" dirty="0" smtClean="0"/>
              <a:t>)</a:t>
            </a:r>
          </a:p>
        </p:txBody>
      </p:sp>
      <p:pic>
        <p:nvPicPr>
          <p:cNvPr id="27651" name="Picture 5" descr="Spring 3.0 modu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836613"/>
            <a:ext cx="5040313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Модульность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4914900" cy="5400675"/>
          </a:xfrm>
        </p:spPr>
        <p:txBody>
          <a:bodyPr/>
          <a:lstStyle/>
          <a:p>
            <a:r>
              <a:rPr lang="ru-RU" sz="2200" smtClean="0"/>
              <a:t>Пример конфигурации зависимостей в </a:t>
            </a:r>
            <a:r>
              <a:rPr lang="en-US" sz="2200" smtClean="0">
                <a:solidFill>
                  <a:schemeClr val="tx2"/>
                </a:solidFill>
              </a:rPr>
              <a:t>Maven</a:t>
            </a:r>
            <a:r>
              <a:rPr lang="en-US" sz="2200" smtClean="0"/>
              <a:t> </a:t>
            </a:r>
            <a:r>
              <a:rPr lang="ru-RU" sz="2200" smtClean="0"/>
              <a:t>для типового </a:t>
            </a:r>
            <a:r>
              <a:rPr lang="en-US" sz="2200" smtClean="0"/>
              <a:t>web-</a:t>
            </a:r>
            <a:r>
              <a:rPr lang="ru-RU" sz="2200" smtClean="0"/>
              <a:t>приложения на </a:t>
            </a:r>
            <a:r>
              <a:rPr lang="en-US" sz="2200" smtClean="0">
                <a:solidFill>
                  <a:schemeClr val="tx2"/>
                </a:solidFill>
              </a:rPr>
              <a:t>Spring</a:t>
            </a:r>
          </a:p>
          <a:p>
            <a:r>
              <a:rPr lang="ru-RU" sz="2200" smtClean="0"/>
              <a:t>Как видно, из более чем сотни модулей мы указали только нужные нам</a:t>
            </a:r>
          </a:p>
          <a:p>
            <a:r>
              <a:rPr lang="ru-RU" sz="2200" smtClean="0"/>
              <a:t>Эта конфигурация дает нам</a:t>
            </a:r>
          </a:p>
          <a:p>
            <a:pPr lvl="1"/>
            <a:r>
              <a:rPr lang="en-US" sz="2200" smtClean="0">
                <a:solidFill>
                  <a:schemeClr val="tx2"/>
                </a:solidFill>
              </a:rPr>
              <a:t>Spring</a:t>
            </a:r>
            <a:r>
              <a:rPr lang="en-US" sz="2200" smtClean="0"/>
              <a:t> container</a:t>
            </a:r>
          </a:p>
          <a:p>
            <a:pPr lvl="1"/>
            <a:r>
              <a:rPr lang="en-US" sz="2200" smtClean="0">
                <a:solidFill>
                  <a:schemeClr val="tx2"/>
                </a:solidFill>
              </a:rPr>
              <a:t>WebApplicationContext</a:t>
            </a:r>
          </a:p>
          <a:p>
            <a:pPr lvl="1"/>
            <a:r>
              <a:rPr lang="en-US" sz="2200" smtClean="0">
                <a:solidFill>
                  <a:schemeClr val="tx2"/>
                </a:solidFill>
              </a:rPr>
              <a:t>Spring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MVC</a:t>
            </a:r>
            <a:r>
              <a:rPr lang="ru-RU" sz="2200" smtClean="0"/>
              <a:t> для построения веб-слоя нашего приложения</a:t>
            </a:r>
          </a:p>
          <a:p>
            <a:pPr lvl="1"/>
            <a:r>
              <a:rPr lang="ru-RU" sz="2200" smtClean="0"/>
              <a:t>Интеграцию с </a:t>
            </a:r>
            <a:r>
              <a:rPr lang="en-US" sz="2200" smtClean="0">
                <a:solidFill>
                  <a:schemeClr val="tx2"/>
                </a:solidFill>
              </a:rPr>
              <a:t>Hibernate</a:t>
            </a:r>
            <a:r>
              <a:rPr lang="en-US" sz="2200" smtClean="0"/>
              <a:t> </a:t>
            </a:r>
            <a:r>
              <a:rPr lang="ru-RU" sz="2200" smtClean="0"/>
              <a:t>для работы с базой</a:t>
            </a:r>
          </a:p>
          <a:p>
            <a:pPr lvl="1"/>
            <a:r>
              <a:rPr lang="ru-RU" sz="2200" smtClean="0"/>
              <a:t>Средства управления транзакциями</a:t>
            </a:r>
          </a:p>
          <a:p>
            <a:r>
              <a:rPr lang="ru-RU" sz="2200" smtClean="0"/>
              <a:t>Если потребуется иная функциональность мы просто допишем пару зависимостей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476250"/>
            <a:ext cx="34861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Convention over configuration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5635625" cy="5329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Парадигма, подразумевающая богатую конфигурацию с тщательно подобранными значениями параметров по умолчанию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Таким образом для простых случаев конфигурация будет простой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А реализация сложных остается возможной из-за возможности перекрыть значения по умолчанию своими параметрами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Примеры: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Maven</a:t>
            </a:r>
            <a:r>
              <a:rPr lang="ru-RU" sz="2400" smtClean="0"/>
              <a:t>, модель жизненного цикла, структура папок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EJB</a:t>
            </a:r>
            <a:r>
              <a:rPr lang="en-US" sz="2400" smtClean="0"/>
              <a:t> 3.X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Ruby on Rails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Spring</a:t>
            </a:r>
            <a:r>
              <a:rPr lang="en-US" sz="2400" smtClean="0"/>
              <a:t>, </a:t>
            </a:r>
            <a:r>
              <a:rPr lang="ru-RU" sz="2400" smtClean="0"/>
              <a:t>в особенности </a:t>
            </a:r>
            <a:r>
              <a:rPr lang="en-US" sz="2400" smtClean="0">
                <a:solidFill>
                  <a:schemeClr val="tx2"/>
                </a:solidFill>
              </a:rPr>
              <a:t>Spring Security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>
                <a:solidFill>
                  <a:schemeClr val="tx2"/>
                </a:solidFill>
              </a:rPr>
              <a:t>Spring Roo</a:t>
            </a:r>
            <a:endParaRPr lang="ru-RU" sz="240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ru-RU" sz="2400" smtClean="0"/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765175"/>
            <a:ext cx="3128962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Spring framework</a:t>
            </a:r>
            <a:endParaRPr lang="ru-RU" sz="2800" smtClean="0"/>
          </a:p>
          <a:p>
            <a:pPr eaLnBrk="1" hangingPunct="1"/>
            <a:r>
              <a:rPr lang="ru-RU" sz="2800" smtClean="0"/>
              <a:t>Архитектурные принципы</a:t>
            </a:r>
            <a:endParaRPr lang="en-US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Spring IoC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Spring AOP</a:t>
            </a:r>
            <a:endParaRPr lang="ru-RU" sz="2800" smtClean="0"/>
          </a:p>
          <a:p>
            <a:pPr eaLnBrk="1" hangingPunct="1"/>
            <a:r>
              <a:rPr lang="en-US" sz="2800" smtClean="0"/>
              <a:t>Spring MVC</a:t>
            </a:r>
          </a:p>
          <a:p>
            <a:pPr eaLnBrk="1" hangingPunct="1"/>
            <a:r>
              <a:rPr lang="en-US" sz="2800" smtClean="0"/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Beans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r>
              <a:rPr lang="en-US" sz="2400" smtClean="0"/>
              <a:t>Spring Bean = Java class + context definition</a:t>
            </a:r>
          </a:p>
          <a:p>
            <a:r>
              <a:rPr lang="ru-RU" sz="2400" smtClean="0"/>
              <a:t>Обычно </a:t>
            </a:r>
            <a:r>
              <a:rPr lang="en-US" sz="2400" smtClean="0"/>
              <a:t>bean </a:t>
            </a:r>
            <a:r>
              <a:rPr lang="ru-RU" sz="2400" smtClean="0"/>
              <a:t>определяется в </a:t>
            </a:r>
            <a:r>
              <a:rPr lang="en-US" sz="2400" smtClean="0"/>
              <a:t>XML-</a:t>
            </a:r>
            <a:r>
              <a:rPr lang="ru-RU" sz="2400" smtClean="0"/>
              <a:t>файле</a:t>
            </a:r>
          </a:p>
          <a:p>
            <a:r>
              <a:rPr lang="ru-RU" sz="2400" smtClean="0"/>
              <a:t>Основные атрибуты:</a:t>
            </a:r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id</a:t>
            </a:r>
            <a:r>
              <a:rPr lang="en-US" sz="2400" smtClean="0"/>
              <a:t>: </a:t>
            </a:r>
            <a:r>
              <a:rPr lang="ru-RU" sz="2400" smtClean="0"/>
              <a:t>уникальный идентификатор для обращения к бину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class</a:t>
            </a:r>
            <a:r>
              <a:rPr lang="en-US" sz="2400" smtClean="0"/>
              <a:t> (</a:t>
            </a:r>
            <a:r>
              <a:rPr lang="ru-RU" sz="2400" smtClean="0"/>
              <a:t>обязательный</a:t>
            </a:r>
            <a:r>
              <a:rPr lang="en-US" sz="2400" smtClean="0"/>
              <a:t>): </a:t>
            </a:r>
            <a:r>
              <a:rPr lang="ru-RU" sz="2400" smtClean="0"/>
              <a:t>полное имя класса с пакетами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lifecycle</a:t>
            </a:r>
            <a:r>
              <a:rPr lang="en-US" sz="2400" smtClean="0"/>
              <a:t>: (factory-bean, init-method, post-construct etc.)</a:t>
            </a:r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constructor-arg</a:t>
            </a:r>
            <a:r>
              <a:rPr lang="ru-RU" sz="2400" smtClean="0"/>
              <a:t>: аргументы конструктора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property</a:t>
            </a:r>
            <a:r>
              <a:rPr lang="en-US" sz="2400" smtClean="0"/>
              <a:t>: </a:t>
            </a:r>
            <a:r>
              <a:rPr lang="ru-RU" sz="2400" smtClean="0"/>
              <a:t>зависимости для передачи в </a:t>
            </a:r>
            <a:r>
              <a:rPr lang="en-US" sz="2400" smtClean="0"/>
              <a:t>set*</a:t>
            </a:r>
            <a:r>
              <a:rPr lang="ru-RU" sz="2400" smtClean="0"/>
              <a:t>-методы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scope</a:t>
            </a:r>
            <a:r>
              <a:rPr lang="en-US" sz="2400" smtClean="0"/>
              <a:t>: prototype, singleton, request, session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709B23D1-5886-4462-8589-6D526EDD41BC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16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4581525"/>
            <a:ext cx="8497888" cy="1106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bean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: пример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ExampleBean {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 AnotherBean 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beanOne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 YetAnotherBean 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beanTwo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int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i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buFont typeface="Tele-GroteskNor"/>
              <a:buAutoNum type="arabicPeriod"/>
            </a:pPr>
            <a:endParaRPr lang="en-US" sz="1400" smtClean="0">
              <a:latin typeface="Courier New" pitchFamily="49" charset="0"/>
            </a:endParaRP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public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setBeanOne(AnotherBean beanOne) {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  this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beanOne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= beanOne;  }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public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setBeanTwo(YetAnotherBean beanTwo) {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  this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beanTwo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= beanTwo;  } 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public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setIntegerProperty(</a:t>
            </a: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i) {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    this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sz="1400" smtClean="0">
                <a:solidFill>
                  <a:srgbClr val="0000C0"/>
                </a:solidFill>
                <a:latin typeface="Courier New" pitchFamily="49" charset="0"/>
              </a:rPr>
              <a:t>i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= i;  }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3F7F5F"/>
                </a:solidFill>
                <a:latin typeface="Courier New" pitchFamily="49" charset="0"/>
              </a:rPr>
              <a:t>  //...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endParaRPr lang="en-US" sz="140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4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4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"exampleBean" </a:t>
            </a:r>
            <a:r>
              <a:rPr lang="en-US" sz="14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4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”org.example.ExampleBean </a:t>
            </a:r>
            <a:r>
              <a:rPr lang="en-US" sz="1400" i="1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   &lt;</a:t>
            </a:r>
            <a:r>
              <a:rPr lang="en-US" sz="14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4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"beanOne"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&gt;&lt;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en-US" sz="1400" i="1" smtClean="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en-US" sz="14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"anotherExampleBean" 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/&gt;&lt;/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   &lt;</a:t>
            </a:r>
            <a:r>
              <a:rPr lang="en-US" sz="14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4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"beanTwo"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&gt;&lt;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en-US" sz="1400" i="1" smtClean="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en-US" sz="14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"yetAnotherBean" 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/&gt;&lt;/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   &lt;</a:t>
            </a:r>
            <a:r>
              <a:rPr lang="en-US" sz="14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4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400" i="1" smtClean="0">
                <a:solidFill>
                  <a:srgbClr val="2A00FF"/>
                </a:solidFill>
                <a:latin typeface="Courier New" pitchFamily="49" charset="0"/>
              </a:rPr>
              <a:t>"integerProperty"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&gt;&lt;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400" i="1" smtClean="0">
                <a:solidFill>
                  <a:srgbClr val="000000"/>
                </a:solidFill>
                <a:latin typeface="Courier New" pitchFamily="49" charset="0"/>
              </a:rPr>
              <a:t>1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&gt;&lt;/</a:t>
            </a:r>
            <a:r>
              <a:rPr lang="en-US" sz="1400" i="1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4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buFont typeface="Tele-GroteskNor"/>
              <a:buAutoNum type="arabicPeriod"/>
            </a:pP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4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4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buFont typeface="Tele-GroteskNor"/>
              <a:buAutoNum type="arabicPeriod"/>
            </a:pPr>
            <a:endParaRPr lang="ru-RU" sz="14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38A693E8-7C12-4EA9-8CFB-865207A8553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17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mtClean="0">
                <a:effectLst/>
                <a:cs typeface="Arial" charset="0"/>
              </a:rPr>
              <a:t>Конфигурация аннотациями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2160588"/>
          </a:xfrm>
        </p:spPr>
        <p:txBody>
          <a:bodyPr/>
          <a:lstStyle/>
          <a:p>
            <a:r>
              <a:rPr lang="ru-RU" sz="2400" smtClean="0"/>
              <a:t>Вместо написания конфигурации в </a:t>
            </a:r>
            <a:r>
              <a:rPr lang="en-US" sz="2400" smtClean="0"/>
              <a:t>XML </a:t>
            </a:r>
            <a:r>
              <a:rPr lang="ru-RU" sz="2400" smtClean="0"/>
              <a:t>можно размечать сами классы аннотациями</a:t>
            </a:r>
          </a:p>
          <a:p>
            <a:r>
              <a:rPr lang="ru-RU" sz="2400" smtClean="0"/>
              <a:t>Поддерживаются также аннотации </a:t>
            </a:r>
            <a:r>
              <a:rPr lang="en-US" sz="2400" smtClean="0"/>
              <a:t>J2EE CDI, </a:t>
            </a:r>
            <a:r>
              <a:rPr lang="ru-RU" sz="2400" smtClean="0"/>
              <a:t>такие как </a:t>
            </a:r>
            <a:r>
              <a:rPr lang="en-US" sz="2400" smtClean="0">
                <a:solidFill>
                  <a:schemeClr val="tx2"/>
                </a:solidFill>
              </a:rPr>
              <a:t>@Resource</a:t>
            </a:r>
          </a:p>
          <a:p>
            <a:r>
              <a:rPr lang="ru-RU" sz="2400" smtClean="0"/>
              <a:t>В </a:t>
            </a:r>
            <a:r>
              <a:rPr lang="en-US" sz="2400" smtClean="0"/>
              <a:t>XML</a:t>
            </a:r>
            <a:r>
              <a:rPr lang="ru-RU" sz="2400" smtClean="0"/>
              <a:t>-контексте достаточно будет просто указать пакет на для сканирования на предмет аннотированных классов</a:t>
            </a:r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2686050"/>
            <a:ext cx="3973513" cy="3436938"/>
          </a:xfrm>
          <a:prstGeom prst="rect">
            <a:avLst/>
          </a:prstGeom>
          <a:noFill/>
        </p:spPr>
      </p:pic>
      <p:sp>
        <p:nvSpPr>
          <p:cNvPr id="120838" name="Rectangle 6"/>
          <p:cNvSpPr>
            <a:spLocks noChangeArrowheads="1"/>
          </p:cNvSpPr>
          <p:nvPr/>
        </p:nvSpPr>
        <p:spPr bwMode="gray">
          <a:xfrm>
            <a:off x="323850" y="2636838"/>
            <a:ext cx="43926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Часть аннотаций являются «стереотипами», они указывают контейнеру роль бина</a:t>
            </a:r>
            <a:r>
              <a:rPr lang="en-US" sz="2400">
                <a:latin typeface="Arial Narrow" pitchFamily="34" charset="0"/>
              </a:rPr>
              <a:t>:</a:t>
            </a:r>
            <a:endParaRPr lang="ru-RU" sz="2400">
              <a:latin typeface="Arial Narrow" pitchFamily="34" charset="0"/>
            </a:endParaRP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@Component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@Controller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@Service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@Repository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Конфигурирование аннотациями не исключает </a:t>
            </a:r>
            <a:r>
              <a:rPr lang="en-US" sz="2400">
                <a:latin typeface="Arial Narrow" pitchFamily="34" charset="0"/>
              </a:rPr>
              <a:t>XML-</a:t>
            </a:r>
            <a:r>
              <a:rPr lang="ru-RU" sz="2400">
                <a:latin typeface="Arial Narrow" pitchFamily="34" charset="0"/>
              </a:rPr>
              <a:t>конфигурации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Anonymous vs ID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 sz="2400" smtClean="0"/>
              <a:t>Бины</a:t>
            </a:r>
            <a:r>
              <a:rPr lang="en-US" sz="2400" smtClean="0"/>
              <a:t>, </a:t>
            </a:r>
            <a:r>
              <a:rPr lang="ru-RU" sz="2400" smtClean="0"/>
              <a:t>которые не входят в зависимости могут быть анонимными</a:t>
            </a:r>
          </a:p>
          <a:p>
            <a:endParaRPr lang="ru-RU" sz="2400" smtClean="0"/>
          </a:p>
          <a:p>
            <a:r>
              <a:rPr lang="ru-RU" sz="2400" smtClean="0"/>
              <a:t>У этого бина объявлен </a:t>
            </a:r>
            <a:r>
              <a:rPr lang="en-US" sz="2400" smtClean="0"/>
              <a:t>id </a:t>
            </a:r>
            <a:r>
              <a:rPr lang="ru-RU" sz="2400" smtClean="0"/>
              <a:t>и его можно инжектить в другие бины</a:t>
            </a:r>
            <a:endParaRPr lang="en-US" sz="2400" smtClean="0"/>
          </a:p>
          <a:p>
            <a:pPr marL="703263" lvl="1" indent="-342900">
              <a:buFont typeface="Tele-GroteskNor"/>
              <a:buAutoNum type="arabicPeriod"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8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"exampleBean" </a:t>
            </a:r>
            <a:r>
              <a:rPr lang="en-US" sz="18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8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"org.example.ExampleBean"</a:t>
            </a:r>
            <a:r>
              <a:rPr lang="en-US" sz="18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ru-RU" sz="1800" smtClean="0">
                <a:solidFill>
                  <a:srgbClr val="008080"/>
                </a:solidFill>
                <a:latin typeface="Courier New" pitchFamily="49" charset="0"/>
              </a:rPr>
              <a:t>   </a:t>
            </a: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8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"anotherBean" </a:t>
            </a:r>
            <a:r>
              <a:rPr lang="en-US" sz="1800" i="1" smtClean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sz="18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"someOtherBean" </a:t>
            </a:r>
            <a:r>
              <a:rPr lang="en-US" sz="18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ru-RU" sz="1800" smtClean="0"/>
          </a:p>
          <a:p>
            <a:endParaRPr lang="ru-RU" sz="2400" smtClean="0"/>
          </a:p>
          <a:p>
            <a:r>
              <a:rPr lang="ru-RU" sz="2400" smtClean="0"/>
              <a:t>У этого бина не объявлен </a:t>
            </a:r>
            <a:r>
              <a:rPr lang="en-US" sz="2400" smtClean="0"/>
              <a:t>id </a:t>
            </a:r>
            <a:r>
              <a:rPr lang="ru-RU" sz="2400" smtClean="0"/>
              <a:t>и инжектить его нельзя</a:t>
            </a:r>
            <a:endParaRPr lang="en-US" sz="2400" smtClean="0"/>
          </a:p>
          <a:p>
            <a:pPr marL="703263" lvl="1" indent="-342900">
              <a:buClr>
                <a:srgbClr val="E20074"/>
              </a:buClr>
              <a:buFont typeface="Tele-GroteskNor"/>
              <a:buAutoNum type="arabicPeriod"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8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8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"org.example.ExampleBean"</a:t>
            </a:r>
            <a:r>
              <a:rPr lang="en-US" sz="18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Clr>
                <a:srgbClr val="E20074"/>
              </a:buClr>
              <a:buFont typeface="Tele-GroteskNor"/>
              <a:buAutoNum type="arabicPeriod"/>
            </a:pPr>
            <a:r>
              <a:rPr lang="ru-RU" sz="1800" smtClean="0">
                <a:solidFill>
                  <a:srgbClr val="008080"/>
                </a:solidFill>
                <a:latin typeface="Courier New" pitchFamily="49" charset="0"/>
              </a:rPr>
              <a:t>   </a:t>
            </a: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8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"anotherBean" </a:t>
            </a:r>
            <a:r>
              <a:rPr lang="en-US" sz="1800" i="1" smtClean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sz="18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800" i="1" smtClean="0">
                <a:solidFill>
                  <a:srgbClr val="2A00FF"/>
                </a:solidFill>
                <a:latin typeface="Courier New" pitchFamily="49" charset="0"/>
              </a:rPr>
              <a:t>"someOtherBean" </a:t>
            </a:r>
            <a:r>
              <a:rPr lang="en-US" sz="18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marL="703263" lvl="1" indent="-342900">
              <a:buClr>
                <a:srgbClr val="E20074"/>
              </a:buClr>
              <a:buFont typeface="Tele-GroteskNor"/>
              <a:buAutoNum type="arabicPeriod"/>
            </a:pP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8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8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/>
            <a:endParaRPr lang="ru-RU" sz="1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F034ED70-E6F8-47E0-AA20-B05068408CE1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19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2"/>
                </a:solidFill>
              </a:rPr>
              <a:t>Spring framework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smtClean="0"/>
              <a:t>Архитектурные принципы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Spring </a:t>
            </a:r>
            <a:r>
              <a:rPr lang="en-US" sz="2800" dirty="0" err="1" smtClean="0"/>
              <a:t>IoC</a:t>
            </a:r>
            <a:endParaRPr lang="ru-RU" sz="2800" smtClean="0"/>
          </a:p>
          <a:p>
            <a:pPr eaLnBrk="1" hangingPunct="1"/>
            <a:r>
              <a:rPr lang="en-US" sz="2800" smtClean="0"/>
              <a:t>Spring AOP</a:t>
            </a:r>
            <a:endParaRPr lang="ru-RU" sz="2800" smtClean="0"/>
          </a:p>
          <a:p>
            <a:pPr eaLnBrk="1" hangingPunct="1"/>
            <a:r>
              <a:rPr lang="en-US" sz="2800" smtClean="0"/>
              <a:t>Spring MVC</a:t>
            </a:r>
          </a:p>
          <a:p>
            <a:pPr eaLnBrk="1" hangingPunct="1"/>
            <a:r>
              <a:rPr lang="en-US" sz="2800" smtClean="0"/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Bean properties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r>
              <a:rPr lang="en-US" sz="2200" smtClean="0">
                <a:solidFill>
                  <a:schemeClr val="tx2"/>
                </a:solidFill>
              </a:rPr>
              <a:t>Dependency injection</a:t>
            </a:r>
            <a:r>
              <a:rPr lang="ru-RU" sz="2200" smtClean="0"/>
              <a:t> через </a:t>
            </a:r>
            <a:r>
              <a:rPr lang="en-US" sz="2200" smtClean="0"/>
              <a:t>set*-</a:t>
            </a:r>
            <a:r>
              <a:rPr lang="ru-RU" sz="2200" smtClean="0"/>
              <a:t>методы</a:t>
            </a:r>
          </a:p>
          <a:p>
            <a:r>
              <a:rPr lang="ru-RU" sz="2200" smtClean="0"/>
              <a:t>Через </a:t>
            </a:r>
            <a:r>
              <a:rPr lang="en-US" sz="2200" smtClean="0">
                <a:solidFill>
                  <a:schemeClr val="tx2"/>
                </a:solidFill>
              </a:rPr>
              <a:t>property</a:t>
            </a:r>
            <a:r>
              <a:rPr lang="en-US" sz="2200" smtClean="0"/>
              <a:t> </a:t>
            </a:r>
            <a:r>
              <a:rPr lang="ru-RU" sz="2200" smtClean="0"/>
              <a:t>можно инжектить</a:t>
            </a:r>
          </a:p>
          <a:p>
            <a:pPr marL="703263" lvl="1" indent="-342900"/>
            <a:r>
              <a:rPr lang="ru-RU" sz="2200" smtClean="0"/>
              <a:t>Другие бины</a:t>
            </a:r>
          </a:p>
          <a:p>
            <a:pPr marL="703263" lvl="1" indent="-342900"/>
            <a:r>
              <a:rPr lang="ru-RU" sz="2200" smtClean="0"/>
              <a:t>Строки, константы</a:t>
            </a:r>
          </a:p>
          <a:p>
            <a:pPr marL="703263" lvl="1" indent="-342900"/>
            <a:r>
              <a:rPr lang="en-US" sz="2200" smtClean="0"/>
              <a:t>Null</a:t>
            </a:r>
          </a:p>
          <a:p>
            <a:r>
              <a:rPr lang="ru-RU" sz="2200" smtClean="0"/>
              <a:t>Нельзя инжектить только значения примитивных типов</a:t>
            </a:r>
          </a:p>
          <a:p>
            <a:r>
              <a:rPr lang="ru-RU" sz="2200" smtClean="0"/>
              <a:t>Пример:</a:t>
            </a:r>
            <a:r>
              <a:rPr lang="en-US" sz="2200" smtClean="0"/>
              <a:t> </a:t>
            </a:r>
            <a:endParaRPr lang="ru-RU" sz="2200" smtClean="0"/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"exampleBean"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"org.example.ExampleBean"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  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"anotherBean"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    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ref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bean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"someOtherBean" 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  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en-US" smtClean="0"/>
          </a:p>
          <a:p>
            <a:r>
              <a:rPr lang="ru-RU" sz="2200" smtClean="0"/>
              <a:t>Либо, что одно и то же</a:t>
            </a:r>
            <a:endParaRPr lang="en-US" sz="2200" smtClean="0"/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"exampleBean"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"org.example.ExampleBean"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ru-RU" sz="1600" smtClean="0">
                <a:solidFill>
                  <a:srgbClr val="008080"/>
                </a:solidFill>
                <a:latin typeface="Courier New" pitchFamily="49" charset="0"/>
              </a:rPr>
              <a:t>  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"anotherBean"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"someOtherBean" 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marL="703263" lvl="1" indent="-3429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3CC3B91-80BE-47FA-ACC5-5EC89E7CB155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20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Inner bean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smtClean="0"/>
              <a:t>Inner bean – </a:t>
            </a:r>
            <a:r>
              <a:rPr lang="ru-RU" sz="2400" smtClean="0"/>
              <a:t>«краткий» способ определить зависимость</a:t>
            </a:r>
          </a:p>
          <a:p>
            <a:pPr lvl="1"/>
            <a:r>
              <a:rPr lang="ru-RU" sz="2400" smtClean="0"/>
              <a:t>Всегда анонимный (</a:t>
            </a:r>
            <a:r>
              <a:rPr lang="en-US" sz="2400" smtClean="0"/>
              <a:t>id </a:t>
            </a:r>
            <a:r>
              <a:rPr lang="ru-RU" sz="2400" smtClean="0"/>
              <a:t>игнорируется)</a:t>
            </a:r>
          </a:p>
          <a:p>
            <a:pPr lvl="1"/>
            <a:r>
              <a:rPr lang="ru-RU" sz="2400" smtClean="0"/>
              <a:t>Всегда </a:t>
            </a:r>
            <a:r>
              <a:rPr lang="en-US" sz="2400" smtClean="0"/>
              <a:t>prototype (= non-singleton)</a:t>
            </a:r>
          </a:p>
          <a:p>
            <a:pPr lvl="1"/>
            <a:endParaRPr lang="en-US" sz="2400" smtClean="0">
              <a:latin typeface="Courier New" pitchFamily="49" charset="0"/>
            </a:endParaRPr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"outer"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"org.example.SomeBean"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"person"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b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b="1" i="1" smtClean="0">
                <a:solidFill>
                  <a:srgbClr val="2A00FF"/>
                </a:solidFill>
                <a:latin typeface="Courier New" pitchFamily="49" charset="0"/>
              </a:rPr>
              <a:t>"org.example.PersonImpl"</a:t>
            </a: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b="1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b="1" i="1" smtClean="0">
                <a:solidFill>
                  <a:srgbClr val="2A00FF"/>
                </a:solidFill>
                <a:latin typeface="Courier New" pitchFamily="49" charset="0"/>
              </a:rPr>
              <a:t>"name"</a:t>
            </a: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Aaron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b="1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b="1" i="1" smtClean="0">
                <a:solidFill>
                  <a:srgbClr val="2A00FF"/>
                </a:solidFill>
                <a:latin typeface="Courier New" pitchFamily="49" charset="0"/>
              </a:rPr>
              <a:t>"age"</a:t>
            </a: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31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value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b="1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98416EBA-1A46-4A13-B4EA-01D2DCDCEE4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21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Bean init-method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 sz="2400" smtClean="0"/>
              <a:t>Метод </a:t>
            </a:r>
            <a:r>
              <a:rPr lang="en-US" sz="24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smtClean="0">
                <a:solidFill>
                  <a:srgbClr val="00B050"/>
                </a:solidFill>
              </a:rPr>
              <a:t> </a:t>
            </a:r>
            <a:r>
              <a:rPr lang="ru-RU" sz="2400" smtClean="0"/>
              <a:t>выполняется ПОСЛЕ того, как все зависимости загружены</a:t>
            </a:r>
            <a:endParaRPr lang="en-US" sz="2400" smtClean="0"/>
          </a:p>
          <a:p>
            <a:pPr lvl="1"/>
            <a:r>
              <a:rPr lang="ru-RU" sz="2400" smtClean="0"/>
              <a:t>Конструктор запускается при первой инициализации</a:t>
            </a:r>
            <a:endParaRPr lang="en-US" sz="2400" smtClean="0"/>
          </a:p>
          <a:p>
            <a:pPr lvl="1"/>
            <a:r>
              <a:rPr lang="ru-RU" sz="2400" smtClean="0"/>
              <a:t>Позволяет выполнить действия после добавления всех зависимостей</a:t>
            </a:r>
            <a:endParaRPr lang="en-US" sz="2400" smtClean="0"/>
          </a:p>
          <a:p>
            <a:pPr lvl="1"/>
            <a:endParaRPr lang="ru-RU" sz="2400" smtClean="0"/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"exampleBean"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"org.example.ExampleBean"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i="1" smtClean="0">
                <a:solidFill>
                  <a:srgbClr val="7F007F"/>
                </a:solidFill>
                <a:latin typeface="Courier New" pitchFamily="49" charset="0"/>
              </a:rPr>
              <a:t>init-method</a:t>
            </a:r>
            <a:r>
              <a:rPr lang="en-US" sz="1600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"init" 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>
              <a:buFont typeface="Wingdings" pitchFamily="2" charset="2"/>
              <a:buNone/>
            </a:pPr>
            <a:endParaRPr lang="ru-RU" sz="1600" smtClean="0"/>
          </a:p>
          <a:p>
            <a:endParaRPr lang="ru-RU" sz="1600" smtClean="0"/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ExampleBean {</a:t>
            </a:r>
          </a:p>
          <a:p>
            <a:pPr lvl="1">
              <a:buFont typeface="Tele-GroteskNor"/>
              <a:buAutoNum type="arabicPeriod"/>
            </a:pPr>
            <a:r>
              <a:rPr lang="ru-RU" sz="1600" smtClean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en-US" sz="1600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init() {</a:t>
            </a:r>
          </a:p>
          <a:p>
            <a:pPr lvl="1">
              <a:buFont typeface="Tele-GroteskNor"/>
              <a:buAutoNum type="arabicPeriod"/>
            </a:pPr>
            <a:r>
              <a:rPr lang="ru-RU" sz="1600" smtClean="0">
                <a:solidFill>
                  <a:srgbClr val="3F7F5F"/>
                </a:solidFill>
                <a:latin typeface="Courier New" pitchFamily="49" charset="0"/>
              </a:rPr>
              <a:t>    </a:t>
            </a:r>
            <a:r>
              <a:rPr lang="en-US" sz="1600" smtClean="0">
                <a:solidFill>
                  <a:srgbClr val="3F7F5F"/>
                </a:solidFill>
                <a:latin typeface="Courier New" pitchFamily="49" charset="0"/>
              </a:rPr>
              <a:t>// do something</a:t>
            </a:r>
          </a:p>
          <a:p>
            <a:pPr lvl="1">
              <a:buFont typeface="Tele-GroteskNor"/>
              <a:buAutoNum type="arabicPeriod"/>
            </a:pPr>
            <a:r>
              <a:rPr lang="ru-RU" sz="160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>
              <a:buFont typeface="Tele-GroteskNor"/>
              <a:buAutoNum type="arabicPeriod"/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985C310-FE29-401E-B33C-03F7582A4CCE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22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Наследование бинов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8532813" cy="4679950"/>
          </a:xfrm>
        </p:spPr>
        <p:txBody>
          <a:bodyPr/>
          <a:lstStyle/>
          <a:p>
            <a:endParaRPr lang="en-US" smtClean="0">
              <a:latin typeface="Courier New" pitchFamily="49" charset="0"/>
            </a:endParaRP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"abstractBean"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latin typeface="Courier New" pitchFamily="49" charset="0"/>
              </a:rPr>
              <a:t>     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abstract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"true"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latin typeface="Courier New" pitchFamily="49" charset="0"/>
              </a:rPr>
              <a:t>     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"org.example.ParentBean"</a:t>
            </a:r>
            <a:r>
              <a:rPr lang="en-US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"name" </a:t>
            </a:r>
            <a:r>
              <a:rPr lang="en-US" i="1" smtClean="0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"parent-AZ"</a:t>
            </a:r>
            <a:r>
              <a:rPr lang="en-US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"age" </a:t>
            </a:r>
            <a:r>
              <a:rPr lang="en-US" i="1" smtClean="0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"31"</a:t>
            </a:r>
            <a:r>
              <a:rPr lang="en-US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endParaRPr lang="en-US" smtClean="0">
              <a:latin typeface="Courier New" pitchFamily="49" charset="0"/>
            </a:endParaRP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"childBean"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latin typeface="Courier New" pitchFamily="49" charset="0"/>
              </a:rPr>
              <a:t>     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"org.example.ChildBean"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latin typeface="Courier New" pitchFamily="49" charset="0"/>
              </a:rPr>
              <a:t>     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parent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"abstractBean" </a:t>
            </a:r>
            <a:r>
              <a:rPr lang="en-US" i="1" smtClean="0">
                <a:solidFill>
                  <a:srgbClr val="7F007F"/>
                </a:solidFill>
                <a:latin typeface="Courier New" pitchFamily="49" charset="0"/>
              </a:rPr>
              <a:t>init-method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"init"</a:t>
            </a:r>
            <a:r>
              <a:rPr lang="en-US" i="1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"name" </a:t>
            </a:r>
            <a:r>
              <a:rPr lang="en-US" i="1" smtClean="0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i="1" smtClean="0">
                <a:solidFill>
                  <a:srgbClr val="2A00FF"/>
                </a:solidFill>
                <a:latin typeface="Courier New" pitchFamily="49" charset="0"/>
              </a:rPr>
              <a:t>"child-AZ"</a:t>
            </a:r>
            <a:r>
              <a:rPr lang="en-US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>
              <a:buFont typeface="Tele-GroteskNor"/>
              <a:buAutoNum type="arabicPeriod"/>
            </a:pP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8FDEC5E7-48D9-4CA8-BC42-AD235EBE67F5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23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sp>
        <p:nvSpPr>
          <p:cNvPr id="45063" name="Content Placeholder 2"/>
          <p:cNvSpPr>
            <a:spLocks/>
          </p:cNvSpPr>
          <p:nvPr/>
        </p:nvSpPr>
        <p:spPr bwMode="gray">
          <a:xfrm>
            <a:off x="304800" y="620713"/>
            <a:ext cx="85328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Бины могут быть связаны наследованием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Абстрактные бины инжектить нельзя</a:t>
            </a:r>
            <a:endParaRPr lang="en-US" sz="16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Application context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 sz="2400" smtClean="0"/>
              <a:t>Конфигурация контейнера уровня приложения</a:t>
            </a:r>
          </a:p>
          <a:p>
            <a:r>
              <a:rPr lang="ru-RU" sz="2400" smtClean="0"/>
              <a:t>Содержит в себе экземпляры все объявленных в нем бинов</a:t>
            </a:r>
          </a:p>
          <a:p>
            <a:r>
              <a:rPr lang="ru-RU" sz="2400" smtClean="0"/>
              <a:t>Контейнер использует контекст для поиска бинов при </a:t>
            </a:r>
            <a:r>
              <a:rPr lang="en-US" sz="2400" smtClean="0">
                <a:solidFill>
                  <a:schemeClr val="tx2"/>
                </a:solidFill>
              </a:rPr>
              <a:t>DI</a:t>
            </a:r>
          </a:p>
          <a:p>
            <a:r>
              <a:rPr lang="ru-RU" sz="2400" smtClean="0"/>
              <a:t>Контекст обычно описывается в виде одного или нескольких </a:t>
            </a:r>
            <a:r>
              <a:rPr lang="en-US" sz="2400" smtClean="0"/>
              <a:t>XML-</a:t>
            </a:r>
            <a:r>
              <a:rPr lang="ru-RU" sz="2400" smtClean="0"/>
              <a:t>файлов</a:t>
            </a:r>
          </a:p>
          <a:p>
            <a:r>
              <a:rPr lang="ru-RU" sz="2400" smtClean="0"/>
              <a:t>Как правило нет необходимости работать с контекстом напрямую</a:t>
            </a:r>
          </a:p>
          <a:p>
            <a:r>
              <a:rPr lang="ru-RU" sz="2400" smtClean="0"/>
              <a:t>Если очень надо, то можно реализовать в бине интерфейс </a:t>
            </a:r>
            <a:r>
              <a:rPr lang="en-US" sz="2400" smtClean="0">
                <a:solidFill>
                  <a:schemeClr val="tx2"/>
                </a:solidFill>
              </a:rPr>
              <a:t>ApplicationContextAware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>
                <a:solidFill>
                  <a:schemeClr val="tx2"/>
                </a:solidFill>
              </a:rPr>
              <a:t>Spring</a:t>
            </a:r>
            <a:r>
              <a:rPr lang="en-US" sz="2400" smtClean="0"/>
              <a:t> </a:t>
            </a:r>
            <a:r>
              <a:rPr lang="ru-RU" sz="2400" smtClean="0"/>
              <a:t>инжектнет в бин контекст</a:t>
            </a:r>
          </a:p>
          <a:p>
            <a:r>
              <a:rPr lang="ru-RU" sz="2400" smtClean="0"/>
              <a:t>Часто используемые контексты:</a:t>
            </a:r>
          </a:p>
          <a:p>
            <a:pPr lvl="1"/>
            <a:r>
              <a:rPr lang="en-US" sz="2400" smtClean="0"/>
              <a:t>FileSystemXmlApplicationContext</a:t>
            </a:r>
          </a:p>
          <a:p>
            <a:pPr lvl="1"/>
            <a:r>
              <a:rPr lang="en-US" sz="2400" smtClean="0"/>
              <a:t>ClasspathXmlApplicationContext</a:t>
            </a:r>
          </a:p>
          <a:p>
            <a:pPr lvl="1"/>
            <a:r>
              <a:rPr lang="en-US" sz="2400" smtClean="0"/>
              <a:t>WebApplicationContext</a:t>
            </a:r>
            <a:endParaRPr lang="ru-RU" sz="2400" smtClean="0"/>
          </a:p>
          <a:p>
            <a:endParaRPr lang="ru-RU" sz="24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8753F21-E34D-4156-8775-744F3F1D6B0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24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mtClean="0">
                <a:effectLst/>
                <a:cs typeface="Arial" charset="0"/>
              </a:rPr>
              <a:t>Пример</a:t>
            </a:r>
            <a:r>
              <a:rPr lang="en-US" smtClean="0">
                <a:effectLst/>
                <a:cs typeface="Arial" charset="0"/>
              </a:rPr>
              <a:t> </a:t>
            </a:r>
            <a:r>
              <a:rPr lang="ru-RU" smtClean="0">
                <a:effectLst/>
                <a:cs typeface="Arial" charset="0"/>
              </a:rPr>
              <a:t>конфигурации </a:t>
            </a:r>
            <a:r>
              <a:rPr lang="en-US" smtClean="0">
                <a:effectLst/>
                <a:cs typeface="Arial" charset="0"/>
              </a:rPr>
              <a:t>application context</a:t>
            </a:r>
            <a:endParaRPr lang="ru-RU" smtClean="0">
              <a:effectLst/>
              <a:cs typeface="Arial" charset="0"/>
            </a:endParaRP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765175"/>
            <a:ext cx="8642350" cy="501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Несколько файлов конфигурации контекста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400" smtClean="0"/>
              <a:t>Существует 3 способа загрузки нескольких конфигураций </a:t>
            </a:r>
            <a:r>
              <a:rPr lang="en-US" sz="2400" smtClean="0"/>
              <a:t>SF</a:t>
            </a:r>
            <a:r>
              <a:rPr lang="ru-RU" sz="2400" smtClean="0"/>
              <a:t> (для логического разделения)</a:t>
            </a:r>
            <a:endParaRPr lang="en-US" sz="2400" smtClean="0"/>
          </a:p>
          <a:p>
            <a:pPr lvl="1"/>
            <a:r>
              <a:rPr lang="ru-RU" sz="2400" smtClean="0"/>
              <a:t>Загрузка из </a:t>
            </a:r>
            <a:r>
              <a:rPr lang="en-US" sz="2400" smtClean="0"/>
              <a:t>web.xml</a:t>
            </a:r>
            <a:endParaRPr lang="ru-RU" sz="2400" smtClean="0"/>
          </a:p>
          <a:p>
            <a:pPr marL="1177925" lvl="2" indent="-4572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context-param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177925" lvl="2" indent="-457200">
              <a:buFont typeface="Tele-GroteskNor"/>
              <a:buAutoNum type="arabicPeriod"/>
            </a:pPr>
            <a:r>
              <a:rPr lang="ru-RU" sz="160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param-name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contextConfigLocation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param-name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177925" lvl="2" indent="-457200">
              <a:buFont typeface="Tele-GroteskNor"/>
              <a:buAutoNum type="arabicPeriod"/>
            </a:pPr>
            <a:r>
              <a:rPr lang="ru-RU" sz="1600" smtClean="0">
                <a:solidFill>
                  <a:srgbClr val="008080"/>
                </a:solidFill>
                <a:latin typeface="Courier New" pitchFamily="49" charset="0"/>
              </a:rPr>
              <a:t>  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param-value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classpath:/WEB-INF/spring-config.xml, classpath:/WEB-INF/applicationContext.xml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param-value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1177925" lvl="2" indent="-4572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context-param</a:t>
            </a: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endParaRPr lang="ru-RU" smtClean="0"/>
          </a:p>
          <a:p>
            <a:pPr lvl="1"/>
            <a:endParaRPr lang="ru-RU" sz="2400" smtClean="0"/>
          </a:p>
          <a:p>
            <a:pPr lvl="1"/>
            <a:r>
              <a:rPr lang="ru-RU" sz="2400" smtClean="0"/>
              <a:t>Тег </a:t>
            </a:r>
            <a:r>
              <a:rPr lang="en-US" sz="2400" smtClean="0"/>
              <a:t>import</a:t>
            </a:r>
          </a:p>
          <a:p>
            <a:pPr marL="1177925" lvl="2" indent="-457200">
              <a:buFont typeface="Tele-GroteskNor"/>
              <a:buAutoNum type="arabicPeriod"/>
            </a:pPr>
            <a:r>
              <a:rPr lang="en-US" sz="16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smtClean="0">
                <a:solidFill>
                  <a:srgbClr val="3F7F7F"/>
                </a:solidFill>
                <a:latin typeface="Courier New" pitchFamily="49" charset="0"/>
              </a:rPr>
              <a:t>import </a:t>
            </a:r>
            <a:r>
              <a:rPr lang="en-US" sz="1600" smtClean="0">
                <a:solidFill>
                  <a:srgbClr val="7F007F"/>
                </a:solidFill>
                <a:latin typeface="Courier New" pitchFamily="49" charset="0"/>
              </a:rPr>
              <a:t>resource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i="1" smtClean="0">
                <a:solidFill>
                  <a:srgbClr val="2A00FF"/>
                </a:solidFill>
                <a:latin typeface="Courier New" pitchFamily="49" charset="0"/>
              </a:rPr>
              <a:t>"services.xml"</a:t>
            </a:r>
            <a:r>
              <a:rPr lang="en-US" sz="1600" i="1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  <a:endParaRPr lang="ru-RU" smtClean="0"/>
          </a:p>
          <a:p>
            <a:pPr lvl="1"/>
            <a:endParaRPr lang="ru-RU" sz="2400" smtClean="0"/>
          </a:p>
          <a:p>
            <a:pPr lvl="1"/>
            <a:r>
              <a:rPr lang="ru-RU" sz="2400" smtClean="0"/>
              <a:t>Создание контекста вручную</a:t>
            </a:r>
          </a:p>
          <a:p>
            <a:pPr marL="1177925" lvl="2" indent="-457200"/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ClassPathXmlApplicationContext appContext = </a:t>
            </a:r>
            <a:r>
              <a:rPr lang="en-US" sz="1600" smtClean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ClassPathXmlApplicationContext(</a:t>
            </a:r>
            <a:r>
              <a:rPr lang="ru-RU" sz="16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String[] { </a:t>
            </a:r>
            <a:r>
              <a:rPr lang="en-US" sz="1600" smtClean="0">
                <a:solidFill>
                  <a:srgbClr val="2A00FF"/>
                </a:solidFill>
                <a:latin typeface="Courier New" pitchFamily="49" charset="0"/>
              </a:rPr>
              <a:t>"applicationContext.xml"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ru-RU" sz="160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2A00FF"/>
                </a:solidFill>
                <a:latin typeface="Courier New" pitchFamily="49" charset="0"/>
              </a:rPr>
              <a:t>"applicationContext-part2.xml"</a:t>
            </a: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});</a:t>
            </a:r>
            <a:endParaRPr lang="en-US" sz="1600" smtClean="0"/>
          </a:p>
          <a:p>
            <a:endParaRPr lang="ru-RU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21F7DF3D-FC56-49B4-8DE9-90E2BF6D9530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26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Инициализация контекста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smtClean="0"/>
              <a:t>Beans </a:t>
            </a:r>
            <a:r>
              <a:rPr lang="ru-RU" sz="2400" smtClean="0"/>
              <a:t>создаются в последовательности, основанной на зависимостях</a:t>
            </a:r>
          </a:p>
          <a:p>
            <a:pPr lvl="1"/>
            <a:r>
              <a:rPr lang="ru-RU" sz="2400" smtClean="0"/>
              <a:t>Часто создаются когда 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Consolas" pitchFamily="49" charset="0"/>
              </a:rPr>
              <a:t>ApplicationContext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400" smtClean="0"/>
              <a:t>загружает конфигурацию</a:t>
            </a:r>
            <a:r>
              <a:rPr lang="en-US" sz="2400" smtClean="0"/>
              <a:t> </a:t>
            </a:r>
            <a:endParaRPr lang="ru-RU" sz="2400" smtClean="0"/>
          </a:p>
          <a:p>
            <a:pPr lvl="1"/>
            <a:r>
              <a:rPr lang="ru-RU" sz="2400" smtClean="0"/>
              <a:t>Возможно переопределение в </a:t>
            </a:r>
            <a:r>
              <a:rPr lang="en-US" sz="2400" smtClean="0"/>
              <a:t>xml:</a:t>
            </a:r>
          </a:p>
          <a:p>
            <a:pPr lvl="2"/>
            <a:endParaRPr lang="ru-RU" sz="2200" smtClean="0">
              <a:solidFill>
                <a:srgbClr val="008080"/>
              </a:solidFill>
              <a:latin typeface="Courier New" pitchFamily="49" charset="0"/>
            </a:endParaRPr>
          </a:p>
          <a:p>
            <a:pPr lvl="2"/>
            <a:r>
              <a:rPr lang="en-US" sz="220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220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220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22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200" smtClean="0">
                <a:solidFill>
                  <a:srgbClr val="2A00FF"/>
                </a:solidFill>
                <a:latin typeface="Courier New" pitchFamily="49" charset="0"/>
              </a:rPr>
              <a:t>“className” </a:t>
            </a:r>
            <a:r>
              <a:rPr lang="en-US" sz="2200" smtClean="0">
                <a:solidFill>
                  <a:srgbClr val="7F007F"/>
                </a:solidFill>
                <a:latin typeface="Courier New" pitchFamily="49" charset="0"/>
              </a:rPr>
              <a:t>lazy-init</a:t>
            </a:r>
            <a:r>
              <a:rPr lang="en-US" sz="220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200" smtClean="0">
                <a:solidFill>
                  <a:srgbClr val="2A00FF"/>
                </a:solidFill>
                <a:latin typeface="Courier New" pitchFamily="49" charset="0"/>
              </a:rPr>
              <a:t>“true” </a:t>
            </a:r>
            <a:r>
              <a:rPr lang="en-US" sz="2200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  <a:r>
              <a:rPr lang="ru-RU" sz="2200" smtClean="0"/>
              <a:t> </a:t>
            </a:r>
            <a:endParaRPr lang="en-US" sz="2200" smtClean="0"/>
          </a:p>
          <a:p>
            <a:endParaRPr lang="ru-RU" sz="2400" smtClean="0"/>
          </a:p>
          <a:p>
            <a:r>
              <a:rPr lang="en-US" sz="2400" smtClean="0"/>
              <a:t>Spring </a:t>
            </a:r>
            <a:r>
              <a:rPr lang="ru-RU" sz="2400" smtClean="0"/>
              <a:t>будет создавать бины по требованию: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scope singleton</a:t>
            </a:r>
            <a:r>
              <a:rPr lang="en-US" sz="2400" smtClean="0"/>
              <a:t> – </a:t>
            </a:r>
            <a:r>
              <a:rPr lang="ru-RU" sz="2400" smtClean="0"/>
              <a:t>при старте контейнера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lazy dependency</a:t>
            </a:r>
            <a:r>
              <a:rPr lang="en-US" sz="2400" smtClean="0"/>
              <a:t> – </a:t>
            </a:r>
            <a:r>
              <a:rPr lang="ru-RU" sz="2400" smtClean="0"/>
              <a:t>создание бина только при необходимости его инжектнуть</a:t>
            </a:r>
            <a:endParaRPr lang="en-US" sz="2400" smtClean="0"/>
          </a:p>
          <a:p>
            <a:pPr lvl="1"/>
            <a:r>
              <a:rPr lang="en-US" sz="2400" smtClean="0">
                <a:solidFill>
                  <a:schemeClr val="tx2"/>
                </a:solidFill>
              </a:rPr>
              <a:t>VERY lazy dependency</a:t>
            </a:r>
            <a:r>
              <a:rPr lang="en-US" sz="2400" smtClean="0"/>
              <a:t> – </a:t>
            </a:r>
            <a:r>
              <a:rPr lang="ru-RU" sz="2400" smtClean="0"/>
              <a:t>создание бина только при обращении к нему из кода, требует проксирования</a:t>
            </a:r>
            <a:endParaRPr lang="en-US" sz="2400" smtClean="0"/>
          </a:p>
          <a:p>
            <a:endParaRPr lang="ru-RU" sz="24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E7530FB3-A10C-45F3-89C3-8C79A1DCA83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27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Beans dependency injection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>
          <a:xfrm>
            <a:off x="304800" y="260350"/>
            <a:ext cx="8532813" cy="57610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smtClean="0"/>
          </a:p>
          <a:p>
            <a:r>
              <a:rPr lang="ru-RU" sz="2800" smtClean="0"/>
              <a:t>Граф зависимостей создается на основе конфигурации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Beans</a:t>
            </a:r>
            <a:r>
              <a:rPr lang="en-US" sz="2800" smtClean="0"/>
              <a:t> </a:t>
            </a:r>
            <a:r>
              <a:rPr lang="ru-RU" sz="2800" smtClean="0"/>
              <a:t>создаются в конструкторах или </a:t>
            </a:r>
            <a:r>
              <a:rPr lang="en-US" sz="2800" smtClean="0"/>
              <a:t>factory-</a:t>
            </a:r>
            <a:r>
              <a:rPr lang="ru-RU" sz="2800" smtClean="0"/>
              <a:t>методах</a:t>
            </a:r>
          </a:p>
          <a:p>
            <a:r>
              <a:rPr lang="ru-RU" sz="2800" smtClean="0"/>
              <a:t>Зависимости, не добавленные конструкторами, добавляются</a:t>
            </a:r>
            <a:r>
              <a:rPr lang="en-US" sz="2800" smtClean="0"/>
              <a:t> </a:t>
            </a:r>
            <a:r>
              <a:rPr lang="ru-RU" sz="2800" smtClean="0"/>
              <a:t>сеттерами</a:t>
            </a:r>
          </a:p>
          <a:p>
            <a:r>
              <a:rPr lang="ru-RU" sz="2800" smtClean="0"/>
              <a:t>Любая не созданная зависимость создается, когда это необходимо</a:t>
            </a:r>
          </a:p>
          <a:p>
            <a:r>
              <a:rPr lang="ru-RU" sz="2800" smtClean="0"/>
              <a:t>Циклические зависимости контекст разрешить не может</a:t>
            </a:r>
          </a:p>
          <a:p>
            <a:endParaRPr lang="ru-RU" sz="2800" smtClean="0"/>
          </a:p>
          <a:p>
            <a:endParaRPr lang="ru-RU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62B14AB-BF4A-4127-98E6-E8764D9FC052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28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983038"/>
            <a:ext cx="6192837" cy="190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Spring framework</a:t>
            </a:r>
            <a:endParaRPr lang="ru-RU" sz="2800" smtClean="0"/>
          </a:p>
          <a:p>
            <a:pPr eaLnBrk="1" hangingPunct="1"/>
            <a:r>
              <a:rPr lang="ru-RU" sz="2800" smtClean="0"/>
              <a:t>Архитектурные принципы</a:t>
            </a:r>
            <a:endParaRPr lang="en-US" sz="2800" smtClean="0"/>
          </a:p>
          <a:p>
            <a:pPr eaLnBrk="1" hangingPunct="1"/>
            <a:r>
              <a:rPr lang="en-US" sz="2800" smtClean="0"/>
              <a:t>Spring IoC</a:t>
            </a:r>
            <a:endParaRPr lang="ru-RU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Spring AOP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Spring MVC</a:t>
            </a:r>
          </a:p>
          <a:p>
            <a:pPr eaLnBrk="1" hangingPunct="1"/>
            <a:r>
              <a:rPr lang="en-US" sz="2800" smtClean="0"/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304800" y="692150"/>
            <a:ext cx="8515350" cy="2160588"/>
          </a:xfrm>
        </p:spPr>
        <p:txBody>
          <a:bodyPr/>
          <a:lstStyle/>
          <a:p>
            <a:endParaRPr lang="en-US" sz="600" smtClean="0">
              <a:cs typeface="Arial" charset="0"/>
            </a:endParaRPr>
          </a:p>
          <a:p>
            <a:r>
              <a:rPr lang="en-US" sz="2600" smtClean="0">
                <a:solidFill>
                  <a:schemeClr val="tx2"/>
                </a:solidFill>
                <a:cs typeface="Arial" charset="0"/>
              </a:rPr>
              <a:t>Spring</a:t>
            </a:r>
            <a:r>
              <a:rPr lang="en-US" sz="2600" smtClean="0">
                <a:cs typeface="Arial" charset="0"/>
              </a:rPr>
              <a:t> – </a:t>
            </a:r>
            <a:r>
              <a:rPr lang="ru-RU" sz="2600" smtClean="0">
                <a:cs typeface="Arial" charset="0"/>
              </a:rPr>
              <a:t>фреймворк для </a:t>
            </a:r>
            <a:r>
              <a:rPr lang="en-US" sz="2600" smtClean="0">
                <a:cs typeface="Arial" charset="0"/>
              </a:rPr>
              <a:t>Java</a:t>
            </a:r>
            <a:r>
              <a:rPr lang="ru-RU" sz="2600" smtClean="0">
                <a:cs typeface="Arial" charset="0"/>
              </a:rPr>
              <a:t>-приложений</a:t>
            </a:r>
          </a:p>
          <a:p>
            <a:r>
              <a:rPr lang="ru-RU" sz="2600" smtClean="0">
                <a:cs typeface="Arial" charset="0"/>
              </a:rPr>
              <a:t>Появился вместе с книгой </a:t>
            </a:r>
            <a:endParaRPr lang="en-US" sz="260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600" smtClean="0">
                <a:cs typeface="Arial" charset="0"/>
              </a:rPr>
              <a:t>    Rod Johnson “Expert One-on-One Java EE Design and Development”</a:t>
            </a:r>
            <a:endParaRPr lang="ru-RU" sz="2600" smtClean="0">
              <a:cs typeface="Arial" charset="0"/>
            </a:endParaRPr>
          </a:p>
          <a:p>
            <a:r>
              <a:rPr lang="ru-RU" sz="2600" smtClean="0">
                <a:cs typeface="Arial" charset="0"/>
              </a:rPr>
              <a:t>Первый релиз – 06/2003</a:t>
            </a:r>
          </a:p>
          <a:p>
            <a:r>
              <a:rPr lang="ru-RU" sz="2600" smtClean="0">
                <a:cs typeface="Arial" charset="0"/>
              </a:rPr>
              <a:t>Последняя версия – 3.1.</a:t>
            </a:r>
            <a:r>
              <a:rPr lang="en-US" sz="2600" smtClean="0">
                <a:cs typeface="Arial" charset="0"/>
              </a:rPr>
              <a:t>2</a:t>
            </a:r>
            <a:r>
              <a:rPr lang="ru-RU" sz="2600" smtClean="0">
                <a:cs typeface="Arial" charset="0"/>
              </a:rPr>
              <a:t> (</a:t>
            </a:r>
            <a:r>
              <a:rPr lang="en-US" sz="2600" smtClean="0">
                <a:cs typeface="Arial" charset="0"/>
              </a:rPr>
              <a:t>09</a:t>
            </a:r>
            <a:r>
              <a:rPr lang="ru-RU" sz="2600" smtClean="0">
                <a:cs typeface="Arial" charset="0"/>
              </a:rPr>
              <a:t>.0</a:t>
            </a:r>
            <a:r>
              <a:rPr lang="en-US" sz="2600" smtClean="0">
                <a:cs typeface="Arial" charset="0"/>
              </a:rPr>
              <a:t>7</a:t>
            </a:r>
            <a:r>
              <a:rPr lang="ru-RU" sz="2600" smtClean="0">
                <a:cs typeface="Arial" charset="0"/>
              </a:rPr>
              <a:t>.2012)</a:t>
            </a:r>
          </a:p>
          <a:p>
            <a:endParaRPr lang="en-US" sz="2600" smtClean="0">
              <a:cs typeface="Arial" charset="0"/>
            </a:endParaRPr>
          </a:p>
          <a:p>
            <a:endParaRPr lang="ru-RU" smtClean="0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F09E7AB6-5356-4849-BF34-16AA5E234025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2636838"/>
            <a:ext cx="2365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92150"/>
            <a:ext cx="12668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Content Placeholder 2"/>
          <p:cNvSpPr>
            <a:spLocks/>
          </p:cNvSpPr>
          <p:nvPr/>
        </p:nvSpPr>
        <p:spPr bwMode="gray">
          <a:xfrm>
            <a:off x="323850" y="3357563"/>
            <a:ext cx="58324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6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600">
                <a:latin typeface="Arial Narrow" pitchFamily="34" charset="0"/>
              </a:rPr>
              <a:t>Сегодня является де-факто</a:t>
            </a:r>
            <a:r>
              <a:rPr lang="ru-RU" sz="2400">
                <a:latin typeface="Arial Narrow" pitchFamily="34" charset="0"/>
              </a:rPr>
              <a:t> </a:t>
            </a:r>
            <a:r>
              <a:rPr lang="ru-RU" sz="2600">
                <a:latin typeface="Arial Narrow" pitchFamily="34" charset="0"/>
              </a:rPr>
              <a:t>стандартом при разработке </a:t>
            </a:r>
            <a:r>
              <a:rPr lang="en-US" sz="2600">
                <a:latin typeface="Arial Narrow" pitchFamily="34" charset="0"/>
              </a:rPr>
              <a:t>Java-</a:t>
            </a:r>
            <a:r>
              <a:rPr lang="ru-RU" sz="2600">
                <a:latin typeface="Arial Narrow" pitchFamily="34" charset="0"/>
              </a:rPr>
              <a:t>приложений 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600">
                <a:latin typeface="Arial Narrow" pitchFamily="34" charset="0"/>
              </a:rPr>
              <a:t>Существуют порты на </a:t>
            </a:r>
            <a:r>
              <a:rPr lang="en-US" sz="2600">
                <a:solidFill>
                  <a:schemeClr val="tx2"/>
                </a:solidFill>
                <a:latin typeface="Arial Narrow" pitchFamily="34" charset="0"/>
              </a:rPr>
              <a:t>.NET</a:t>
            </a:r>
            <a:r>
              <a:rPr lang="en-US" sz="2600">
                <a:latin typeface="Arial Narrow" pitchFamily="34" charset="0"/>
              </a:rPr>
              <a:t> </a:t>
            </a:r>
            <a:r>
              <a:rPr lang="ru-RU" sz="2600">
                <a:latin typeface="Arial Narrow" pitchFamily="34" charset="0"/>
              </a:rPr>
              <a:t>и </a:t>
            </a:r>
            <a:r>
              <a:rPr lang="en-US" sz="2600">
                <a:solidFill>
                  <a:schemeClr val="tx2"/>
                </a:solidFill>
                <a:latin typeface="Arial Narrow" pitchFamily="34" charset="0"/>
              </a:rPr>
              <a:t>Python</a:t>
            </a:r>
            <a:endParaRPr lang="ru-RU" sz="2600">
              <a:solidFill>
                <a:schemeClr val="tx2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6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6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Aspect Oriented Programming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4294967295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200" smtClean="0"/>
              <a:t>Как разделить функциональность, увеличить модульность и уменьшить избыточность?</a:t>
            </a:r>
          </a:p>
          <a:p>
            <a:pPr marL="581025" lvl="2"/>
            <a:r>
              <a:rPr lang="en-US" sz="2200" smtClean="0">
                <a:solidFill>
                  <a:schemeClr val="tx2"/>
                </a:solidFill>
              </a:rPr>
              <a:t>Separation of Concerns</a:t>
            </a:r>
            <a:r>
              <a:rPr lang="en-US" sz="2200" smtClean="0"/>
              <a:t> (SoC) – </a:t>
            </a:r>
            <a:r>
              <a:rPr lang="ru-RU" sz="2200" smtClean="0"/>
              <a:t>разбиение функциональности на блоки с наименьшим перекрытием</a:t>
            </a:r>
          </a:p>
          <a:p>
            <a:pPr marL="581025" lvl="2"/>
            <a:r>
              <a:rPr lang="en-US" sz="2200" smtClean="0">
                <a:solidFill>
                  <a:schemeClr val="tx2"/>
                </a:solidFill>
              </a:rPr>
              <a:t>Don’t Repeat Yourself</a:t>
            </a:r>
            <a:r>
              <a:rPr lang="en-US" sz="2200" smtClean="0"/>
              <a:t> (DRY)</a:t>
            </a:r>
            <a:r>
              <a:rPr lang="ru-RU" sz="2200" smtClean="0"/>
              <a:t> – сокращение повтора кода</a:t>
            </a:r>
            <a:r>
              <a:rPr lang="en-US" sz="2200" smtClean="0"/>
              <a:t>, </a:t>
            </a:r>
            <a:r>
              <a:rPr lang="ru-RU" sz="2200" smtClean="0"/>
              <a:t>в просторечии «копипаста»</a:t>
            </a:r>
          </a:p>
          <a:p>
            <a:pPr marL="581025" lvl="2"/>
            <a:r>
              <a:rPr lang="en-US" sz="2200" smtClean="0">
                <a:solidFill>
                  <a:schemeClr val="tx2"/>
                </a:solidFill>
              </a:rPr>
              <a:t>Cross-Cutting Concerns</a:t>
            </a:r>
            <a:r>
              <a:rPr lang="ru-RU" sz="2200" smtClean="0"/>
              <a:t> – функциональные элементы, которые распределены по коду и плохо поддаются организации в отдельные модули</a:t>
            </a:r>
            <a:r>
              <a:rPr lang="en-US" sz="2200" smtClean="0"/>
              <a:t>:</a:t>
            </a:r>
            <a:endParaRPr lang="ru-RU" sz="2200" smtClean="0"/>
          </a:p>
          <a:p>
            <a:pPr marL="1600200" lvl="3" indent="-228600"/>
            <a:r>
              <a:rPr lang="ru-RU" sz="2200" smtClean="0"/>
              <a:t>Обработка ошибок</a:t>
            </a:r>
          </a:p>
          <a:p>
            <a:pPr marL="1600200" lvl="3" indent="-228600"/>
            <a:r>
              <a:rPr lang="ru-RU" sz="2200" smtClean="0"/>
              <a:t>Логгирование</a:t>
            </a:r>
          </a:p>
          <a:p>
            <a:pPr marL="1600200" lvl="3" indent="-228600"/>
            <a:r>
              <a:rPr lang="ru-RU" sz="2200" smtClean="0"/>
              <a:t>Управление транзакциями</a:t>
            </a:r>
          </a:p>
          <a:p>
            <a:pPr marL="1600200" lvl="3" indent="-228600"/>
            <a:r>
              <a:rPr lang="en-US" sz="2200" smtClean="0"/>
              <a:t>Security</a:t>
            </a:r>
            <a:endParaRPr lang="ru-RU" sz="2200" smtClean="0"/>
          </a:p>
          <a:p>
            <a:r>
              <a:rPr lang="ru-RU" sz="2200" smtClean="0"/>
              <a:t>Идея аспекта состоит в реализации </a:t>
            </a:r>
            <a:r>
              <a:rPr lang="en-US" sz="2200" smtClean="0"/>
              <a:t>cross-cutting </a:t>
            </a:r>
            <a:r>
              <a:rPr lang="ru-RU" sz="2200" smtClean="0"/>
              <a:t>функционала</a:t>
            </a:r>
          </a:p>
          <a:p>
            <a:r>
              <a:rPr lang="ru-RU" sz="2200" smtClean="0"/>
              <a:t>Аспект применяется к другому классу незаметно для него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9C962527-E261-4473-9D48-9CBB925868D9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30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mtClean="0">
                <a:effectLst/>
                <a:cs typeface="Arial" charset="0"/>
              </a:rPr>
              <a:t>Термины </a:t>
            </a:r>
            <a:r>
              <a:rPr lang="en-US" smtClean="0">
                <a:effectLst/>
                <a:cs typeface="Arial" charset="0"/>
              </a:rPr>
              <a:t>AOP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en-US" sz="2400" smtClean="0">
                <a:solidFill>
                  <a:schemeClr val="tx2"/>
                </a:solidFill>
              </a:rPr>
              <a:t>Aspect</a:t>
            </a:r>
          </a:p>
          <a:p>
            <a:pPr lvl="1"/>
            <a:r>
              <a:rPr lang="ru-RU" sz="2400" smtClean="0"/>
              <a:t>Сквозная функциональность, необходимая приложению. </a:t>
            </a:r>
          </a:p>
          <a:p>
            <a:pPr lvl="1"/>
            <a:r>
              <a:rPr lang="ru-RU" sz="2400" smtClean="0"/>
              <a:t>Например логгирование и </a:t>
            </a:r>
            <a:r>
              <a:rPr lang="en-US" sz="2400" smtClean="0"/>
              <a:t>security </a:t>
            </a:r>
            <a:r>
              <a:rPr lang="ru-RU" sz="2400" smtClean="0"/>
              <a:t>являются</a:t>
            </a:r>
            <a:r>
              <a:rPr lang="en-US" sz="2400" smtClean="0"/>
              <a:t> </a:t>
            </a:r>
            <a:r>
              <a:rPr lang="ru-RU" sz="2400" smtClean="0"/>
              <a:t>аспектами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Advice</a:t>
            </a:r>
          </a:p>
          <a:p>
            <a:pPr lvl="1"/>
            <a:r>
              <a:rPr lang="ru-RU" sz="2400" smtClean="0"/>
              <a:t>Код, реализующий сквозную функциональность</a:t>
            </a:r>
            <a:endParaRPr lang="en-US" sz="2400" smtClean="0"/>
          </a:p>
          <a:p>
            <a:pPr lvl="1"/>
            <a:r>
              <a:rPr lang="ru-RU" sz="2400" smtClean="0"/>
              <a:t>Он будет применяться перед, после или вместо вызова бизнес-метода</a:t>
            </a:r>
            <a:endParaRPr lang="en-US" sz="2400" smtClean="0"/>
          </a:p>
          <a:p>
            <a:r>
              <a:rPr lang="en-US" sz="2400" smtClean="0">
                <a:solidFill>
                  <a:schemeClr val="tx2"/>
                </a:solidFill>
              </a:rPr>
              <a:t>Joint Point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r>
              <a:rPr lang="ru-RU" sz="2400" smtClean="0"/>
              <a:t>Точка применения </a:t>
            </a:r>
            <a:r>
              <a:rPr lang="en-US" sz="2400" smtClean="0">
                <a:solidFill>
                  <a:schemeClr val="tx2"/>
                </a:solidFill>
              </a:rPr>
              <a:t>Advice</a:t>
            </a:r>
          </a:p>
          <a:p>
            <a:pPr lvl="1"/>
            <a:r>
              <a:rPr lang="ru-RU" sz="2400" smtClean="0"/>
              <a:t>Как правило представляет собой бизнес-метод, нуждающийся во включении сквозного функционала</a:t>
            </a:r>
            <a:endParaRPr lang="en-US" sz="2400" smtClean="0"/>
          </a:p>
          <a:p>
            <a:r>
              <a:rPr lang="en-US" sz="2400" smtClean="0">
                <a:solidFill>
                  <a:schemeClr val="tx2"/>
                </a:solidFill>
              </a:rPr>
              <a:t>Pointcut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r>
              <a:rPr lang="ru-RU" sz="2400" smtClean="0"/>
              <a:t>Набор </a:t>
            </a:r>
            <a:r>
              <a:rPr lang="en-US" sz="2400" smtClean="0">
                <a:solidFill>
                  <a:schemeClr val="tx2"/>
                </a:solidFill>
              </a:rPr>
              <a:t>Joint Point’</a:t>
            </a:r>
            <a:r>
              <a:rPr lang="ru-RU" sz="2400" smtClean="0"/>
              <a:t>ов, в которых надо применить </a:t>
            </a:r>
            <a:r>
              <a:rPr lang="en-US" sz="2400" smtClean="0">
                <a:solidFill>
                  <a:schemeClr val="tx2"/>
                </a:solidFill>
              </a:rPr>
              <a:t>Advice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endParaRPr lang="ru-RU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Реализация аспектов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32813" cy="3744912"/>
          </a:xfrm>
        </p:spPr>
        <p:txBody>
          <a:bodyPr/>
          <a:lstStyle/>
          <a:p>
            <a:r>
              <a:rPr lang="en-US" sz="2400" smtClean="0"/>
              <a:t>JVM </a:t>
            </a:r>
            <a:r>
              <a:rPr lang="ru-RU" sz="2400" smtClean="0"/>
              <a:t>не предоставляет средств для прерывания вызова метода и исполнения кода аспекта</a:t>
            </a:r>
          </a:p>
          <a:p>
            <a:r>
              <a:rPr lang="ru-RU" sz="2400" smtClean="0"/>
              <a:t>Для реализации </a:t>
            </a:r>
            <a:r>
              <a:rPr lang="en-US" sz="2400" smtClean="0"/>
              <a:t>AOP </a:t>
            </a:r>
            <a:r>
              <a:rPr lang="ru-RU" sz="2400" smtClean="0"/>
              <a:t>приходится</a:t>
            </a:r>
          </a:p>
          <a:p>
            <a:pPr marL="742950" lvl="1" indent="-285750"/>
            <a:r>
              <a:rPr lang="ru-RU" sz="2400" smtClean="0"/>
              <a:t>Либо работать не с классом, а с динамическим </a:t>
            </a:r>
            <a:r>
              <a:rPr lang="en-US" sz="2400" smtClean="0"/>
              <a:t>proxy</a:t>
            </a:r>
            <a:r>
              <a:rPr lang="ru-RU" sz="2400" smtClean="0"/>
              <a:t> (требует наличия интерфейса)</a:t>
            </a:r>
          </a:p>
          <a:p>
            <a:pPr marL="742950" lvl="1" indent="-285750"/>
            <a:r>
              <a:rPr lang="ru-RU" sz="2400" smtClean="0"/>
              <a:t>Либо инструментировать байткод класса в рантайме (</a:t>
            </a:r>
            <a:r>
              <a:rPr lang="en-US" sz="2400" smtClean="0"/>
              <a:t>cglib, javassist</a:t>
            </a:r>
            <a:r>
              <a:rPr lang="ru-RU" sz="2400" smtClean="0"/>
              <a:t>)</a:t>
            </a:r>
          </a:p>
          <a:p>
            <a:pPr marL="742950" lvl="1" indent="-285750"/>
            <a:r>
              <a:rPr lang="ru-RU" sz="2400" smtClean="0"/>
              <a:t>Либо использовать отдельный прекомпилятор </a:t>
            </a:r>
            <a:r>
              <a:rPr lang="en-US" sz="2400" smtClean="0"/>
              <a:t>(aspectJ)</a:t>
            </a:r>
          </a:p>
          <a:p>
            <a:r>
              <a:rPr lang="ru-RU" sz="2400" smtClean="0"/>
              <a:t>Для сравнения: на </a:t>
            </a:r>
            <a:r>
              <a:rPr lang="en-US" sz="2400" smtClean="0"/>
              <a:t>Lisp </a:t>
            </a:r>
            <a:r>
              <a:rPr lang="ru-RU" sz="2400" smtClean="0"/>
              <a:t>достаточно просто написать макрос</a:t>
            </a:r>
          </a:p>
        </p:txBody>
      </p:sp>
      <p:pic>
        <p:nvPicPr>
          <p:cNvPr id="49155" name="Picture 5" descr="aop-proxy-plain-pojo-c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221163"/>
            <a:ext cx="446405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7" descr="aop-proxy-c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2825" y="4292600"/>
            <a:ext cx="43211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Spring AOP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Spring </a:t>
            </a:r>
            <a:r>
              <a:rPr lang="ru-RU" sz="2400" smtClean="0"/>
              <a:t>предоставляет две реализации </a:t>
            </a:r>
            <a:r>
              <a:rPr lang="en-US" sz="2400" smtClean="0"/>
              <a:t>AOP</a:t>
            </a:r>
            <a:r>
              <a:rPr lang="ru-RU" sz="2400" smtClean="0"/>
              <a:t>:</a:t>
            </a:r>
          </a:p>
          <a:p>
            <a:r>
              <a:rPr lang="en-US" sz="2400" smtClean="0"/>
              <a:t>Spring AOP</a:t>
            </a:r>
            <a:endParaRPr lang="ru-RU" sz="2400" smtClean="0"/>
          </a:p>
          <a:p>
            <a:pPr lvl="1"/>
            <a:r>
              <a:rPr lang="ru-RU" sz="2400" smtClean="0"/>
              <a:t>Легко конфигурируется в контексте</a:t>
            </a:r>
          </a:p>
          <a:p>
            <a:pPr lvl="1"/>
            <a:r>
              <a:rPr lang="ru-RU" sz="2400" smtClean="0"/>
              <a:t>Позволяет вешать аспекты только на методы</a:t>
            </a:r>
          </a:p>
          <a:p>
            <a:pPr lvl="1"/>
            <a:r>
              <a:rPr lang="ru-RU" sz="2400" smtClean="0"/>
              <a:t>Поддерживает только </a:t>
            </a:r>
            <a:r>
              <a:rPr lang="en-US" sz="2400" smtClean="0">
                <a:solidFill>
                  <a:schemeClr val="tx2"/>
                </a:solidFill>
              </a:rPr>
              <a:t>around-invoke</a:t>
            </a:r>
            <a:r>
              <a:rPr lang="en-US" sz="2400" smtClean="0"/>
              <a:t> </a:t>
            </a:r>
            <a:r>
              <a:rPr lang="ru-RU" sz="2400" smtClean="0"/>
              <a:t>аспекты</a:t>
            </a:r>
          </a:p>
          <a:p>
            <a:pPr lvl="1"/>
            <a:r>
              <a:rPr lang="ru-RU" sz="2400" smtClean="0"/>
              <a:t>Работает только со </a:t>
            </a:r>
            <a:r>
              <a:rPr lang="en-US" sz="2400" smtClean="0"/>
              <a:t>Spring-</a:t>
            </a:r>
            <a:r>
              <a:rPr lang="ru-RU" sz="2400" smtClean="0"/>
              <a:t>бинами</a:t>
            </a:r>
            <a:endParaRPr lang="en-US" sz="2400" smtClean="0"/>
          </a:p>
          <a:p>
            <a:r>
              <a:rPr lang="ru-RU" sz="2400" smtClean="0"/>
              <a:t>Поддержка аспектов </a:t>
            </a:r>
            <a:r>
              <a:rPr lang="en-US" sz="2400" smtClean="0">
                <a:solidFill>
                  <a:schemeClr val="tx2"/>
                </a:solidFill>
              </a:rPr>
              <a:t>AspectJ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r>
              <a:rPr lang="ru-RU" sz="2400" smtClean="0"/>
              <a:t>Позволяет вешать аспекты практически на все, например на конструкторы</a:t>
            </a:r>
          </a:p>
          <a:p>
            <a:pPr lvl="1"/>
            <a:r>
              <a:rPr lang="ru-RU" sz="2400" smtClean="0"/>
              <a:t>Поддерживает все типы аспектов</a:t>
            </a:r>
          </a:p>
          <a:p>
            <a:pPr lvl="1"/>
            <a:r>
              <a:rPr lang="ru-RU" sz="2400" smtClean="0"/>
              <a:t>Требует либо компиляции компилятором </a:t>
            </a:r>
            <a:r>
              <a:rPr lang="en-US" sz="2400" smtClean="0">
                <a:solidFill>
                  <a:schemeClr val="tx2"/>
                </a:solidFill>
              </a:rPr>
              <a:t>AspectJ</a:t>
            </a:r>
            <a:r>
              <a:rPr lang="en-US" sz="2400" smtClean="0"/>
              <a:t>, </a:t>
            </a:r>
            <a:r>
              <a:rPr lang="ru-RU" sz="2400" smtClean="0"/>
              <a:t>либо инструментирования байткода при помощи </a:t>
            </a:r>
            <a:r>
              <a:rPr lang="en-US" sz="2400" smtClean="0">
                <a:solidFill>
                  <a:schemeClr val="tx2"/>
                </a:solidFill>
              </a:rPr>
              <a:t>cglib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endParaRPr lang="en-US" sz="2400" smtClean="0"/>
          </a:p>
          <a:p>
            <a:pPr lvl="1"/>
            <a:endParaRPr lang="ru-RU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/>
                <a:cs typeface="Arial" charset="0"/>
              </a:rPr>
              <a:t>Пример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2879725"/>
          </a:xfrm>
        </p:spPr>
        <p:txBody>
          <a:bodyPr/>
          <a:lstStyle/>
          <a:p>
            <a:r>
              <a:rPr lang="ru-RU" sz="2400" smtClean="0"/>
              <a:t>Управление транзакциями – одно из самых частых применений </a:t>
            </a:r>
            <a:r>
              <a:rPr lang="en-US" sz="2400" smtClean="0"/>
              <a:t>AOP</a:t>
            </a:r>
          </a:p>
          <a:p>
            <a:r>
              <a:rPr lang="ru-RU" sz="2400" smtClean="0"/>
              <a:t>В </a:t>
            </a:r>
            <a:r>
              <a:rPr lang="en-US" sz="2400" smtClean="0">
                <a:solidFill>
                  <a:schemeClr val="tx2"/>
                </a:solidFill>
              </a:rPr>
              <a:t>Spring-tx</a:t>
            </a:r>
            <a:r>
              <a:rPr lang="en-US" sz="2400" smtClean="0"/>
              <a:t> </a:t>
            </a:r>
            <a:r>
              <a:rPr lang="ru-RU" sz="2400" smtClean="0"/>
              <a:t>уже существует конфигурируемый </a:t>
            </a:r>
            <a:r>
              <a:rPr lang="en-US" sz="2400" smtClean="0">
                <a:solidFill>
                  <a:schemeClr val="tx2"/>
                </a:solidFill>
              </a:rPr>
              <a:t>Advice</a:t>
            </a:r>
            <a:r>
              <a:rPr lang="en-US" sz="2400" smtClean="0"/>
              <a:t> </a:t>
            </a:r>
            <a:r>
              <a:rPr lang="ru-RU" sz="2400" smtClean="0"/>
              <a:t>для этого</a:t>
            </a:r>
          </a:p>
          <a:p>
            <a:r>
              <a:rPr lang="en-US" sz="2400" smtClean="0"/>
              <a:t> </a:t>
            </a:r>
            <a:r>
              <a:rPr lang="ru-RU" sz="2400" smtClean="0"/>
              <a:t>Опишем </a:t>
            </a:r>
            <a:r>
              <a:rPr lang="en-US" sz="2400" smtClean="0">
                <a:solidFill>
                  <a:schemeClr val="tx2"/>
                </a:solidFill>
              </a:rPr>
              <a:t>Pointcut</a:t>
            </a:r>
            <a:r>
              <a:rPr lang="ru-RU" sz="2400" smtClean="0"/>
              <a:t>: все методы любого класса из пакета</a:t>
            </a:r>
          </a:p>
          <a:p>
            <a:r>
              <a:rPr lang="ru-RU" sz="2400" smtClean="0"/>
              <a:t>Теперь транзакция будет размечаться по границам этих методов</a:t>
            </a:r>
            <a:endParaRPr lang="en-US" sz="2400" smtClean="0"/>
          </a:p>
          <a:p>
            <a:r>
              <a:rPr lang="ru-RU" sz="2400" smtClean="0"/>
              <a:t>В примере исключение в методе вызовет откат транзакции</a:t>
            </a:r>
          </a:p>
          <a:p>
            <a:r>
              <a:rPr lang="ru-RU" sz="2400" smtClean="0"/>
              <a:t>Аналогичным образом можно написать свой </a:t>
            </a:r>
            <a:r>
              <a:rPr lang="en-US" sz="2400" smtClean="0">
                <a:solidFill>
                  <a:schemeClr val="tx2"/>
                </a:solidFill>
              </a:rPr>
              <a:t>Advice</a:t>
            </a:r>
            <a:endParaRPr lang="ru-RU" sz="2400" smtClean="0">
              <a:solidFill>
                <a:schemeClr val="tx2"/>
              </a:solidFill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500438"/>
            <a:ext cx="8640763" cy="243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Spring framework</a:t>
            </a:r>
            <a:endParaRPr lang="ru-RU" sz="2800" smtClean="0"/>
          </a:p>
          <a:p>
            <a:pPr eaLnBrk="1" hangingPunct="1"/>
            <a:r>
              <a:rPr lang="ru-RU" sz="2800" smtClean="0"/>
              <a:t>Архитектурные принципы</a:t>
            </a:r>
            <a:endParaRPr lang="en-US" sz="2800" smtClean="0"/>
          </a:p>
          <a:p>
            <a:pPr eaLnBrk="1" hangingPunct="1"/>
            <a:r>
              <a:rPr lang="en-US" sz="2800" smtClean="0"/>
              <a:t>Spring IoC</a:t>
            </a:r>
            <a:endParaRPr lang="ru-RU" sz="2800" smtClean="0"/>
          </a:p>
          <a:p>
            <a:pPr eaLnBrk="1" hangingPunct="1"/>
            <a:r>
              <a:rPr lang="en-US" sz="2800" smtClean="0"/>
              <a:t>Spring AOP</a:t>
            </a:r>
            <a:endParaRPr lang="ru-RU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Spring MVC</a:t>
            </a:r>
          </a:p>
          <a:p>
            <a:pPr eaLnBrk="1" hangingPunct="1"/>
            <a:r>
              <a:rPr lang="en-US" sz="2800" smtClean="0"/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MVC Components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605826C3-31AA-4ABB-B513-4388D1831AF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36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55304" name="Picture 8" descr="mvc_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2884488"/>
            <a:ext cx="3851275" cy="3079750"/>
          </a:xfrm>
          <a:prstGeom prst="rect">
            <a:avLst/>
          </a:prstGeom>
          <a:noFill/>
        </p:spPr>
      </p:pic>
      <p:sp>
        <p:nvSpPr>
          <p:cNvPr id="55306" name="Content Placeholder 2"/>
          <p:cNvSpPr>
            <a:spLocks/>
          </p:cNvSpPr>
          <p:nvPr/>
        </p:nvSpPr>
        <p:spPr bwMode="gray">
          <a:xfrm>
            <a:off x="179388" y="2781300"/>
            <a:ext cx="597693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Упрощает бремя поддержки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Изменения в бизнес-логике с меньшей вероятностью разрушают представление и наоборот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Разделение труда – каждый может сосредоточиться на своей задаче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Разработчики – на создании кода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Дизайнеры </a:t>
            </a:r>
            <a:r>
              <a:rPr lang="en-US" sz="2200">
                <a:latin typeface="Arial Narrow" pitchFamily="34" charset="0"/>
              </a:rPr>
              <a:t>– </a:t>
            </a:r>
            <a:r>
              <a:rPr lang="ru-RU" sz="2200">
                <a:latin typeface="Arial Narrow" pitchFamily="34" charset="0"/>
              </a:rPr>
              <a:t>на создании </a:t>
            </a:r>
            <a:r>
              <a:rPr lang="en-US" sz="2200">
                <a:latin typeface="Arial Narrow" pitchFamily="34" charset="0"/>
              </a:rPr>
              <a:t>UI</a:t>
            </a:r>
            <a:endParaRPr lang="ru-RU" sz="2400">
              <a:latin typeface="Arial Narrow" pitchFamily="34" charset="0"/>
            </a:endParaRPr>
          </a:p>
        </p:txBody>
      </p:sp>
      <p:sp>
        <p:nvSpPr>
          <p:cNvPr id="55307" name="Content Placeholder 2"/>
          <p:cNvSpPr>
            <a:spLocks/>
          </p:cNvSpPr>
          <p:nvPr/>
        </p:nvSpPr>
        <p:spPr bwMode="gray">
          <a:xfrm>
            <a:off x="179388" y="620713"/>
            <a:ext cx="87852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MVC model 2</a:t>
            </a:r>
            <a:r>
              <a:rPr lang="en-US" sz="2200">
                <a:latin typeface="Arial Narrow" pitchFamily="34" charset="0"/>
              </a:rPr>
              <a:t> – </a:t>
            </a:r>
            <a:r>
              <a:rPr lang="ru-RU" sz="2200">
                <a:latin typeface="Arial Narrow" pitchFamily="34" charset="0"/>
              </a:rPr>
              <a:t>шаблон проектирования, стандарт создания интерфейсов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Основная идея состоит в разделении обязанностей:</a:t>
            </a:r>
            <a:endParaRPr lang="ru-RU" sz="220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Model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– бизнес-логика и доменные объекты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Controller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– навигация и выбор </a:t>
            </a:r>
            <a:r>
              <a:rPr lang="en-US" sz="2400">
                <a:latin typeface="Arial Narrow" pitchFamily="34" charset="0"/>
              </a:rPr>
              <a:t>View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View</a:t>
            </a:r>
            <a:r>
              <a:rPr lang="en-US" sz="2400">
                <a:latin typeface="Arial Narrow" pitchFamily="34" charset="0"/>
              </a:rPr>
              <a:t> – </a:t>
            </a:r>
            <a:r>
              <a:rPr lang="ru-RU" sz="2400">
                <a:latin typeface="Arial Narrow" pitchFamily="34" charset="0"/>
              </a:rPr>
              <a:t>отображение пользовательского 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Комопненты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для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Web-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приложения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CE7547C2-7457-478C-9DCA-1D3D562CBB0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37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53251" name="Picture 6" descr="overview-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620713"/>
            <a:ext cx="7343775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WebApplicationContext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2808287"/>
          </a:xfrm>
        </p:spPr>
        <p:txBody>
          <a:bodyPr/>
          <a:lstStyle/>
          <a:p>
            <a:r>
              <a:rPr lang="ru-RU" sz="2400" smtClean="0"/>
              <a:t>Для </a:t>
            </a:r>
            <a:r>
              <a:rPr lang="en-US" sz="2400" smtClean="0"/>
              <a:t>web-</a:t>
            </a:r>
            <a:r>
              <a:rPr lang="ru-RU" sz="2400" smtClean="0"/>
              <a:t>приложений существует особая разновидность контекста – </a:t>
            </a:r>
            <a:r>
              <a:rPr lang="en-US" sz="2400" smtClean="0">
                <a:solidFill>
                  <a:schemeClr val="tx2"/>
                </a:solidFill>
              </a:rPr>
              <a:t>WebApplicationContext</a:t>
            </a:r>
          </a:p>
          <a:p>
            <a:r>
              <a:rPr lang="ru-RU" sz="2400" smtClean="0"/>
              <a:t>Создается при старте контейнера</a:t>
            </a:r>
          </a:p>
          <a:p>
            <a:r>
              <a:rPr lang="ru-RU" sz="2400" smtClean="0"/>
              <a:t>Конфигурируется в </a:t>
            </a:r>
            <a:r>
              <a:rPr lang="en-US" sz="2400" smtClean="0">
                <a:solidFill>
                  <a:schemeClr val="tx2"/>
                </a:solidFill>
              </a:rPr>
              <a:t>web.xml</a:t>
            </a:r>
            <a:endParaRPr lang="ru-RU" sz="2400" smtClean="0">
              <a:solidFill>
                <a:schemeClr val="tx2"/>
              </a:solidFill>
            </a:endParaRPr>
          </a:p>
          <a:p>
            <a:r>
              <a:rPr lang="ru-RU" sz="2400" smtClean="0"/>
              <a:t>Предоставляет доступ к </a:t>
            </a:r>
            <a:r>
              <a:rPr lang="en-US" sz="2400" smtClean="0">
                <a:solidFill>
                  <a:schemeClr val="tx2"/>
                </a:solidFill>
              </a:rPr>
              <a:t>ServletContext</a:t>
            </a:r>
          </a:p>
          <a:p>
            <a:r>
              <a:rPr lang="ru-RU" sz="2400" smtClean="0"/>
              <a:t>При необходимости его можно получить явно из</a:t>
            </a:r>
            <a:r>
              <a:rPr lang="en-US" sz="2400" smtClean="0"/>
              <a:t> </a:t>
            </a:r>
            <a:r>
              <a:rPr lang="ru-RU" sz="2400" smtClean="0"/>
              <a:t>класса </a:t>
            </a:r>
            <a:r>
              <a:rPr lang="en-US" sz="2400" smtClean="0">
                <a:solidFill>
                  <a:schemeClr val="tx2"/>
                </a:solidFill>
              </a:rPr>
              <a:t>WebApplicationContextHolder</a:t>
            </a:r>
            <a:endParaRPr lang="ru-RU" sz="2400" smtClean="0">
              <a:solidFill>
                <a:schemeClr val="tx2"/>
              </a:solidFill>
            </a:endParaRP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573463"/>
            <a:ext cx="7705725" cy="229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DispatcherServlet</a:t>
            </a:r>
            <a:endParaRPr lang="ru-RU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400" dirty="0" smtClean="0"/>
              <a:t>Паттерн </a:t>
            </a:r>
            <a:r>
              <a:rPr lang="en-US" sz="2400" dirty="0" smtClean="0">
                <a:solidFill>
                  <a:schemeClr val="tx2"/>
                </a:solidFill>
              </a:rPr>
              <a:t>Front Controller</a:t>
            </a:r>
            <a:r>
              <a:rPr lang="en-US" sz="2400" dirty="0" smtClean="0"/>
              <a:t> </a:t>
            </a:r>
            <a:r>
              <a:rPr lang="ru-RU" sz="2400" dirty="0" smtClean="0"/>
              <a:t>– сервлет, который отправляет все запросы (</a:t>
            </a:r>
            <a:r>
              <a:rPr lang="en-US" sz="2400" dirty="0" smtClean="0"/>
              <a:t>request</a:t>
            </a:r>
            <a:r>
              <a:rPr lang="ru-RU" sz="2400" dirty="0" smtClean="0"/>
              <a:t>) соответствующим контроллерам</a:t>
            </a:r>
          </a:p>
          <a:p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DispatcherServlet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 объявить в 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web.xml</a:t>
            </a:r>
            <a:r>
              <a:rPr lang="en-US" sz="2400" dirty="0" smtClean="0"/>
              <a:t>, </a:t>
            </a:r>
            <a:r>
              <a:rPr lang="ru-RU" sz="2400" dirty="0" smtClean="0"/>
              <a:t>чтобы контейнер направлял ему запросы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DispatcherServlet</a:t>
            </a:r>
            <a:r>
              <a:rPr lang="en-US" sz="2400" dirty="0" smtClean="0"/>
              <a:t> </a:t>
            </a:r>
            <a:r>
              <a:rPr lang="ru-RU" sz="2400" dirty="0" smtClean="0"/>
              <a:t>полностью контролирует маршрут запросов</a:t>
            </a:r>
          </a:p>
          <a:p>
            <a:r>
              <a:rPr lang="ru-RU" sz="2400" dirty="0" smtClean="0"/>
              <a:t>Остальные контроллеры могут обслуживать множество </a:t>
            </a:r>
            <a:r>
              <a:rPr lang="en-US" sz="2400" dirty="0" smtClean="0"/>
              <a:t>URL</a:t>
            </a:r>
            <a:endParaRPr lang="ru-RU" sz="2400" dirty="0" smtClean="0"/>
          </a:p>
          <a:p>
            <a:r>
              <a:rPr lang="ru-RU" sz="2400" dirty="0" smtClean="0"/>
              <a:t>Контроллер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 собой </a:t>
            </a:r>
            <a:r>
              <a:rPr lang="en-US" sz="2400" dirty="0" smtClean="0">
                <a:solidFill>
                  <a:schemeClr val="tx2"/>
                </a:solidFill>
              </a:rPr>
              <a:t>POJO</a:t>
            </a:r>
          </a:p>
          <a:p>
            <a:r>
              <a:rPr lang="ru-RU" sz="2400" dirty="0" smtClean="0"/>
              <a:t>Контроллер управляется как любой </a:t>
            </a:r>
            <a:r>
              <a:rPr lang="en-US" sz="2400" dirty="0" smtClean="0"/>
              <a:t>bean</a:t>
            </a:r>
            <a:r>
              <a:rPr lang="ru-RU" sz="2400" dirty="0" smtClean="0"/>
              <a:t> в </a:t>
            </a:r>
            <a:r>
              <a:rPr lang="en-US" sz="2400" dirty="0" smtClean="0"/>
              <a:t>Spring - </a:t>
            </a: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ApplicationContext</a:t>
            </a:r>
            <a:endParaRPr lang="ru-RU" sz="2400" dirty="0" smtClean="0">
              <a:solidFill>
                <a:schemeClr val="tx2"/>
              </a:solidFill>
              <a:cs typeface="Courier New" pitchFamily="49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72944FE5-A16C-4568-8CC4-34E7473EFFB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39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276475"/>
            <a:ext cx="7488237" cy="1690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Spring Container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2232025"/>
          </a:xfrm>
        </p:spPr>
        <p:txBody>
          <a:bodyPr/>
          <a:lstStyle/>
          <a:p>
            <a:r>
              <a:rPr lang="ru-RU" sz="2400" smtClean="0"/>
              <a:t>Его основная задача – служить контейнером для приложения и предоставлять ему разного рода сервисы</a:t>
            </a:r>
          </a:p>
          <a:p>
            <a:r>
              <a:rPr lang="ru-RU" sz="2400" smtClean="0"/>
              <a:t>Взаимодействие сервисов определяется конфигурацией</a:t>
            </a:r>
          </a:p>
          <a:p>
            <a:r>
              <a:rPr lang="ru-RU" sz="2400" smtClean="0"/>
              <a:t>Таким образом разработчик может сосредоточиться на написании бизнес-кода</a:t>
            </a:r>
          </a:p>
          <a:p>
            <a:r>
              <a:rPr lang="ru-RU" sz="2400" smtClean="0"/>
              <a:t>Сервисы можно писать самому или подключать существующие</a:t>
            </a:r>
          </a:p>
        </p:txBody>
      </p:sp>
      <p:pic>
        <p:nvPicPr>
          <p:cNvPr id="18435" name="Picture 5" descr="container-mag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3068638"/>
            <a:ext cx="4743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6"/>
          <p:cNvSpPr>
            <a:spLocks noChangeArrowheads="1"/>
          </p:cNvSpPr>
          <p:nvPr/>
        </p:nvSpPr>
        <p:spPr bwMode="gray">
          <a:xfrm>
            <a:off x="323850" y="2997200"/>
            <a:ext cx="36718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Наличие контейнера снижает связность (</a:t>
            </a:r>
            <a:r>
              <a:rPr lang="en-US" sz="2400">
                <a:latin typeface="Arial Narrow" pitchFamily="34" charset="0"/>
              </a:rPr>
              <a:t>coupling</a:t>
            </a:r>
            <a:r>
              <a:rPr lang="ru-RU" sz="2400">
                <a:latin typeface="Arial Narrow" pitchFamily="34" charset="0"/>
              </a:rPr>
              <a:t>)</a:t>
            </a:r>
            <a:endParaRPr lang="en-US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Наличие контейнера помогает писать </a:t>
            </a:r>
            <a:r>
              <a:rPr lang="en-US" sz="2400">
                <a:latin typeface="Arial Narrow" pitchFamily="34" charset="0"/>
              </a:rPr>
              <a:t>unit-</a:t>
            </a:r>
            <a:r>
              <a:rPr lang="ru-RU" sz="2400">
                <a:latin typeface="Arial Narrow" pitchFamily="34" charset="0"/>
              </a:rPr>
              <a:t>тесты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Основные компоненты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Spring MVC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DispatcherServlet</a:t>
            </a:r>
          </a:p>
          <a:p>
            <a:pPr lvl="1"/>
            <a:r>
              <a:rPr lang="ru-RU" sz="2200" dirty="0" smtClean="0"/>
              <a:t>Реализация </a:t>
            </a:r>
            <a:r>
              <a:rPr lang="en-US" sz="2200" dirty="0" smtClean="0"/>
              <a:t>Front Controller </a:t>
            </a:r>
            <a:r>
              <a:rPr lang="ru-RU" sz="2200" dirty="0" smtClean="0"/>
              <a:t>в </a:t>
            </a:r>
            <a:r>
              <a:rPr lang="en-US" sz="2200" dirty="0" smtClean="0"/>
              <a:t>Spring</a:t>
            </a:r>
            <a:endParaRPr lang="ru-RU" sz="2200" dirty="0" smtClean="0"/>
          </a:p>
          <a:p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endParaRPr lang="ru-RU" sz="2200" dirty="0" smtClean="0"/>
          </a:p>
          <a:p>
            <a:pPr lvl="1"/>
            <a:r>
              <a:rPr lang="ru-RU" sz="2200" dirty="0" smtClean="0"/>
              <a:t>Инкапсулирует логику навигации</a:t>
            </a:r>
          </a:p>
          <a:p>
            <a:pPr lvl="1"/>
            <a:r>
              <a:rPr lang="ru-RU" sz="2200" dirty="0" smtClean="0"/>
              <a:t>Делегирует бизнес-логику сервис-объектам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Handler</a:t>
            </a:r>
          </a:p>
          <a:p>
            <a:pPr lvl="1"/>
            <a:r>
              <a:rPr lang="ru-RU" sz="2200" dirty="0" smtClean="0"/>
              <a:t>Подбирает </a:t>
            </a:r>
            <a:r>
              <a:rPr lang="en-US" sz="2200" dirty="0" smtClean="0"/>
              <a:t>controller </a:t>
            </a:r>
            <a:r>
              <a:rPr lang="ru-RU" sz="2200" dirty="0" smtClean="0"/>
              <a:t>исходя из параметров запроса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View</a:t>
            </a:r>
            <a:endParaRPr lang="ru-RU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200" dirty="0" smtClean="0"/>
              <a:t>Отвечает за отображение</a:t>
            </a:r>
          </a:p>
          <a:p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ViewResolver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ru-RU" sz="2400" dirty="0" smtClean="0"/>
              <a:t>Соответствие логических имен конкретной реализации </a:t>
            </a:r>
            <a:r>
              <a:rPr lang="en-US" sz="2400" dirty="0" smtClean="0"/>
              <a:t>View</a:t>
            </a:r>
            <a:endParaRPr lang="en-US" sz="2200" dirty="0" smtClean="0"/>
          </a:p>
          <a:p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ModelAndView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ru-RU" sz="2200" dirty="0" smtClean="0"/>
              <a:t>Ассоциирует представление (</a:t>
            </a:r>
            <a:r>
              <a:rPr lang="en-US" sz="2200" dirty="0" smtClean="0"/>
              <a:t>View</a:t>
            </a:r>
            <a:r>
              <a:rPr lang="ru-RU" sz="2200" dirty="0" smtClean="0"/>
              <a:t>) </a:t>
            </a:r>
            <a:r>
              <a:rPr lang="en-US" sz="2200" dirty="0" smtClean="0"/>
              <a:t>c </a:t>
            </a:r>
            <a:r>
              <a:rPr lang="ru-RU" sz="2200" dirty="0" smtClean="0"/>
              <a:t>запросом, </a:t>
            </a:r>
            <a:r>
              <a:rPr lang="en-US" sz="2200" dirty="0" smtClean="0"/>
              <a:t>View </a:t>
            </a:r>
            <a:r>
              <a:rPr lang="ru-RU" sz="2200" dirty="0" smtClean="0"/>
              <a:t>может быть физической реализацией или логическим именем</a:t>
            </a:r>
            <a:endParaRPr lang="en-US" sz="2200" dirty="0" smtClean="0"/>
          </a:p>
          <a:p>
            <a:pPr lvl="1"/>
            <a:endParaRPr lang="ru-RU" sz="2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C8C4D36E-BE90-4155-B1EA-40F8DAED2D4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40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Основные компоненты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Spring MVC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FE904D62-F77F-42C3-A3D2-E58959F0EC69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41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620713"/>
            <a:ext cx="7848600" cy="5449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MVC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и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Dependency Injection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9032C457-3556-412E-89A8-2877831F63C7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42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sp>
        <p:nvSpPr>
          <p:cNvPr id="62469" name="Content Placeholder 2"/>
          <p:cNvSpPr>
            <a:spLocks/>
          </p:cNvSpPr>
          <p:nvPr/>
        </p:nvSpPr>
        <p:spPr bwMode="gray">
          <a:xfrm>
            <a:off x="304800" y="620713"/>
            <a:ext cx="853281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Все </a:t>
            </a:r>
            <a:r>
              <a:rPr lang="en-US" sz="2400">
                <a:latin typeface="Arial Narrow" pitchFamily="34" charset="0"/>
              </a:rPr>
              <a:t>MVC </a:t>
            </a:r>
            <a:r>
              <a:rPr lang="ru-RU" sz="2400">
                <a:latin typeface="Arial Narrow" pitchFamily="34" charset="0"/>
              </a:rPr>
              <a:t>компоненты представляют собой бины в контексте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Их можно конфигурировать при помощи </a:t>
            </a:r>
            <a:r>
              <a:rPr lang="en-US" sz="2400">
                <a:latin typeface="Arial Narrow" pitchFamily="34" charset="0"/>
              </a:rPr>
              <a:t>DI</a:t>
            </a:r>
            <a:endParaRPr lang="ru-RU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В зависимостях можно при желании указывать свои реализации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46288"/>
            <a:ext cx="8496300" cy="3824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Controller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50FAD6E8-C780-413C-A6E1-76935A1AF3FA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43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sp>
        <p:nvSpPr>
          <p:cNvPr id="63493" name="Content Placeholder 2"/>
          <p:cNvSpPr>
            <a:spLocks/>
          </p:cNvSpPr>
          <p:nvPr/>
        </p:nvSpPr>
        <p:spPr bwMode="gray">
          <a:xfrm>
            <a:off x="304800" y="620713"/>
            <a:ext cx="85328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Отвечает за навигацию по страницам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Не содержит бизнес-логики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Реализовать можно используя: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Старый добрый интерфейс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Controller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Наследование от одной из реализаций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Controller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  <a:p>
            <a:pPr marL="941388" lvl="2" indent="-22066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SimpleFormController</a:t>
            </a:r>
          </a:p>
          <a:p>
            <a:pPr marL="941388" lvl="2" indent="-22066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MultiActionController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Разметку аннотациями без наследования и интерфейсов</a:t>
            </a:r>
            <a:endParaRPr lang="en-US" sz="2400">
              <a:latin typeface="Arial Narrow" pitchFamily="34" charset="0"/>
            </a:endParaRPr>
          </a:p>
          <a:p>
            <a:pPr marL="941388" lvl="2" indent="-22066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@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RequestMapping</a:t>
            </a:r>
          </a:p>
          <a:p>
            <a:pPr marL="941388" lvl="2" indent="-220663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latin typeface="Arial Narrow" pitchFamily="34" charset="0"/>
              </a:rPr>
              <a:t>@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Controller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Просто замапить </a:t>
            </a:r>
            <a:r>
              <a:rPr lang="en-US" sz="2400">
                <a:latin typeface="Arial Narrow" pitchFamily="34" charset="0"/>
              </a:rPr>
              <a:t>URL </a:t>
            </a:r>
            <a:r>
              <a:rPr lang="ru-RU" sz="2400">
                <a:latin typeface="Arial Narrow" pitchFamily="34" charset="0"/>
              </a:rPr>
              <a:t>на </a:t>
            </a:r>
            <a:r>
              <a:rPr lang="en-US" sz="2400">
                <a:latin typeface="Arial Narrow" pitchFamily="34" charset="0"/>
              </a:rPr>
              <a:t>View </a:t>
            </a:r>
            <a:r>
              <a:rPr lang="ru-RU" sz="2400">
                <a:latin typeface="Arial Narrow" pitchFamily="34" charset="0"/>
              </a:rPr>
              <a:t>в контексте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5373688"/>
            <a:ext cx="7272337" cy="331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Basic Controller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C4998642-D9DF-4BA5-A048-72D75D4B1C22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44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090863"/>
            <a:ext cx="6985000" cy="3017837"/>
          </a:xfrm>
          <a:prstGeom prst="rect">
            <a:avLst/>
          </a:prstGeom>
          <a:noFill/>
        </p:spPr>
      </p:pic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620713"/>
            <a:ext cx="5916613" cy="225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Annotated controller</a:t>
            </a:r>
            <a:endParaRPr lang="ru-RU" smtClean="0">
              <a:effectLst/>
              <a:cs typeface="Arial" charset="0"/>
            </a:endParaRP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836613"/>
            <a:ext cx="5903913" cy="3449637"/>
          </a:xfrm>
          <a:prstGeom prst="rect">
            <a:avLst/>
          </a:prstGeom>
          <a:noFill/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581525"/>
            <a:ext cx="8569325" cy="106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View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 sz="2800" smtClean="0"/>
              <a:t>Расширенная поддержка различных технологий</a:t>
            </a:r>
          </a:p>
          <a:p>
            <a:pPr lvl="1"/>
            <a:r>
              <a:rPr lang="en-US" sz="2800" smtClean="0">
                <a:solidFill>
                  <a:schemeClr val="tx2"/>
                </a:solidFill>
              </a:rPr>
              <a:t>JSP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>
                <a:solidFill>
                  <a:schemeClr val="tx2"/>
                </a:solidFill>
              </a:rPr>
              <a:t>JSTL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>
                <a:solidFill>
                  <a:schemeClr val="tx2"/>
                </a:solidFill>
              </a:rPr>
              <a:t>Velocity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>
                <a:solidFill>
                  <a:schemeClr val="tx2"/>
                </a:solidFill>
              </a:rPr>
              <a:t>JasperReports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>
                <a:solidFill>
                  <a:schemeClr val="tx2"/>
                </a:solidFill>
              </a:rPr>
              <a:t>Excel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/>
              <a:t>etc.</a:t>
            </a:r>
          </a:p>
          <a:p>
            <a:r>
              <a:rPr lang="en-US" sz="2800" smtClean="0">
                <a:solidFill>
                  <a:schemeClr val="tx2"/>
                </a:solidFill>
              </a:rPr>
              <a:t>View</a:t>
            </a:r>
            <a:r>
              <a:rPr lang="ru-RU" sz="2800" smtClean="0"/>
              <a:t> представлен логическим именем, которое возвращает </a:t>
            </a:r>
            <a:r>
              <a:rPr lang="en-US" sz="2800" smtClean="0"/>
              <a:t>Controller</a:t>
            </a:r>
          </a:p>
          <a:p>
            <a:pPr lvl="1"/>
            <a:r>
              <a:rPr lang="ru-RU" sz="2800" smtClean="0"/>
              <a:t>Но можно возвращать и сам класс </a:t>
            </a:r>
            <a:r>
              <a:rPr lang="en-US" sz="2800" smtClean="0">
                <a:solidFill>
                  <a:schemeClr val="tx2"/>
                </a:solidFill>
              </a:rPr>
              <a:t>View</a:t>
            </a:r>
            <a:r>
              <a:rPr lang="en-US" sz="2800" smtClean="0"/>
              <a:t>, </a:t>
            </a:r>
            <a:r>
              <a:rPr lang="ru-RU" sz="2800" smtClean="0"/>
              <a:t>если надо</a:t>
            </a:r>
            <a:endParaRPr lang="en-US" sz="2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B3C30774-FAF6-4576-B81D-D156617CD984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46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View Resolution 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в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MVC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 sz="2800" smtClean="0"/>
              <a:t>Имена различных </a:t>
            </a:r>
            <a:r>
              <a:rPr lang="en-US" sz="2800" smtClean="0">
                <a:solidFill>
                  <a:schemeClr val="tx2"/>
                </a:solidFill>
              </a:rPr>
              <a:t>View</a:t>
            </a:r>
            <a:r>
              <a:rPr lang="en-US" sz="2800" smtClean="0"/>
              <a:t> </a:t>
            </a:r>
            <a:r>
              <a:rPr lang="ru-RU" sz="2800" smtClean="0"/>
              <a:t>отображаются на конкретные реализации с помощью </a:t>
            </a:r>
            <a:r>
              <a:rPr lang="en-US" sz="2800" smtClean="0">
                <a:solidFill>
                  <a:schemeClr val="tx2"/>
                </a:solidFill>
              </a:rPr>
              <a:t>ViewResolver</a:t>
            </a:r>
            <a:endParaRPr lang="en-US" sz="2800" smtClean="0"/>
          </a:p>
          <a:p>
            <a:r>
              <a:rPr lang="en-US" sz="2800" smtClean="0">
                <a:solidFill>
                  <a:schemeClr val="tx2"/>
                </a:solidFill>
              </a:rPr>
              <a:t>ViewResolver</a:t>
            </a:r>
            <a:r>
              <a:rPr lang="en-US" sz="2800" smtClean="0"/>
              <a:t> </a:t>
            </a:r>
            <a:r>
              <a:rPr lang="ru-RU" sz="2800" smtClean="0"/>
              <a:t>конфигурируется в веб-слое </a:t>
            </a:r>
            <a:r>
              <a:rPr lang="en-US" sz="2800" smtClean="0">
                <a:solidFill>
                  <a:schemeClr val="tx2"/>
                </a:solidFill>
              </a:rPr>
              <a:t>ApplicationContext</a:t>
            </a:r>
          </a:p>
          <a:p>
            <a:pPr lvl="1"/>
            <a:r>
              <a:rPr lang="ru-RU" sz="2800" smtClean="0"/>
              <a:t>Множество упорядоченных </a:t>
            </a:r>
            <a:r>
              <a:rPr lang="en-US" sz="2800" smtClean="0">
                <a:solidFill>
                  <a:schemeClr val="tx2"/>
                </a:solidFill>
              </a:rPr>
              <a:t>ViewResolver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ru-RU" sz="2800" smtClean="0"/>
              <a:t>Если </a:t>
            </a:r>
            <a:r>
              <a:rPr lang="en-US" sz="2800" smtClean="0">
                <a:solidFill>
                  <a:schemeClr val="tx2"/>
                </a:solidFill>
              </a:rPr>
              <a:t>ViewResolver</a:t>
            </a:r>
            <a:r>
              <a:rPr lang="en-US" sz="2800" smtClean="0"/>
              <a:t> </a:t>
            </a:r>
            <a:r>
              <a:rPr lang="ru-RU" sz="2800" smtClean="0"/>
              <a:t>не может подобрать подходящее </a:t>
            </a:r>
            <a:r>
              <a:rPr lang="en-US" sz="2800" smtClean="0"/>
              <a:t>view, </a:t>
            </a:r>
            <a:r>
              <a:rPr lang="ru-RU" sz="2800" smtClean="0"/>
              <a:t>то он делегирует запрос следующему </a:t>
            </a:r>
            <a:r>
              <a:rPr lang="en-US" sz="2800" smtClean="0">
                <a:solidFill>
                  <a:schemeClr val="tx2"/>
                </a:solidFill>
              </a:rPr>
              <a:t>Resolver’</a:t>
            </a:r>
            <a:r>
              <a:rPr lang="ru-RU" sz="2800" smtClean="0"/>
              <a:t>у в цепочке</a:t>
            </a:r>
          </a:p>
          <a:p>
            <a:r>
              <a:rPr lang="ru-RU" sz="2800" smtClean="0"/>
              <a:t>Стандартные </a:t>
            </a:r>
            <a:r>
              <a:rPr lang="en-US" sz="2800" smtClean="0">
                <a:solidFill>
                  <a:schemeClr val="tx2"/>
                </a:solidFill>
              </a:rPr>
              <a:t>Resolver</a:t>
            </a:r>
            <a:r>
              <a:rPr lang="en-US" sz="2800" smtClean="0"/>
              <a:t>’</a:t>
            </a:r>
            <a:r>
              <a:rPr lang="ru-RU" sz="2800" smtClean="0"/>
              <a:t>ы:</a:t>
            </a:r>
          </a:p>
          <a:p>
            <a:pPr lvl="1"/>
            <a:r>
              <a:rPr lang="en-US" sz="2800" smtClean="0"/>
              <a:t>InternalResourceViewResolver</a:t>
            </a:r>
          </a:p>
          <a:p>
            <a:pPr lvl="1"/>
            <a:r>
              <a:rPr lang="en-US" sz="2800" smtClean="0"/>
              <a:t>UrlBasedViewResolver</a:t>
            </a:r>
          </a:p>
          <a:p>
            <a:pPr lvl="1"/>
            <a:r>
              <a:rPr lang="en-US" sz="2800" smtClean="0"/>
              <a:t>ContentNegotiatingViewResolver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8F21D850-43B1-406B-AD34-9C5380288EAC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47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ViewResolver Implementations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2"/>
                </a:solidFill>
              </a:rPr>
              <a:t>InternalResourceViewResolver</a:t>
            </a:r>
          </a:p>
          <a:p>
            <a:pPr lvl="1"/>
            <a:r>
              <a:rPr lang="ru-RU" sz="2800" smtClean="0"/>
              <a:t>Использует </a:t>
            </a:r>
            <a:r>
              <a:rPr lang="en-US" sz="2800" smtClean="0"/>
              <a:t>RequestDispatcher </a:t>
            </a:r>
            <a:r>
              <a:rPr lang="ru-RU" sz="2800" smtClean="0"/>
              <a:t>для маршрутизации запросов ко внутренним ресурсам (</a:t>
            </a:r>
            <a:r>
              <a:rPr lang="en-US" sz="2800" smtClean="0"/>
              <a:t>e.g. </a:t>
            </a:r>
            <a:r>
              <a:rPr lang="en-US" sz="2800" smtClean="0">
                <a:solidFill>
                  <a:schemeClr val="tx2"/>
                </a:solidFill>
              </a:rPr>
              <a:t>JSP</a:t>
            </a:r>
            <a:r>
              <a:rPr lang="en-US" sz="2800" smtClean="0"/>
              <a:t>, </a:t>
            </a:r>
            <a:r>
              <a:rPr lang="ru-RU" sz="2800" smtClean="0">
                <a:solidFill>
                  <a:schemeClr val="tx2"/>
                </a:solidFill>
              </a:rPr>
              <a:t>Сервлеты</a:t>
            </a:r>
            <a:r>
              <a:rPr lang="ru-RU" sz="2800" smtClean="0"/>
              <a:t>)</a:t>
            </a:r>
            <a:endParaRPr lang="en-US" sz="2800" smtClean="0"/>
          </a:p>
          <a:p>
            <a:endParaRPr lang="en-US" sz="2800" smtClean="0"/>
          </a:p>
          <a:p>
            <a:r>
              <a:rPr lang="en-US" sz="2800" smtClean="0">
                <a:solidFill>
                  <a:schemeClr val="tx2"/>
                </a:solidFill>
              </a:rPr>
              <a:t>VelocityViewResolver</a:t>
            </a:r>
          </a:p>
          <a:p>
            <a:pPr lvl="1"/>
            <a:r>
              <a:rPr lang="ru-RU" sz="2800" smtClean="0"/>
              <a:t>Использует </a:t>
            </a:r>
            <a:r>
              <a:rPr lang="en-US" sz="2800" smtClean="0">
                <a:solidFill>
                  <a:schemeClr val="tx2"/>
                </a:solidFill>
              </a:rPr>
              <a:t>VelocityView</a:t>
            </a:r>
            <a:r>
              <a:rPr lang="en-US" sz="2800" smtClean="0"/>
              <a:t> </a:t>
            </a:r>
            <a:r>
              <a:rPr lang="ru-RU" sz="2800" smtClean="0"/>
              <a:t>для отображения ответа с использованием движка шаблонов</a:t>
            </a:r>
            <a:endParaRPr lang="en-US" sz="2800" smtClean="0"/>
          </a:p>
          <a:p>
            <a:endParaRPr lang="en-US" sz="2800" smtClean="0"/>
          </a:p>
          <a:p>
            <a:r>
              <a:rPr lang="en-US" sz="2800" smtClean="0">
                <a:solidFill>
                  <a:schemeClr val="tx2"/>
                </a:solidFill>
              </a:rPr>
              <a:t>BeanNameViewResolver</a:t>
            </a:r>
            <a:endParaRPr lang="ru-RU" sz="2800" smtClean="0">
              <a:solidFill>
                <a:schemeClr val="tx2"/>
              </a:solidFill>
            </a:endParaRPr>
          </a:p>
          <a:p>
            <a:pPr lvl="1"/>
            <a:r>
              <a:rPr lang="en-US" sz="2800" smtClean="0"/>
              <a:t>View name </a:t>
            </a:r>
            <a:r>
              <a:rPr lang="en-US" sz="2800" smtClean="0">
                <a:sym typeface="Wingdings" pitchFamily="2" charset="2"/>
              </a:rPr>
              <a:t></a:t>
            </a:r>
            <a:r>
              <a:rPr lang="en-US" sz="2800" smtClean="0"/>
              <a:t> bean name, </a:t>
            </a:r>
            <a:r>
              <a:rPr lang="en-US" sz="2800" smtClean="0">
                <a:solidFill>
                  <a:schemeClr val="tx2"/>
                </a:solidFill>
              </a:rPr>
              <a:t>ApplicationContext</a:t>
            </a:r>
          </a:p>
          <a:p>
            <a:pPr lvl="1"/>
            <a:r>
              <a:rPr lang="en-US" sz="2800" smtClean="0"/>
              <a:t>View </a:t>
            </a:r>
            <a:r>
              <a:rPr lang="ru-RU" sz="2800" smtClean="0"/>
              <a:t>могут быть явно сконфигурированы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2C2EA09-7652-43D2-95E0-8ACEBC06B930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48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Конфигурация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MVC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4294967295"/>
          </p:nvPr>
        </p:nvSpPr>
        <p:spPr>
          <a:xfrm>
            <a:off x="304800" y="548681"/>
            <a:ext cx="8532813" cy="5472708"/>
          </a:xfrm>
        </p:spPr>
        <p:txBody>
          <a:bodyPr/>
          <a:lstStyle/>
          <a:p>
            <a:r>
              <a:rPr lang="ru-RU" sz="2100" dirty="0" smtClean="0"/>
              <a:t>Конфигурация как правило состоит из</a:t>
            </a:r>
          </a:p>
          <a:p>
            <a:pPr lvl="1"/>
            <a:r>
              <a:rPr lang="ru-RU" sz="2100" dirty="0" smtClean="0"/>
              <a:t>Объявления </a:t>
            </a:r>
            <a:r>
              <a:rPr lang="en-US" sz="2100" dirty="0" smtClean="0">
                <a:solidFill>
                  <a:schemeClr val="tx2"/>
                </a:solidFill>
              </a:rPr>
              <a:t>DispatcherServlet</a:t>
            </a:r>
            <a:r>
              <a:rPr lang="en-US" sz="2100" dirty="0" smtClean="0"/>
              <a:t> </a:t>
            </a:r>
            <a:r>
              <a:rPr lang="ru-RU" sz="2100" dirty="0" smtClean="0"/>
              <a:t>в</a:t>
            </a:r>
            <a:r>
              <a:rPr lang="en-US" sz="2100" dirty="0" smtClean="0"/>
              <a:t> </a:t>
            </a:r>
            <a:r>
              <a:rPr lang="en-US" sz="2100" dirty="0" smtClean="0"/>
              <a:t>web.xml</a:t>
            </a:r>
            <a:endParaRPr lang="en-US" sz="2100" dirty="0" smtClean="0"/>
          </a:p>
          <a:p>
            <a:pPr lvl="1"/>
            <a:r>
              <a:rPr lang="ru-RU" sz="2100" dirty="0" smtClean="0"/>
              <a:t>Объявления </a:t>
            </a:r>
            <a:r>
              <a:rPr lang="en-US" sz="2100" dirty="0" err="1" smtClean="0">
                <a:solidFill>
                  <a:schemeClr val="tx2"/>
                </a:solidFill>
              </a:rPr>
              <a:t>ContextLoaderListener</a:t>
            </a:r>
            <a:r>
              <a:rPr lang="en-US" sz="2100" dirty="0" smtClean="0">
                <a:solidFill>
                  <a:schemeClr val="tx2"/>
                </a:solidFill>
              </a:rPr>
              <a:t> </a:t>
            </a:r>
            <a:r>
              <a:rPr lang="en-US" sz="2100" dirty="0" smtClean="0"/>
              <a:t>/ </a:t>
            </a:r>
            <a:r>
              <a:rPr lang="en-US" sz="2100" dirty="0" err="1" smtClean="0">
                <a:solidFill>
                  <a:schemeClr val="tx2"/>
                </a:solidFill>
              </a:rPr>
              <a:t>ContextLoaderServlet</a:t>
            </a:r>
            <a:r>
              <a:rPr lang="ru-RU" sz="2100" dirty="0" smtClean="0"/>
              <a:t> – для загрузки </a:t>
            </a:r>
            <a:r>
              <a:rPr lang="en-US" sz="2100" dirty="0" err="1" smtClean="0">
                <a:solidFill>
                  <a:schemeClr val="tx2"/>
                </a:solidFill>
              </a:rPr>
              <a:t>ApplicationContext</a:t>
            </a:r>
            <a:r>
              <a:rPr lang="en-US" sz="2100" dirty="0" smtClean="0"/>
              <a:t> </a:t>
            </a:r>
            <a:r>
              <a:rPr lang="ru-RU" sz="2100" dirty="0" smtClean="0"/>
              <a:t> из нескольких </a:t>
            </a:r>
            <a:r>
              <a:rPr lang="en-US" sz="2100" dirty="0" smtClean="0"/>
              <a:t>XML-</a:t>
            </a:r>
            <a:r>
              <a:rPr lang="ru-RU" sz="2100" dirty="0" smtClean="0"/>
              <a:t>файлов</a:t>
            </a:r>
          </a:p>
          <a:p>
            <a:pPr lvl="1"/>
            <a:r>
              <a:rPr lang="ru-RU" sz="2100" dirty="0" smtClean="0"/>
              <a:t>Создания </a:t>
            </a:r>
            <a:r>
              <a:rPr lang="ru-RU" sz="2100" dirty="0" smtClean="0"/>
              <a:t>конфигурационного файла для </a:t>
            </a:r>
            <a:r>
              <a:rPr lang="en-US" sz="2100" dirty="0" err="1" smtClean="0">
                <a:solidFill>
                  <a:schemeClr val="tx2"/>
                </a:solidFill>
              </a:rPr>
              <a:t>ApplicationContext</a:t>
            </a:r>
            <a:r>
              <a:rPr lang="ru-RU" sz="2100" dirty="0" smtClean="0">
                <a:solidFill>
                  <a:schemeClr val="tx2"/>
                </a:solidFill>
              </a:rPr>
              <a:t> </a:t>
            </a:r>
            <a:r>
              <a:rPr lang="ru-RU" sz="2100" dirty="0" smtClean="0"/>
              <a:t>веб-слоя</a:t>
            </a:r>
          </a:p>
          <a:p>
            <a:pPr lvl="2"/>
            <a:r>
              <a:rPr lang="ru-RU" sz="2100" dirty="0" smtClean="0"/>
              <a:t>Его имя зависит от имени </a:t>
            </a:r>
            <a:r>
              <a:rPr lang="en-US" sz="2100" dirty="0" smtClean="0">
                <a:solidFill>
                  <a:schemeClr val="tx2"/>
                </a:solidFill>
              </a:rPr>
              <a:t>DispatcherServlet</a:t>
            </a:r>
            <a:r>
              <a:rPr lang="en-US" sz="2100" dirty="0" smtClean="0"/>
              <a:t> </a:t>
            </a:r>
            <a:r>
              <a:rPr lang="ru-RU" sz="2100" dirty="0" smtClean="0"/>
              <a:t>в</a:t>
            </a:r>
            <a:r>
              <a:rPr lang="en-US" sz="2100" dirty="0" smtClean="0"/>
              <a:t> web.xml</a:t>
            </a:r>
            <a:endParaRPr lang="ru-RU" sz="2100" dirty="0" smtClean="0"/>
          </a:p>
          <a:p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ru-RU" sz="2200" dirty="0" smtClean="0"/>
          </a:p>
          <a:p>
            <a:pPr lvl="1"/>
            <a:endParaRPr lang="ru-RU" sz="2200" dirty="0" smtClean="0"/>
          </a:p>
          <a:p>
            <a:pPr lvl="1"/>
            <a:endParaRPr lang="ru-RU" sz="2100" dirty="0" smtClean="0"/>
          </a:p>
          <a:p>
            <a:pPr lvl="1"/>
            <a:r>
              <a:rPr lang="ru-RU" sz="2100" dirty="0" smtClean="0"/>
              <a:t>Объявлений контроллеров</a:t>
            </a:r>
            <a:endParaRPr lang="en-US" sz="2100" dirty="0" smtClean="0"/>
          </a:p>
          <a:p>
            <a:pPr lvl="1"/>
            <a:r>
              <a:rPr lang="ru-RU" sz="2100" dirty="0" smtClean="0"/>
              <a:t>Маппинга </a:t>
            </a:r>
            <a:r>
              <a:rPr lang="en-US" sz="2100" dirty="0" smtClean="0"/>
              <a:t>URL</a:t>
            </a:r>
            <a:r>
              <a:rPr lang="ru-RU" sz="2100" dirty="0" smtClean="0"/>
              <a:t> на контроллеры</a:t>
            </a:r>
            <a:endParaRPr lang="en-US" sz="2100" dirty="0" smtClean="0">
              <a:sym typeface="Wingdings" pitchFamily="2" charset="2"/>
            </a:endParaRPr>
          </a:p>
          <a:p>
            <a:pPr lvl="1"/>
            <a:r>
              <a:rPr lang="ru-RU" sz="2100" dirty="0" smtClean="0"/>
              <a:t>Маппинга имен </a:t>
            </a:r>
            <a:r>
              <a:rPr lang="en-US" sz="2100" dirty="0" smtClean="0"/>
              <a:t>view </a:t>
            </a:r>
            <a:r>
              <a:rPr lang="ru-RU" sz="2100" dirty="0" smtClean="0"/>
              <a:t>на реализации через </a:t>
            </a:r>
            <a:r>
              <a:rPr lang="en-US" sz="2100" dirty="0" err="1" smtClean="0">
                <a:solidFill>
                  <a:schemeClr val="tx2"/>
                </a:solidFill>
              </a:rPr>
              <a:t>ViewResolver</a:t>
            </a:r>
            <a:endParaRPr lang="en-US" sz="21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DE45CC34-BA5B-49A6-A9A3-4C65DB6A2930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49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780928"/>
            <a:ext cx="56578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3717032"/>
            <a:ext cx="2095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Framework Structure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57FC7726-7F5F-45F3-96CB-1F5E89845F57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19459" name="Picture 5" descr="spring-over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661988"/>
            <a:ext cx="6767512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Configuring Controller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61950" indent="-361950"/>
            <a:r>
              <a:rPr lang="ru-RU" dirty="0" smtClean="0"/>
              <a:t>Если мы описываем контроллеры в </a:t>
            </a:r>
            <a:r>
              <a:rPr lang="en-US" dirty="0" smtClean="0"/>
              <a:t>XML</a:t>
            </a:r>
            <a:r>
              <a:rPr lang="ru-RU" dirty="0" smtClean="0"/>
              <a:t>, то их надо объявить как бины</a:t>
            </a:r>
            <a:endParaRPr lang="en-US" dirty="0" smtClean="0">
              <a:latin typeface="Courier New" pitchFamily="49" charset="0"/>
            </a:endParaRPr>
          </a:p>
          <a:p>
            <a:pPr marL="361950" indent="-361950"/>
            <a:endParaRPr lang="en-US" dirty="0" smtClean="0">
              <a:latin typeface="Courier New" pitchFamily="49" charset="0"/>
            </a:endParaRPr>
          </a:p>
          <a:p>
            <a:pPr marL="722313" lvl="1" indent="-361950">
              <a:buFont typeface="Tele-GroteskNor"/>
              <a:buAutoNum type="arabicPeriod"/>
            </a:pP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myController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edu.tsystems.spring.mvc.MyController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722313" lvl="1" indent="-361950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"service"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ref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myService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 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marL="722313" lvl="1" indent="-361950">
              <a:buFont typeface="Tele-GroteskNor"/>
              <a:buAutoNum type="arabicPeriod"/>
            </a:pP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marL="361950" indent="-361950"/>
            <a:endParaRPr lang="ru-RU" dirty="0" smtClean="0"/>
          </a:p>
          <a:p>
            <a:pPr marL="361950" indent="-361950"/>
            <a:r>
              <a:rPr lang="ru-RU" dirty="0" smtClean="0"/>
              <a:t>Если настроено </a:t>
            </a:r>
            <a:r>
              <a:rPr lang="en-US" dirty="0" err="1" smtClean="0"/>
              <a:t>autodiscovery</a:t>
            </a:r>
            <a:r>
              <a:rPr lang="en-US" dirty="0" smtClean="0"/>
              <a:t> </a:t>
            </a:r>
            <a:r>
              <a:rPr lang="ru-RU" dirty="0" smtClean="0"/>
              <a:t>бинов по пакетам, то этот этап конфигурации не требуется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0F88FE79-3DA5-447A-BDA1-3078C9EF57EA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50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005064"/>
            <a:ext cx="8067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Конфигурируем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Handler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для контроллеров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4294967295"/>
          </p:nvPr>
        </p:nvSpPr>
        <p:spPr>
          <a:xfrm>
            <a:off x="304800" y="620689"/>
            <a:ext cx="8532813" cy="3960439"/>
          </a:xfrm>
        </p:spPr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Arial" pitchFamily="34" charset="0"/>
              </a:rPr>
              <a:t>Если контроллеры описаны в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XML</a:t>
            </a:r>
          </a:p>
          <a:p>
            <a:endParaRPr lang="ru-RU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 pitchFamily="49" charset="0"/>
              </a:rPr>
              <a:t>urlMapping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  "</a:t>
            </a:r>
            <a:r>
              <a:rPr lang="en-US" sz="1600" dirty="0" err="1" smtClean="0">
                <a:solidFill>
                  <a:srgbClr val="2A00FF"/>
                </a:solidFill>
                <a:latin typeface="Courier New" pitchFamily="49" charset="0"/>
              </a:rPr>
              <a:t>o.s.web.servlet.handler.SimpleUrlHandlerMapping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"mappings"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props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"/index.html"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controller1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"/list.html"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controller1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 </a:t>
            </a:r>
            <a:r>
              <a:rPr lang="en-US" sz="1600" dirty="0" smtClean="0">
                <a:solidFill>
                  <a:srgbClr val="7F007F"/>
                </a:solidFill>
                <a:latin typeface="Courier New" pitchFamily="49" charset="0"/>
              </a:rPr>
              <a:t>key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"/</a:t>
            </a:r>
            <a:r>
              <a:rPr lang="en-US" sz="1600" dirty="0" err="1" smtClean="0">
                <a:solidFill>
                  <a:srgbClr val="2A00FF"/>
                </a:solidFill>
                <a:latin typeface="Courier New" pitchFamily="49" charset="0"/>
              </a:rPr>
              <a:t>smth</a:t>
            </a:r>
            <a:r>
              <a:rPr lang="en-US" sz="1600" dirty="0" smtClean="0">
                <a:solidFill>
                  <a:srgbClr val="2A00FF"/>
                </a:solidFill>
                <a:latin typeface="Courier New" pitchFamily="49" charset="0"/>
              </a:rPr>
              <a:t>/cnt.html"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myController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props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property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sz="1600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Tele-GroteskNor"/>
              <a:buAutoNum type="arabicPeriod"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Arial" pitchFamily="34" charset="0"/>
              </a:rPr>
              <a:t>Если контроллеры описаны аннотациями, то достаточно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buFont typeface="Tele-GroteskNor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5A46846D-8576-4E5F-9BB2-CA9CD2BF3AEC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51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5013176"/>
            <a:ext cx="2257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Конфигурация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MultiActionController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D4D057FA-08B1-4536-9698-DA727819E350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52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68760"/>
            <a:ext cx="818027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Пример конфигурации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ViewResolver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для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JSP </a:t>
            </a: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в качестве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view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3095873"/>
          </a:xfrm>
        </p:spPr>
        <p:txBody>
          <a:bodyPr/>
          <a:lstStyle/>
          <a:p>
            <a:r>
              <a:rPr lang="ru-RU" dirty="0" smtClean="0"/>
              <a:t>В конфигурации </a:t>
            </a:r>
            <a:r>
              <a:rPr lang="en-US" dirty="0" smtClean="0"/>
              <a:t>web-</a:t>
            </a:r>
            <a:r>
              <a:rPr lang="ru-RU" dirty="0" smtClean="0"/>
              <a:t>контекста определяется </a:t>
            </a:r>
            <a:r>
              <a:rPr lang="en-US" dirty="0" err="1" smtClean="0"/>
              <a:t>ViewResolver</a:t>
            </a:r>
            <a:endParaRPr lang="en-US" dirty="0" smtClean="0"/>
          </a:p>
          <a:p>
            <a:endParaRPr lang="en-US" dirty="0" smtClean="0">
              <a:latin typeface="Courier New" pitchFamily="49" charset="0"/>
            </a:endParaRPr>
          </a:p>
          <a:p>
            <a:pPr>
              <a:buFont typeface="Tele-GroteskNor"/>
              <a:buAutoNum type="arabicPeriod"/>
            </a:pP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bean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viewResolver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</a:p>
          <a:p>
            <a:pPr>
              <a:buFont typeface="Tele-GroteskNor"/>
              <a:buAutoNum type="arabicPeriod"/>
            </a:pP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o.s.web.servlet.view.InternalResourceViewResolver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>
              <a:buFont typeface="Tele-GroteskNor"/>
              <a:buAutoNum type="arabicPeriod"/>
            </a:pP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  &lt;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"prefix"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"/WEB-INF/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jsp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/"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property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"suffix" </a:t>
            </a:r>
            <a:r>
              <a:rPr lang="en-US" dirty="0" smtClean="0">
                <a:solidFill>
                  <a:srgbClr val="7F007F"/>
                </a:solidFill>
                <a:latin typeface="Courier New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".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</a:rPr>
              <a:t>jsp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>
              <a:buFont typeface="Tele-GroteskNor"/>
              <a:buAutoNum type="arabicPeriod"/>
            </a:pP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Courier New" pitchFamily="49" charset="0"/>
              </a:rPr>
              <a:t>bean</a:t>
            </a:r>
            <a:r>
              <a:rPr lang="en-US" dirty="0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>
              <a:buFont typeface="Tele-GroteskNor"/>
              <a:buAutoNum type="arabicPeriod"/>
            </a:pPr>
            <a:endParaRPr lang="en-US" dirty="0" smtClean="0"/>
          </a:p>
          <a:p>
            <a:r>
              <a:rPr lang="ru-RU" dirty="0" smtClean="0"/>
              <a:t>Он соответствует структуре папок: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868486B3-3615-4D99-9368-71D0EC24B6EC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53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149080"/>
            <a:ext cx="42100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Spring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Validator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68760"/>
            <a:ext cx="8532813" cy="4752628"/>
          </a:xfrm>
        </p:spPr>
        <p:txBody>
          <a:bodyPr/>
          <a:lstStyle/>
          <a:p>
            <a:pPr marL="357188" indent="-357188">
              <a:buFont typeface="Tele-GroteskNor"/>
              <a:buAutoNum type="arabicPeriod"/>
            </a:pPr>
            <a:endParaRPr lang="en-US" dirty="0" smtClean="0">
              <a:solidFill>
                <a:srgbClr val="7F0055"/>
              </a:solidFill>
              <a:latin typeface="Courier New" pitchFamily="49" charset="0"/>
            </a:endParaRPr>
          </a:p>
          <a:p>
            <a:pPr marL="357188" indent="-357188">
              <a:buFont typeface="Tele-GroteskNor"/>
              <a:buAutoNum type="arabicPeriod"/>
            </a:pPr>
            <a:endParaRPr lang="en-US" dirty="0" smtClean="0">
              <a:solidFill>
                <a:srgbClr val="7F0055"/>
              </a:solidFill>
              <a:latin typeface="Courier New" pitchFamily="49" charset="0"/>
            </a:endParaRP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MyValidator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Validator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supports(Class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MyClass.</a:t>
            </a:r>
            <a:r>
              <a:rPr lang="en-US" dirty="0" err="1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validate(Object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Errors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errors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instance = 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ValidationUtils.rejectIfEmptyOrWhitespace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(errors, 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"required"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</a:rPr>
              <a:t>"required"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}    </a:t>
            </a:r>
          </a:p>
          <a:p>
            <a:pPr marL="357188" indent="-357188">
              <a:buFont typeface="Tele-GroteskNor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57188" indent="-357188">
              <a:buFont typeface="Tele-GroteskNor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220E7AD-5C4B-43E2-92AD-DBE083ECEE12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54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04800" y="548680"/>
            <a:ext cx="8532813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800" kern="0" dirty="0" smtClean="0">
                <a:latin typeface="Arial Narrow" pitchFamily="34" charset="0"/>
                <a:cs typeface="+mn-cs"/>
              </a:rPr>
              <a:t>Сложно представить себе </a:t>
            </a:r>
            <a:r>
              <a:rPr lang="en-US" sz="2800" kern="0" dirty="0" smtClean="0">
                <a:latin typeface="Arial Narrow" pitchFamily="34" charset="0"/>
                <a:cs typeface="+mn-cs"/>
              </a:rPr>
              <a:t>Web-</a:t>
            </a:r>
            <a:r>
              <a:rPr lang="ru-RU" sz="2800" kern="0" dirty="0" smtClean="0">
                <a:latin typeface="Arial Narrow" pitchFamily="34" charset="0"/>
                <a:cs typeface="+mn-cs"/>
              </a:rPr>
              <a:t>интерфейс без валидации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sz="2800" kern="0" noProof="0" dirty="0" smtClean="0">
                <a:solidFill>
                  <a:schemeClr val="tx2"/>
                </a:solidFill>
                <a:latin typeface="Arial Narrow" pitchFamily="34" charset="0"/>
                <a:cs typeface="+mn-cs"/>
              </a:rPr>
              <a:t>Spring </a:t>
            </a:r>
            <a:r>
              <a:rPr lang="en-US" sz="2800" kern="0" noProof="0" dirty="0" err="1" smtClean="0">
                <a:solidFill>
                  <a:schemeClr val="tx2"/>
                </a:solidFill>
                <a:latin typeface="Arial Narrow" pitchFamily="34" charset="0"/>
                <a:cs typeface="+mn-cs"/>
              </a:rPr>
              <a:t>Validator</a:t>
            </a:r>
            <a:r>
              <a:rPr lang="en-US" sz="2800" kern="0" noProof="0" dirty="0" smtClean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noProof="0" dirty="0" smtClean="0">
                <a:latin typeface="Arial Narrow" pitchFamily="34" charset="0"/>
                <a:cs typeface="+mn-cs"/>
              </a:rPr>
              <a:t>позволяет реализовать собственные правила валидации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JSR-303 Bean validation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r>
              <a:rPr lang="ru-RU" sz="2400" smtClean="0"/>
              <a:t>Использование </a:t>
            </a:r>
            <a:r>
              <a:rPr lang="en-US" sz="2400" smtClean="0">
                <a:solidFill>
                  <a:schemeClr val="tx2"/>
                </a:solidFill>
              </a:rPr>
              <a:t>Spring</a:t>
            </a:r>
            <a:r>
              <a:rPr lang="en-US" sz="2400" smtClean="0"/>
              <a:t>-</a:t>
            </a:r>
            <a:r>
              <a:rPr lang="ru-RU" sz="2400" smtClean="0"/>
              <a:t>валидаторов привязывает наш код к фреймворку</a:t>
            </a:r>
          </a:p>
          <a:p>
            <a:r>
              <a:rPr lang="ru-RU" sz="2400" smtClean="0"/>
              <a:t>Вместо этого можно использовать стандарт </a:t>
            </a:r>
            <a:r>
              <a:rPr lang="en-US" sz="2400" smtClean="0">
                <a:solidFill>
                  <a:schemeClr val="tx2"/>
                </a:solidFill>
              </a:rPr>
              <a:t>JSR-303</a:t>
            </a:r>
          </a:p>
          <a:p>
            <a:r>
              <a:rPr lang="ru-RU" sz="2400" smtClean="0"/>
              <a:t>Валидаторы </a:t>
            </a:r>
            <a:r>
              <a:rPr lang="en-US" sz="2400" smtClean="0">
                <a:solidFill>
                  <a:schemeClr val="tx2"/>
                </a:solidFill>
              </a:rPr>
              <a:t>JSR-303</a:t>
            </a:r>
            <a:r>
              <a:rPr lang="en-US" sz="2400" smtClean="0"/>
              <a:t> </a:t>
            </a:r>
            <a:r>
              <a:rPr lang="ru-RU" sz="2400" smtClean="0"/>
              <a:t>можно использовать в широком спектре технологий:</a:t>
            </a:r>
          </a:p>
          <a:p>
            <a:pPr lvl="1"/>
            <a:r>
              <a:rPr lang="ru-RU" sz="2400" smtClean="0"/>
              <a:t>На </a:t>
            </a:r>
            <a:r>
              <a:rPr lang="en-US" sz="2400" smtClean="0"/>
              <a:t>web-</a:t>
            </a:r>
            <a:r>
              <a:rPr lang="ru-RU" sz="2400" smtClean="0"/>
              <a:t>уровне в </a:t>
            </a:r>
            <a:r>
              <a:rPr lang="en-US" sz="2400" smtClean="0">
                <a:solidFill>
                  <a:schemeClr val="tx2"/>
                </a:solidFill>
              </a:rPr>
              <a:t>Spring MVC</a:t>
            </a:r>
          </a:p>
          <a:p>
            <a:pPr lvl="1"/>
            <a:r>
              <a:rPr lang="ru-RU" sz="2400" smtClean="0"/>
              <a:t>При сохранении в базу через </a:t>
            </a:r>
            <a:r>
              <a:rPr lang="en-US" sz="2400" smtClean="0">
                <a:solidFill>
                  <a:schemeClr val="tx2"/>
                </a:solidFill>
              </a:rPr>
              <a:t>Hibernate</a:t>
            </a:r>
            <a:endParaRPr lang="ru-RU" sz="2400" smtClean="0">
              <a:solidFill>
                <a:schemeClr val="tx2"/>
              </a:solidFill>
            </a:endParaRPr>
          </a:p>
          <a:p>
            <a:pPr lvl="1"/>
            <a:r>
              <a:rPr lang="ru-RU" sz="2400" smtClean="0"/>
              <a:t>На </a:t>
            </a:r>
            <a:r>
              <a:rPr lang="en-US" sz="2400" smtClean="0"/>
              <a:t>web-</a:t>
            </a:r>
            <a:r>
              <a:rPr lang="ru-RU" sz="2400" smtClean="0"/>
              <a:t>уровне в </a:t>
            </a:r>
            <a:r>
              <a:rPr lang="en-US" sz="2400" smtClean="0">
                <a:solidFill>
                  <a:schemeClr val="tx2"/>
                </a:solidFill>
              </a:rPr>
              <a:t>GWT-Validation</a:t>
            </a:r>
          </a:p>
          <a:p>
            <a:pPr lvl="1"/>
            <a:r>
              <a:rPr lang="ru-RU" sz="2400" smtClean="0"/>
              <a:t>На </a:t>
            </a:r>
            <a:r>
              <a:rPr lang="en-US" sz="2400" smtClean="0"/>
              <a:t>web-</a:t>
            </a:r>
            <a:r>
              <a:rPr lang="ru-RU" sz="2400" smtClean="0"/>
              <a:t>уровне в </a:t>
            </a:r>
            <a:r>
              <a:rPr lang="en-US" sz="2400" smtClean="0">
                <a:solidFill>
                  <a:schemeClr val="tx2"/>
                </a:solidFill>
              </a:rPr>
              <a:t>Struts 2</a:t>
            </a:r>
          </a:p>
          <a:p>
            <a:r>
              <a:rPr lang="ru-RU" sz="2400" smtClean="0"/>
              <a:t>Туда, где этот стандарт вдруг не поддерживается, его можно легко впилить самому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JSR-303 Bean validation</a:t>
            </a:r>
            <a:r>
              <a:rPr lang="ru-RU" smtClean="0">
                <a:effectLst/>
                <a:cs typeface="Arial" charset="0"/>
              </a:rPr>
              <a:t> в </a:t>
            </a:r>
            <a:r>
              <a:rPr lang="en-US" smtClean="0">
                <a:effectLst/>
                <a:cs typeface="Arial" charset="0"/>
              </a:rPr>
              <a:t>Spring MVC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1623" name="Content Placeholder 2"/>
          <p:cNvSpPr>
            <a:spLocks/>
          </p:cNvSpPr>
          <p:nvPr/>
        </p:nvSpPr>
        <p:spPr bwMode="gray">
          <a:xfrm>
            <a:off x="250825" y="620713"/>
            <a:ext cx="8532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Ограничения на самой модели: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8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800">
              <a:latin typeface="Arial Narrow" pitchFamily="34" charset="0"/>
            </a:endParaRPr>
          </a:p>
        </p:txBody>
      </p:sp>
      <p:sp>
        <p:nvSpPr>
          <p:cNvPr id="111624" name="Content Placeholder 2"/>
          <p:cNvSpPr>
            <a:spLocks/>
          </p:cNvSpPr>
          <p:nvPr/>
        </p:nvSpPr>
        <p:spPr bwMode="gray">
          <a:xfrm>
            <a:off x="179388" y="3933825"/>
            <a:ext cx="85328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Для проверки в контроллере достаточно указать: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80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800">
              <a:latin typeface="Arial Narrow" pitchFamily="34" charset="0"/>
            </a:endParaRPr>
          </a:p>
        </p:txBody>
      </p:sp>
      <p:pic>
        <p:nvPicPr>
          <p:cNvPr id="1116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25538"/>
            <a:ext cx="5543550" cy="2424112"/>
          </a:xfrm>
          <a:prstGeom prst="rect">
            <a:avLst/>
          </a:prstGeom>
          <a:noFill/>
        </p:spPr>
      </p:pic>
      <p:pic>
        <p:nvPicPr>
          <p:cNvPr id="11162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508500"/>
            <a:ext cx="74168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Spring framework</a:t>
            </a:r>
            <a:endParaRPr lang="ru-RU" sz="2800" smtClean="0"/>
          </a:p>
          <a:p>
            <a:pPr eaLnBrk="1" hangingPunct="1"/>
            <a:r>
              <a:rPr lang="ru-RU" sz="2800" smtClean="0"/>
              <a:t>Архитектурные принципы</a:t>
            </a:r>
            <a:endParaRPr lang="en-US" sz="2800" smtClean="0"/>
          </a:p>
          <a:p>
            <a:pPr eaLnBrk="1" hangingPunct="1"/>
            <a:r>
              <a:rPr lang="en-US" sz="2800" smtClean="0"/>
              <a:t>Spring IoC</a:t>
            </a:r>
            <a:endParaRPr lang="ru-RU" sz="2800" smtClean="0"/>
          </a:p>
          <a:p>
            <a:pPr eaLnBrk="1" hangingPunct="1"/>
            <a:r>
              <a:rPr lang="en-US" sz="2800" smtClean="0"/>
              <a:t>Spring AOP</a:t>
            </a:r>
            <a:endParaRPr lang="ru-RU" sz="2800" smtClean="0"/>
          </a:p>
          <a:p>
            <a:pPr eaLnBrk="1" hangingPunct="1"/>
            <a:r>
              <a:rPr lang="en-US" sz="2800" smtClean="0"/>
              <a:t>Spring MVC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Spring Security</a:t>
            </a: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4997" name="Content Placeholder 2"/>
          <p:cNvSpPr>
            <a:spLocks/>
          </p:cNvSpPr>
          <p:nvPr/>
        </p:nvSpPr>
        <p:spPr bwMode="gray">
          <a:xfrm>
            <a:off x="250825" y="620713"/>
            <a:ext cx="8532813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Один из основных компонентов </a:t>
            </a:r>
            <a:r>
              <a:rPr lang="en-US" sz="2400" dirty="0">
                <a:latin typeface="Arial Narrow" pitchFamily="34" charset="0"/>
              </a:rPr>
              <a:t>Spring Framework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Бывшее </a:t>
            </a:r>
            <a:r>
              <a:rPr lang="en-US" sz="2400" dirty="0" err="1">
                <a:solidFill>
                  <a:schemeClr val="tx2"/>
                </a:solidFill>
                <a:latin typeface="Arial Narrow" pitchFamily="34" charset="0"/>
              </a:rPr>
              <a:t>Acegi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 Security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Выполняет следующие функции:</a:t>
            </a:r>
            <a:endParaRPr lang="en-US" sz="2400" dirty="0">
              <a:latin typeface="Arial Narrow" pitchFamily="34" charset="0"/>
            </a:endParaRP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Аутентификация</a:t>
            </a:r>
            <a:endParaRPr lang="en-US" sz="2400" dirty="0">
              <a:latin typeface="Arial Narrow" pitchFamily="34" charset="0"/>
            </a:endParaRP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Авторизация при подступе по</a:t>
            </a:r>
            <a:r>
              <a:rPr lang="en-US" sz="2400" dirty="0">
                <a:latin typeface="Arial Narrow" pitchFamily="34" charset="0"/>
              </a:rPr>
              <a:t> URL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Авторизация при вызове методов</a:t>
            </a:r>
            <a:endParaRPr lang="en-US" sz="2400" dirty="0">
              <a:latin typeface="Arial Narrow" pitchFamily="34" charset="0"/>
            </a:endParaRP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Авторизация при доступе к конкретным объектам и списки контроля доступа</a:t>
            </a:r>
            <a:r>
              <a:rPr lang="en-US" sz="2400" dirty="0">
                <a:latin typeface="Arial Narrow" pitchFamily="34" charset="0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ACL</a:t>
            </a:r>
            <a:r>
              <a:rPr lang="en-US" sz="2400" dirty="0">
                <a:latin typeface="Arial Narrow" pitchFamily="34" charset="0"/>
              </a:rPr>
              <a:t>)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WS-Security (</a:t>
            </a:r>
            <a:r>
              <a:rPr lang="ru-RU" sz="2400" dirty="0">
                <a:latin typeface="Arial Narrow" pitchFamily="34" charset="0"/>
              </a:rPr>
              <a:t>при использовании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Spring Web Services</a:t>
            </a:r>
            <a:r>
              <a:rPr lang="en-US" sz="2400" dirty="0">
                <a:latin typeface="Arial Narrow" pitchFamily="34" charset="0"/>
              </a:rPr>
              <a:t>)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Авторизация в рамках </a:t>
            </a:r>
            <a:r>
              <a:rPr lang="en-US" sz="2400" dirty="0">
                <a:latin typeface="Arial Narrow" pitchFamily="34" charset="0"/>
              </a:rPr>
              <a:t>Flow (</a:t>
            </a:r>
            <a:r>
              <a:rPr lang="ru-RU" sz="2400" dirty="0">
                <a:latin typeface="Arial Narrow" pitchFamily="34" charset="0"/>
              </a:rPr>
              <a:t>при использовании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 Narrow" pitchFamily="34" charset="0"/>
              </a:rPr>
              <a:t>Spring Web Flow</a:t>
            </a:r>
            <a:r>
              <a:rPr lang="en-US" sz="2400" dirty="0">
                <a:latin typeface="Arial Narrow" pitchFamily="34" charset="0"/>
              </a:rPr>
              <a:t>)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Интеграция с </a:t>
            </a:r>
            <a:r>
              <a:rPr lang="en-US" sz="2400" dirty="0" err="1" smtClean="0">
                <a:solidFill>
                  <a:schemeClr val="tx2"/>
                </a:solidFill>
                <a:latin typeface="Arial Narrow" pitchFamily="34" charset="0"/>
              </a:rPr>
              <a:t>Captcha</a:t>
            </a:r>
            <a:endParaRPr lang="ru-RU" sz="24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125413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Для начала полезно будет почитать обзор</a:t>
            </a:r>
          </a:p>
          <a:p>
            <a:pPr marL="582613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://www.spring-source.ru/docs_intermedia.php</a:t>
            </a:r>
            <a:endParaRPr lang="en-US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8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800" dirty="0">
              <a:latin typeface="Arial Narrow" pitchFamily="34" charset="0"/>
            </a:endParaRPr>
          </a:p>
        </p:txBody>
      </p:sp>
      <p:pic>
        <p:nvPicPr>
          <p:cNvPr id="84999" name="Picture 7" descr="Project_Secur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620713"/>
            <a:ext cx="1728788" cy="100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12" name="Picture 24" descr="u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196752"/>
            <a:ext cx="4953000" cy="3105150"/>
          </a:xfrm>
          <a:prstGeom prst="rect">
            <a:avLst/>
          </a:prstGeom>
          <a:noFill/>
        </p:spPr>
      </p:pic>
      <p:sp>
        <p:nvSpPr>
          <p:cNvPr id="89115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Security Interceptor</a:t>
            </a:r>
            <a:endParaRPr lang="ru-RU" sz="28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9116" name="Content Placeholder 2"/>
          <p:cNvSpPr>
            <a:spLocks/>
          </p:cNvSpPr>
          <p:nvPr/>
        </p:nvSpPr>
        <p:spPr bwMode="gray">
          <a:xfrm>
            <a:off x="179388" y="620688"/>
            <a:ext cx="8532812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Идея </a:t>
            </a:r>
            <a:r>
              <a:rPr lang="en-US" sz="2400" dirty="0" smtClean="0">
                <a:latin typeface="Arial Narrow" pitchFamily="34" charset="0"/>
              </a:rPr>
              <a:t>Security Interceptor’</a:t>
            </a:r>
            <a:r>
              <a:rPr lang="ru-RU" sz="2400" dirty="0" smtClean="0">
                <a:latin typeface="Arial Narrow" pitchFamily="34" charset="0"/>
              </a:rPr>
              <a:t>а очень проста:</a:t>
            </a: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</p:txBody>
      </p:sp>
      <p:sp>
        <p:nvSpPr>
          <p:cNvPr id="7" name="Content Placeholder 2"/>
          <p:cNvSpPr>
            <a:spLocks/>
          </p:cNvSpPr>
          <p:nvPr/>
        </p:nvSpPr>
        <p:spPr bwMode="gray">
          <a:xfrm>
            <a:off x="251520" y="4365104"/>
            <a:ext cx="85328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Она может применяться на разных уровнях: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Защита доступа по </a:t>
            </a:r>
            <a:r>
              <a:rPr lang="en-US" sz="2400" dirty="0" smtClean="0">
                <a:latin typeface="Arial Narrow" pitchFamily="34" charset="0"/>
              </a:rPr>
              <a:t>URL</a:t>
            </a:r>
            <a:r>
              <a:rPr lang="ru-RU" sz="2400" dirty="0" smtClean="0">
                <a:latin typeface="Arial Narrow" pitchFamily="34" charset="0"/>
              </a:rPr>
              <a:t>. Релиазция – сервлетный фильтр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Защита доступа к методам классов. Реализация - прокси</a:t>
            </a: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Spring framework</a:t>
            </a:r>
            <a:endParaRPr lang="ru-RU" sz="2800" smtClean="0"/>
          </a:p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Архитектурные принципы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Spring IoC</a:t>
            </a:r>
            <a:endParaRPr lang="ru-RU" sz="2800" smtClean="0"/>
          </a:p>
          <a:p>
            <a:pPr eaLnBrk="1" hangingPunct="1"/>
            <a:r>
              <a:rPr lang="en-US" sz="2800" smtClean="0"/>
              <a:t>Spring AOP</a:t>
            </a:r>
            <a:endParaRPr lang="ru-RU" sz="2800" smtClean="0"/>
          </a:p>
          <a:p>
            <a:pPr eaLnBrk="1" hangingPunct="1"/>
            <a:r>
              <a:rPr lang="en-US" sz="2800" smtClean="0"/>
              <a:t>Spring MVC</a:t>
            </a:r>
          </a:p>
          <a:p>
            <a:pPr eaLnBrk="1" hangingPunct="1"/>
            <a:r>
              <a:rPr lang="en-US" sz="2800" smtClean="0"/>
              <a:t>Spring Security</a:t>
            </a: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1880" y="692696"/>
            <a:ext cx="1752600" cy="762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Security Interceptor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480" y="2369096"/>
            <a:ext cx="1752600" cy="762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Authentication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5080" y="2369096"/>
            <a:ext cx="1752600" cy="762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Access Decision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1080" y="2369096"/>
            <a:ext cx="1752600" cy="762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Run-As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4680" y="2369096"/>
            <a:ext cx="1752600" cy="762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After-Invocation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Manager</a:t>
            </a:r>
          </a:p>
        </p:txBody>
      </p:sp>
      <p:cxnSp>
        <p:nvCxnSpPr>
          <p:cNvPr id="15" name="Straight Arrow Connector 14"/>
          <p:cNvCxnSpPr>
            <a:endCxn id="7" idx="0"/>
          </p:cNvCxnSpPr>
          <p:nvPr/>
        </p:nvCxnSpPr>
        <p:spPr>
          <a:xfrm rot="10800000" flipV="1">
            <a:off x="1167780" y="1454696"/>
            <a:ext cx="2628900" cy="9144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301380" y="1568996"/>
            <a:ext cx="914400" cy="6858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4634880" y="1454696"/>
            <a:ext cx="952500" cy="9144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5053980" y="1454696"/>
            <a:ext cx="2667000" cy="9144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Spring Security Architecture</a:t>
            </a:r>
            <a:endParaRPr lang="ru-RU" sz="28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3" name="Content Placeholder 2"/>
          <p:cNvSpPr>
            <a:spLocks/>
          </p:cNvSpPr>
          <p:nvPr/>
        </p:nvSpPr>
        <p:spPr bwMode="gray">
          <a:xfrm>
            <a:off x="250825" y="3284984"/>
            <a:ext cx="8532813" cy="24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Narrow" pitchFamily="34" charset="0"/>
              </a:rPr>
              <a:t>Authentication Manager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Arial Narrow" pitchFamily="34" charset="0"/>
              </a:rPr>
              <a:t>Отвечает за аутентификацию пользователя</a:t>
            </a:r>
            <a:endParaRPr lang="en-US" sz="2000" dirty="0" smtClean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Narrow" pitchFamily="34" charset="0"/>
              </a:rPr>
              <a:t>Access Decision Manager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Arial Narrow" pitchFamily="34" charset="0"/>
              </a:rPr>
              <a:t>Отвечает за авторизацию пользователя</a:t>
            </a:r>
            <a:endParaRPr lang="en-US" sz="2000" dirty="0" smtClean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Narrow" pitchFamily="34" charset="0"/>
              </a:rPr>
              <a:t>Run-As Manager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Arial Narrow" pitchFamily="34" charset="0"/>
              </a:rPr>
              <a:t>Позволяет выполнить действие от имени другого пользователя</a:t>
            </a:r>
            <a:endParaRPr lang="en-US" sz="2000" dirty="0" smtClean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  <a:latin typeface="Arial Narrow" pitchFamily="34" charset="0"/>
              </a:rPr>
              <a:t>After-Invocation Manager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000" dirty="0" smtClean="0">
                <a:latin typeface="Arial Narrow" pitchFamily="34" charset="0"/>
              </a:rPr>
              <a:t>Выполняет задачи авторизации после вызова целевого метода</a:t>
            </a:r>
            <a:endParaRPr lang="en-US" sz="2000" dirty="0" smtClean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800" dirty="0"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763688" y="980728"/>
            <a:ext cx="7127875" cy="4681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</a:rPr>
              <a:t>Servlet Container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0013" y="1787178"/>
            <a:ext cx="1008062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47562C"/>
                </a:solidFill>
                <a:cs typeface="Arial" charset="0"/>
              </a:rPr>
              <a:t>Web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rgbClr val="47562C"/>
                </a:solidFill>
                <a:cs typeface="Arial" charset="0"/>
              </a:rPr>
              <a:t>User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460600" y="2004665"/>
            <a:ext cx="309562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47562C"/>
                </a:solidFill>
                <a:cs typeface="Arial" charset="0"/>
              </a:rPr>
              <a:t>Security Interceptor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051695" y="2996158"/>
            <a:ext cx="6408738" cy="2374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b="1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cs typeface="Arial" charset="0"/>
              </a:rPr>
              <a:t>Spring Container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41688" y="3228628"/>
            <a:ext cx="309562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47562C"/>
                </a:solidFill>
                <a:cs typeface="Arial" charset="0"/>
              </a:rPr>
              <a:t>Filter Chain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173263" y="3876328"/>
            <a:ext cx="935037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1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4765650" y="3876328"/>
            <a:ext cx="935038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3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6062638" y="3876328"/>
            <a:ext cx="935037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4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358038" y="3876328"/>
            <a:ext cx="935037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5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3470250" y="3876328"/>
            <a:ext cx="935038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2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6061050" y="1787178"/>
            <a:ext cx="935038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cs typeface="Arial" charset="0"/>
              </a:rPr>
              <a:t>Filter X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7502500" y="1787178"/>
            <a:ext cx="935038" cy="10080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cs typeface="Arial" charset="0"/>
              </a:rPr>
              <a:t>Servlet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1308075" y="2147540"/>
            <a:ext cx="11525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851250" y="2420590"/>
            <a:ext cx="0" cy="7921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2892400" y="3588990"/>
            <a:ext cx="647700" cy="3587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108300" y="4236690"/>
            <a:ext cx="3603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405288" y="4236690"/>
            <a:ext cx="3603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5700688" y="4236690"/>
            <a:ext cx="3603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6997675" y="4236690"/>
            <a:ext cx="3603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 flipV="1">
            <a:off x="6637313" y="3660428"/>
            <a:ext cx="863600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5124425" y="2436465"/>
            <a:ext cx="0" cy="7921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556225" y="2147540"/>
            <a:ext cx="5048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996088" y="2147540"/>
            <a:ext cx="5048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6997675" y="2436465"/>
            <a:ext cx="5016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H="1">
            <a:off x="5559400" y="2436465"/>
            <a:ext cx="5016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5413350" y="2436465"/>
            <a:ext cx="0" cy="7921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6637313" y="3442940"/>
            <a:ext cx="1008062" cy="4333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6997675" y="4452590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H="1">
            <a:off x="5702275" y="4452590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>
            <a:off x="4405288" y="4452590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>
            <a:off x="3108300" y="4452590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2603475" y="3371503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3613125" y="2436465"/>
            <a:ext cx="0" cy="7921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H="1">
            <a:off x="1308075" y="2436465"/>
            <a:ext cx="11525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5269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Web-</a:t>
            </a: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>фильтры </a:t>
            </a: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Spring Security</a:t>
            </a: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ru-RU" sz="2800">
                <a:solidFill>
                  <a:schemeClr val="tx2"/>
                </a:solidFill>
                <a:latin typeface="Arial Narrow" pitchFamily="34" charset="0"/>
              </a:rPr>
            </a:b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smtClean="0">
                <a:effectLst/>
                <a:cs typeface="Arial" charset="0"/>
              </a:rPr>
              <a:t>Web-</a:t>
            </a:r>
            <a:r>
              <a:rPr lang="ru-RU" sz="2400" smtClean="0">
                <a:effectLst/>
                <a:cs typeface="Arial" charset="0"/>
              </a:rPr>
              <a:t>фильтры </a:t>
            </a:r>
            <a:r>
              <a:rPr lang="en-US" sz="2400" smtClean="0">
                <a:effectLst/>
                <a:cs typeface="Arial" charset="0"/>
              </a:rPr>
              <a:t>Spring Security</a:t>
            </a:r>
            <a:r>
              <a:rPr lang="ru-RU" sz="2400" smtClean="0">
                <a:effectLst/>
                <a:cs typeface="Arial" charset="0"/>
              </a:rPr>
              <a:t/>
            </a:r>
            <a:br>
              <a:rPr lang="ru-RU" sz="2400" smtClean="0">
                <a:effectLst/>
                <a:cs typeface="Arial" charset="0"/>
              </a:rPr>
            </a:br>
            <a:endParaRPr lang="ru-RU" sz="2400" smtClean="0">
              <a:effectLst/>
              <a:cs typeface="Arial" charset="0"/>
            </a:endParaRPr>
          </a:p>
        </p:txBody>
      </p:sp>
      <p:graphicFrame>
        <p:nvGraphicFramePr>
          <p:cNvPr id="112644" name="Group 4"/>
          <p:cNvGraphicFramePr>
            <a:graphicFrameLocks noGrp="1"/>
          </p:cNvGraphicFramePr>
          <p:nvPr>
            <p:ph idx="1"/>
          </p:nvPr>
        </p:nvGraphicFramePr>
        <p:xfrm>
          <a:off x="323850" y="765175"/>
          <a:ext cx="8299450" cy="5256214"/>
        </p:xfrm>
        <a:graphic>
          <a:graphicData uri="http://schemas.openxmlformats.org/drawingml/2006/table">
            <a:tbl>
              <a:tblPr/>
              <a:tblGrid>
                <a:gridCol w="1690688"/>
                <a:gridCol w="6608762"/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Фильтр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Назначение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1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Integration Filter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Извлекает результат аутентификации из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HTTP-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сессии и публикует его для других фильтров и бинов. Позволяет поддерживать состояние аутентификации между запросами.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Authentication Processing Filter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Пытается определить, является ли запрос запросом аутентификации. Если это так, то фильтр отправляет запрос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AuthenticationManager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’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у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Exception Translation Filter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Обрабатывает исключения, выброшенные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security-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кодом.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     -  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ea typeface="+mn-ea"/>
                          <a:cs typeface="Arial" charset="0"/>
                        </a:rPr>
                        <a:t>AuthenticationException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вызывает редирект на форму логина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     -   </a:t>
                      </a: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ea typeface="+mn-ea"/>
                          <a:cs typeface="Arial" charset="0"/>
                        </a:rPr>
                        <a:t>AccessDeniedException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возвращаент клиенту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  <a:ea typeface="+mn-ea"/>
                          <a:cs typeface="Arial" charset="0"/>
                        </a:rPr>
                        <a:t>HTTP 403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Forbidden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271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Filter Security Interceptor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Проверяет авторизацию пользователя для доступа к запрошенному ресурсу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Box 7"/>
          <p:cNvSpPr txBox="1">
            <a:spLocks noChangeArrowheads="1"/>
          </p:cNvSpPr>
          <p:nvPr/>
        </p:nvSpPr>
        <p:spPr bwMode="auto">
          <a:xfrm>
            <a:off x="250825" y="620688"/>
            <a:ext cx="8424863" cy="20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>
                <a:latin typeface="Arial Narrow" pitchFamily="34" charset="0"/>
              </a:rPr>
              <a:t>Осуществляет проверку</a:t>
            </a:r>
            <a:r>
              <a:rPr lang="en-US" sz="2200" dirty="0">
                <a:latin typeface="Arial Narrow" pitchFamily="34" charset="0"/>
              </a:rPr>
              <a:t> </a:t>
            </a:r>
            <a:endParaRPr lang="ru-RU" sz="22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principal</a:t>
            </a:r>
            <a:r>
              <a:rPr lang="en-US" sz="2200" dirty="0">
                <a:latin typeface="Arial Narrow" pitchFamily="34" charset="0"/>
              </a:rPr>
              <a:t> (</a:t>
            </a:r>
            <a:r>
              <a:rPr lang="ru-RU" sz="2200" dirty="0">
                <a:latin typeface="Arial Narrow" pitchFamily="34" charset="0"/>
              </a:rPr>
              <a:t>как правило это имя пользователя</a:t>
            </a:r>
            <a:r>
              <a:rPr lang="en-US" sz="2200" dirty="0">
                <a:latin typeface="Arial Narrow" pitchFamily="34" charset="0"/>
              </a:rPr>
              <a:t>) </a:t>
            </a:r>
            <a:endParaRPr lang="ru-RU" sz="2200" dirty="0">
              <a:latin typeface="Arial Narrow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credentials</a:t>
            </a:r>
            <a:r>
              <a:rPr lang="en-US" sz="2200" dirty="0">
                <a:latin typeface="Arial Narrow" pitchFamily="34" charset="0"/>
              </a:rPr>
              <a:t> (</a:t>
            </a:r>
            <a:r>
              <a:rPr lang="ru-RU" sz="2200" dirty="0">
                <a:latin typeface="Arial Narrow" pitchFamily="34" charset="0"/>
              </a:rPr>
              <a:t>пароли и сертификаты</a:t>
            </a:r>
            <a:r>
              <a:rPr lang="en-US" sz="2200" dirty="0">
                <a:latin typeface="Arial Narrow" pitchFamily="34" charset="0"/>
              </a:rPr>
              <a:t>) 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Arial Narrow" pitchFamily="34" charset="0"/>
              </a:rPr>
              <a:t>Spring Security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>
                <a:latin typeface="Arial Narrow" pitchFamily="34" charset="0"/>
              </a:rPr>
              <a:t>включает большой набор </a:t>
            </a:r>
            <a:r>
              <a:rPr lang="en-US" sz="2200" dirty="0" err="1">
                <a:solidFill>
                  <a:schemeClr val="tx2"/>
                </a:solidFill>
                <a:latin typeface="Arial Narrow" pitchFamily="34" charset="0"/>
              </a:rPr>
              <a:t>AuthenticationProvider</a:t>
            </a:r>
            <a:r>
              <a:rPr lang="en-US" sz="2200" dirty="0">
                <a:latin typeface="Arial Narrow" pitchFamily="34" charset="0"/>
              </a:rPr>
              <a:t>’</a:t>
            </a:r>
            <a:r>
              <a:rPr lang="ru-RU" sz="2200" dirty="0">
                <a:latin typeface="Arial Narrow" pitchFamily="34" charset="0"/>
              </a:rPr>
              <a:t>ов, 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>
                <a:latin typeface="Arial Narrow" pitchFamily="34" charset="0"/>
              </a:rPr>
              <a:t> При желании можно написать собственный</a:t>
            </a:r>
            <a:endParaRPr lang="en-US" sz="2200" dirty="0"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9225" y="3124200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Authentication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Manager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7" idx="3"/>
          </p:cNvCxnSpPr>
          <p:nvPr/>
        </p:nvCxnSpPr>
        <p:spPr bwMode="auto">
          <a:xfrm flipV="1">
            <a:off x="5080000" y="3413125"/>
            <a:ext cx="1347788" cy="33338"/>
          </a:xfrm>
          <a:prstGeom prst="straightConnector1">
            <a:avLst/>
          </a:prstGeom>
          <a:noFill/>
          <a:ln w="50800" algn="ctr">
            <a:solidFill>
              <a:srgbClr val="FF55AC"/>
            </a:solidFill>
            <a:round/>
            <a:headEnd/>
            <a:tailEnd type="triangle" w="med" len="med"/>
          </a:ln>
        </p:spPr>
      </p:cxnSp>
      <p:sp>
        <p:nvSpPr>
          <p:cNvPr id="17" name="Rectangle 16"/>
          <p:cNvSpPr/>
          <p:nvPr/>
        </p:nvSpPr>
        <p:spPr>
          <a:xfrm>
            <a:off x="3708400" y="31416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Provider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Manager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8400" y="44370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CAS Authentication Provider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rot="5400000" flipH="1" flipV="1">
            <a:off x="4052094" y="4093369"/>
            <a:ext cx="685800" cy="1588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22400" y="44370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Authentication Provider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13000" y="53514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JAAS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Authentication Provider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94400" y="44370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X.509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Authentication Provider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03800" y="5351463"/>
            <a:ext cx="1371600" cy="609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LDAP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Authentication Provider</a:t>
            </a:r>
          </a:p>
        </p:txBody>
      </p:sp>
      <p:cxnSp>
        <p:nvCxnSpPr>
          <p:cNvPr id="29" name="Straight Arrow Connector 28"/>
          <p:cNvCxnSpPr>
            <a:stCxn id="25" idx="0"/>
          </p:cNvCxnSpPr>
          <p:nvPr/>
        </p:nvCxnSpPr>
        <p:spPr>
          <a:xfrm rot="5400000" flipH="1" flipV="1">
            <a:off x="2641600" y="3217863"/>
            <a:ext cx="685800" cy="1752600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</p:cNvCxnSpPr>
          <p:nvPr/>
        </p:nvCxnSpPr>
        <p:spPr>
          <a:xfrm rot="5400000" flipH="1" flipV="1">
            <a:off x="2794000" y="4056063"/>
            <a:ext cx="1600200" cy="990600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</p:cNvCxnSpPr>
          <p:nvPr/>
        </p:nvCxnSpPr>
        <p:spPr>
          <a:xfrm rot="16200000" flipV="1">
            <a:off x="4433094" y="4094957"/>
            <a:ext cx="1600200" cy="912812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</p:cNvCxnSpPr>
          <p:nvPr/>
        </p:nvCxnSpPr>
        <p:spPr>
          <a:xfrm rot="16200000" flipV="1">
            <a:off x="5461794" y="3218657"/>
            <a:ext cx="685800" cy="1751012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5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Authentication manager</a:t>
            </a: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ru-RU" sz="2800">
                <a:solidFill>
                  <a:schemeClr val="tx2"/>
                </a:solidFill>
                <a:latin typeface="Arial Narrow" pitchFamily="34" charset="0"/>
              </a:rPr>
            </a:b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90800"/>
            <a:ext cx="5429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5029200"/>
          <a:ext cx="8305800" cy="1371600"/>
        </p:xfrm>
        <a:graphic>
          <a:graphicData uri="http://schemas.openxmlformats.org/drawingml/2006/table">
            <a:tbl>
              <a:tblPr/>
              <a:tblGrid>
                <a:gridCol w="2640013"/>
                <a:gridCol w="566578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Access decision 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Принцип работы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Affirmative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Дает доступ если хотя бы один из </a:t>
                      </a: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Arial Narrow" pitchFamily="34" charset="0"/>
                          <a:ea typeface="+mn-ea"/>
                          <a:cs typeface="Arial" charset="0"/>
                        </a:rPr>
                        <a:t>Voter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’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ов дает добро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Consensus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Требуется консенсус среди </a:t>
                      </a: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Arial Narrow" pitchFamily="34" charset="0"/>
                          <a:ea typeface="+mn-ea"/>
                          <a:cs typeface="Arial" charset="0"/>
                        </a:rPr>
                        <a:t>Voter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’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Unanimous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Требуется одобрение всех </a:t>
                      </a: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Arial Narrow" pitchFamily="34" charset="0"/>
                          <a:ea typeface="+mn-ea"/>
                          <a:cs typeface="Arial" charset="0"/>
                        </a:rPr>
                        <a:t>Voter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’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ов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1398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>Авторизация</a:t>
            </a:r>
            <a:br>
              <a:rPr lang="ru-RU" sz="2800">
                <a:solidFill>
                  <a:schemeClr val="tx2"/>
                </a:solidFill>
                <a:latin typeface="Arial Narrow" pitchFamily="34" charset="0"/>
              </a:rPr>
            </a:b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0825" y="620688"/>
            <a:ext cx="8424863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Принимает решение, давать ли пользователю доступ к защищенному ресурсу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Может использовать несколько </a:t>
            </a:r>
            <a:r>
              <a:rPr lang="en-US" sz="2200" dirty="0" smtClean="0">
                <a:solidFill>
                  <a:schemeClr val="tx2"/>
                </a:solidFill>
                <a:latin typeface="Arial Narrow" pitchFamily="34" charset="0"/>
              </a:rPr>
              <a:t>Voter</a:t>
            </a:r>
            <a:r>
              <a:rPr lang="en-US" sz="2200" dirty="0" smtClean="0">
                <a:latin typeface="Arial Narrow" pitchFamily="34" charset="0"/>
              </a:rPr>
              <a:t>’</a:t>
            </a:r>
            <a:r>
              <a:rPr lang="ru-RU" sz="2200" dirty="0" smtClean="0">
                <a:latin typeface="Arial Narrow" pitchFamily="34" charset="0"/>
              </a:rPr>
              <a:t>ов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Каждый из </a:t>
            </a:r>
            <a:r>
              <a:rPr lang="en-US" sz="2200" dirty="0" smtClean="0">
                <a:solidFill>
                  <a:schemeClr val="tx2"/>
                </a:solidFill>
                <a:latin typeface="Arial Narrow" pitchFamily="34" charset="0"/>
              </a:rPr>
              <a:t>Voter</a:t>
            </a:r>
            <a:r>
              <a:rPr lang="en-US" sz="2200" dirty="0" smtClean="0">
                <a:latin typeface="Arial Narrow" pitchFamily="34" charset="0"/>
              </a:rPr>
              <a:t>’</a:t>
            </a:r>
            <a:r>
              <a:rPr lang="ru-RU" sz="2200" dirty="0" smtClean="0">
                <a:latin typeface="Arial Narrow" pitchFamily="34" charset="0"/>
              </a:rPr>
              <a:t>ов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принимает решение из своих соображений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Конечное решение определяется менеджером</a:t>
            </a:r>
            <a:r>
              <a:rPr lang="ru-RU" sz="2200" dirty="0" smtClean="0">
                <a:latin typeface="Arial Narrow" pitchFamily="34" charset="0"/>
              </a:rPr>
              <a:t> </a:t>
            </a:r>
            <a:endParaRPr lang="en-US" sz="22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>
                <a:effectLst/>
                <a:cs typeface="Arial" charset="0"/>
              </a:rPr>
              <a:t>Роли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1655763"/>
          </a:xfrm>
        </p:spPr>
        <p:txBody>
          <a:bodyPr/>
          <a:lstStyle/>
          <a:p>
            <a:r>
              <a:rPr lang="ru-RU" sz="2400" dirty="0" smtClean="0"/>
              <a:t>Пользователь может иметь одну или несколько ролей</a:t>
            </a:r>
          </a:p>
          <a:p>
            <a:r>
              <a:rPr lang="ru-RU" sz="2400" dirty="0" smtClean="0"/>
              <a:t>Роли можно выдавать и отбирать в процессе работы приложения</a:t>
            </a:r>
          </a:p>
          <a:p>
            <a:r>
              <a:rPr lang="ru-RU" sz="2400" dirty="0" smtClean="0"/>
              <a:t>При этом сам список ролей статичен и определяется конфигурацией</a:t>
            </a:r>
          </a:p>
          <a:p>
            <a:r>
              <a:rPr lang="ru-RU" sz="2400" dirty="0" smtClean="0"/>
              <a:t>Роли иерархичны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276475"/>
            <a:ext cx="6726238" cy="1276350"/>
          </a:xfrm>
          <a:prstGeom prst="rect">
            <a:avLst/>
          </a:prstGeom>
          <a:noFill/>
        </p:spPr>
      </p:pic>
      <p:sp>
        <p:nvSpPr>
          <p:cNvPr id="118789" name="Rectangle 5"/>
          <p:cNvSpPr>
            <a:spLocks noChangeArrowheads="1"/>
          </p:cNvSpPr>
          <p:nvPr/>
        </p:nvSpPr>
        <p:spPr bwMode="gray">
          <a:xfrm>
            <a:off x="323850" y="3644900"/>
            <a:ext cx="8532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Роли можно использовать для авторизации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149725"/>
            <a:ext cx="4679950" cy="758825"/>
          </a:xfrm>
          <a:prstGeom prst="rect">
            <a:avLst/>
          </a:prstGeom>
          <a:noFill/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5084763"/>
            <a:ext cx="3527425" cy="801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по ресурсам на основе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736303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&lt;http&gt; </a:t>
            </a:r>
            <a:r>
              <a:rPr lang="ru-RU" sz="2400" dirty="0" smtClean="0"/>
              <a:t>- основной конфигурационный тег для </a:t>
            </a:r>
            <a:r>
              <a:rPr lang="en-US" sz="2400" dirty="0" smtClean="0"/>
              <a:t>Spring Secu</a:t>
            </a:r>
            <a:r>
              <a:rPr lang="en-US" sz="2400" dirty="0" smtClean="0"/>
              <a:t>r</a:t>
            </a:r>
            <a:r>
              <a:rPr lang="en-US" sz="2400" dirty="0" smtClean="0"/>
              <a:t>ity</a:t>
            </a:r>
          </a:p>
          <a:p>
            <a:r>
              <a:rPr lang="ru-RU" sz="2400" dirty="0" smtClean="0"/>
              <a:t>В нем указываются в том числе правила доступа к ресурсам по </a:t>
            </a:r>
            <a:r>
              <a:rPr lang="en-US" sz="2400" dirty="0" smtClean="0"/>
              <a:t>URL</a:t>
            </a:r>
          </a:p>
          <a:p>
            <a:r>
              <a:rPr lang="ru-RU" sz="2400" dirty="0" smtClean="0"/>
              <a:t>Если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useExpressions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=“true”</a:t>
            </a:r>
            <a:r>
              <a:rPr lang="ru-RU" sz="2400" dirty="0" smtClean="0"/>
              <a:t>, то можно использовать продвинутый ситаксис для </a:t>
            </a:r>
            <a:r>
              <a:rPr lang="en-US" sz="2400" dirty="0" smtClean="0"/>
              <a:t>security</a:t>
            </a:r>
            <a:r>
              <a:rPr lang="ru-RU" sz="2400" dirty="0" smtClean="0"/>
              <a:t>-выражений</a:t>
            </a:r>
            <a:endParaRPr lang="en-US" sz="2400" dirty="0" smtClean="0"/>
          </a:p>
          <a:p>
            <a:r>
              <a:rPr lang="ru-RU" sz="2400" dirty="0" smtClean="0"/>
              <a:t>Имеется поддержка шаблонов в стиле </a:t>
            </a:r>
            <a:r>
              <a:rPr lang="en-US" sz="2400" dirty="0" smtClean="0">
                <a:solidFill>
                  <a:schemeClr val="tx2"/>
                </a:solidFill>
              </a:rPr>
              <a:t>ant expressions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/>
              <a:t>(как при маппинге сервлетов)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058D6-D711-4E40-919F-1BCBD97C2D1D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3284984"/>
            <a:ext cx="8208912" cy="2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Box 7"/>
          <p:cNvSpPr txBox="1">
            <a:spLocks noChangeArrowheads="1"/>
          </p:cNvSpPr>
          <p:nvPr/>
        </p:nvSpPr>
        <p:spPr bwMode="auto">
          <a:xfrm>
            <a:off x="179512" y="4437112"/>
            <a:ext cx="8763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@Secured</a:t>
            </a:r>
            <a:r>
              <a:rPr lang="en-US" sz="1800" i="1" dirty="0">
                <a:latin typeface="Calibri" pitchFamily="34" charset="0"/>
              </a:rPr>
              <a:t>(“ROLE_ADMIN”)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@Secured</a:t>
            </a:r>
            <a:r>
              <a:rPr lang="en-US" sz="1800" i="1" dirty="0">
                <a:latin typeface="Calibri" pitchFamily="34" charset="0"/>
              </a:rPr>
              <a:t>(“</a:t>
            </a:r>
            <a:r>
              <a:rPr lang="en-US" sz="1800" i="1" dirty="0" smtClean="0">
                <a:latin typeface="Calibri" pitchFamily="34" charset="0"/>
              </a:rPr>
              <a:t>ROLE_</a:t>
            </a:r>
            <a:r>
              <a:rPr lang="en-US" sz="1800" i="1" dirty="0" smtClean="0">
                <a:latin typeface="Calibri" pitchFamily="34" charset="0"/>
              </a:rPr>
              <a:t>MODERATOR</a:t>
            </a:r>
            <a:r>
              <a:rPr lang="en-US" sz="1800" i="1" dirty="0" smtClean="0">
                <a:latin typeface="Calibri" pitchFamily="34" charset="0"/>
              </a:rPr>
              <a:t>”)</a:t>
            </a:r>
            <a:endParaRPr lang="en-US" sz="1800" i="1" dirty="0">
              <a:latin typeface="Calibri" pitchFamily="34" charset="0"/>
            </a:endParaRPr>
          </a:p>
          <a:p>
            <a:r>
              <a:rPr lang="en-US" sz="1800" i="1" dirty="0">
                <a:solidFill>
                  <a:schemeClr val="accent1"/>
                </a:solidFill>
                <a:latin typeface="Calibri" pitchFamily="34" charset="0"/>
              </a:rPr>
              <a:t>public void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i="1" dirty="0" err="1">
                <a:latin typeface="Calibri" pitchFamily="34" charset="0"/>
              </a:rPr>
              <a:t>enrollStudentInCourse</a:t>
            </a:r>
            <a:r>
              <a:rPr lang="en-US" sz="1800" i="1" dirty="0">
                <a:latin typeface="Calibri" pitchFamily="34" charset="0"/>
              </a:rPr>
              <a:t>(Course </a:t>
            </a:r>
            <a:r>
              <a:rPr lang="en-US" sz="1800" i="1" dirty="0" err="1">
                <a:latin typeface="Calibri" pitchFamily="34" charset="0"/>
              </a:rPr>
              <a:t>course</a:t>
            </a:r>
            <a:r>
              <a:rPr lang="en-US" sz="1800" i="1" dirty="0">
                <a:latin typeface="Calibri" pitchFamily="34" charset="0"/>
              </a:rPr>
              <a:t>, Student </a:t>
            </a:r>
            <a:r>
              <a:rPr lang="en-US" sz="1800" i="1" dirty="0" err="1" smtClean="0">
                <a:latin typeface="Calibri" pitchFamily="34" charset="0"/>
              </a:rPr>
              <a:t>student</a:t>
            </a:r>
            <a:r>
              <a:rPr lang="en-US" sz="1800" i="1" dirty="0" smtClean="0">
                <a:latin typeface="Calibri" pitchFamily="34" charset="0"/>
              </a:rPr>
              <a:t>)</a:t>
            </a:r>
            <a:r>
              <a:rPr lang="ru-RU" sz="1800" i="1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chemeClr val="accent1"/>
                </a:solidFill>
                <a:latin typeface="Calibri" pitchFamily="34" charset="0"/>
              </a:rPr>
              <a:t>throws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 err="1">
                <a:latin typeface="Calibri" pitchFamily="34" charset="0"/>
              </a:rPr>
              <a:t>CourseException</a:t>
            </a:r>
            <a:r>
              <a:rPr lang="en-US" sz="1800" i="1" dirty="0">
                <a:latin typeface="Calibri" pitchFamily="34" charset="0"/>
              </a:rPr>
              <a:t> {</a:t>
            </a:r>
          </a:p>
          <a:p>
            <a:r>
              <a:rPr lang="en-US" sz="1800" i="1" dirty="0">
                <a:latin typeface="Calibri" pitchFamily="34" charset="0"/>
              </a:rPr>
              <a:t>     ……</a:t>
            </a:r>
          </a:p>
          <a:p>
            <a:r>
              <a:rPr lang="en-US" sz="1800" i="1" dirty="0">
                <a:latin typeface="Calibri" pitchFamily="34" charset="0"/>
              </a:rPr>
              <a:t>}</a:t>
            </a:r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ru-RU" sz="2800" dirty="0">
                <a:solidFill>
                  <a:schemeClr val="tx2"/>
                </a:solidFill>
                <a:latin typeface="Arial Narrow" pitchFamily="34" charset="0"/>
              </a:rPr>
              <a:t>Авторизация на уровне методов</a:t>
            </a:r>
            <a:br>
              <a:rPr lang="ru-RU" sz="2800" dirty="0">
                <a:solidFill>
                  <a:schemeClr val="tx2"/>
                </a:solidFill>
                <a:latin typeface="Arial Narrow" pitchFamily="34" charset="0"/>
              </a:rPr>
            </a:br>
            <a:endParaRPr lang="ru-RU" sz="28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549275"/>
            <a:ext cx="8532813" cy="3671813"/>
          </a:xfrm>
          <a:prstGeom prst="rect">
            <a:avLst/>
          </a:prstGeom>
        </p:spPr>
        <p:txBody>
          <a:bodyPr/>
          <a:lstStyle/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noProof="0" dirty="0" smtClean="0">
                <a:latin typeface="Arial Narrow" pitchFamily="34" charset="0"/>
                <a:cs typeface="+mn-cs"/>
              </a:rPr>
              <a:t>Конфигурируется аннотациями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Аннотации работают для 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public-</a:t>
            </a:r>
            <a:r>
              <a:rPr lang="ru-RU" sz="2400" kern="0" dirty="0" smtClean="0">
                <a:latin typeface="Arial Narrow" pitchFamily="34" charset="0"/>
                <a:cs typeface="+mn-cs"/>
              </a:rPr>
              <a:t>реализаций методов интерфейсов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Можно</a:t>
            </a:r>
            <a:r>
              <a:rPr kumimoji="0" lang="ru-RU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ставить аннотации и на самих интерфейсах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baseline="0" dirty="0" smtClean="0">
                <a:latin typeface="Arial Narrow" pitchFamily="34" charset="0"/>
                <a:cs typeface="+mn-cs"/>
              </a:rPr>
              <a:t>Можно применять те же самые выражения для описания требований доступа, что и для </a:t>
            </a:r>
            <a:r>
              <a:rPr lang="en-US" sz="2400" kern="0" baseline="0" dirty="0" smtClean="0">
                <a:latin typeface="Arial Narrow" pitchFamily="34" charset="0"/>
                <a:cs typeface="+mn-cs"/>
              </a:rPr>
              <a:t>URL </a:t>
            </a:r>
            <a:r>
              <a:rPr lang="ru-RU" sz="2400" kern="0" baseline="0" dirty="0" smtClean="0">
                <a:latin typeface="Arial Narrow" pitchFamily="34" charset="0"/>
                <a:cs typeface="+mn-cs"/>
              </a:rPr>
              <a:t>в конфигурации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Поддерживаются как собственные аннотации, так и из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JSR-250</a:t>
            </a:r>
            <a:r>
              <a:rPr kumimoji="0" lang="ru-RU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kern="0" dirty="0" smtClean="0">
                <a:latin typeface="Arial Narrow" pitchFamily="34" charset="0"/>
                <a:cs typeface="+mn-cs"/>
              </a:rPr>
              <a:t>@Secured</a:t>
            </a: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@</a:t>
            </a:r>
            <a:r>
              <a:rPr kumimoji="0" lang="en-US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PreAuthorize</a:t>
            </a: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679450" lvl="1" indent="-22225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kern="0" dirty="0" smtClean="0">
                <a:latin typeface="Arial Narrow" pitchFamily="34" charset="0"/>
                <a:cs typeface="+mn-cs"/>
              </a:rPr>
              <a:t>…</a:t>
            </a:r>
            <a:endParaRPr kumimoji="0" lang="ru-RU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>Авторизация в </a:t>
            </a: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JSP</a:t>
            </a: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ru-RU" sz="2800">
                <a:solidFill>
                  <a:schemeClr val="tx2"/>
                </a:solidFill>
                <a:latin typeface="Arial Narrow" pitchFamily="34" charset="0"/>
              </a:rPr>
            </a:br>
            <a:endParaRPr lang="ru-RU" sz="28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764704"/>
            <a:ext cx="8532813" cy="1728192"/>
          </a:xfrm>
          <a:prstGeom prst="rect">
            <a:avLst/>
          </a:prstGeom>
        </p:spPr>
        <p:txBody>
          <a:bodyPr/>
          <a:lstStyle/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Arial Narrow" pitchFamily="34" charset="0"/>
                <a:cs typeface="+mn-cs"/>
              </a:rPr>
              <a:t>Позволяет отображать определенные части страницы в зависимости от прав пользователя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Реализуются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отдельной библиотекой тегов</a:t>
            </a:r>
          </a:p>
          <a:p>
            <a:pPr marL="222250" marR="0" lvl="0" indent="-22225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baseline="0" dirty="0" smtClean="0">
                <a:latin typeface="Arial Narrow" pitchFamily="34" charset="0"/>
                <a:cs typeface="+mn-cs"/>
              </a:rPr>
              <a:t>Поддерживают</a:t>
            </a:r>
            <a:r>
              <a:rPr lang="ru-RU" sz="2400" kern="0" dirty="0" smtClean="0">
                <a:latin typeface="Arial Narrow" pitchFamily="34" charset="0"/>
                <a:cs typeface="+mn-cs"/>
              </a:rPr>
              <a:t> те же выражения, что и </a:t>
            </a:r>
            <a:r>
              <a:rPr lang="en-US" sz="2400" kern="0" dirty="0" smtClean="0">
                <a:latin typeface="Arial Narrow" pitchFamily="34" charset="0"/>
                <a:cs typeface="+mn-cs"/>
              </a:rPr>
              <a:t>URL-security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780928"/>
            <a:ext cx="65817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  <a:cs typeface="Arial" charset="0"/>
              </a:rPr>
              <a:t>ACL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3095625"/>
          </a:xfrm>
        </p:spPr>
        <p:txBody>
          <a:bodyPr/>
          <a:lstStyle/>
          <a:p>
            <a:r>
              <a:rPr lang="en-US" sz="2400" smtClean="0">
                <a:solidFill>
                  <a:schemeClr val="tx2"/>
                </a:solidFill>
              </a:rPr>
              <a:t>Access Control List</a:t>
            </a:r>
          </a:p>
          <a:p>
            <a:r>
              <a:rPr lang="ru-RU" sz="2400" smtClean="0"/>
              <a:t>Список, определяющий какие пользователи имеют какие права на конкретный объект</a:t>
            </a:r>
          </a:p>
          <a:p>
            <a:r>
              <a:rPr lang="ru-RU" sz="2400" smtClean="0"/>
              <a:t>Позволяет тонко разграничить права на пообъектной основе</a:t>
            </a:r>
          </a:p>
          <a:p>
            <a:r>
              <a:rPr lang="ru-RU" sz="2400" smtClean="0"/>
              <a:t>При создании объекта </a:t>
            </a:r>
            <a:r>
              <a:rPr lang="en-US" sz="2400" smtClean="0"/>
              <a:t>ACL </a:t>
            </a:r>
            <a:r>
              <a:rPr lang="ru-RU" sz="2400" smtClean="0"/>
              <a:t>надо выдавать вручную</a:t>
            </a:r>
          </a:p>
          <a:p>
            <a:r>
              <a:rPr lang="ru-RU" sz="2400" smtClean="0"/>
              <a:t>Проверка осуществляется аналогично проверке по ролям с указанием </a:t>
            </a:r>
            <a:r>
              <a:rPr lang="en-US" sz="2400" smtClean="0">
                <a:solidFill>
                  <a:schemeClr val="tx2"/>
                </a:solidFill>
              </a:rPr>
              <a:t>hasPermission</a:t>
            </a:r>
            <a:r>
              <a:rPr lang="en-US" sz="2400" smtClean="0"/>
              <a:t> </a:t>
            </a:r>
            <a:r>
              <a:rPr lang="ru-RU" sz="2400" smtClean="0"/>
              <a:t>в </a:t>
            </a:r>
            <a:r>
              <a:rPr lang="en-US" sz="2400" smtClean="0"/>
              <a:t>SPEL</a:t>
            </a:r>
            <a:r>
              <a:rPr lang="ru-RU" sz="2400" smtClean="0"/>
              <a:t>-выражении: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76700"/>
            <a:ext cx="6913563" cy="1227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Dependency Injection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и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Inversion of Control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ru-RU" sz="2400" smtClean="0"/>
              <a:t>Классы должны выполнять свои прямые обязанности и не заниматься разруливанием зависимостей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IoC</a:t>
            </a:r>
            <a:r>
              <a:rPr lang="ru-RU" sz="2400" smtClean="0"/>
              <a:t> – делегация части полномочий контейнеру:</a:t>
            </a:r>
          </a:p>
          <a:p>
            <a:pPr marL="742950" lvl="1" indent="-285750"/>
            <a:r>
              <a:rPr lang="ru-RU" sz="2400" smtClean="0"/>
              <a:t>Управление жизненным циклом класса</a:t>
            </a:r>
          </a:p>
          <a:p>
            <a:pPr marL="742950" lvl="1" indent="-285750"/>
            <a:r>
              <a:rPr lang="ru-RU" sz="2400" smtClean="0"/>
              <a:t>Конфигурация и подготовка класса к работе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DI</a:t>
            </a:r>
            <a:r>
              <a:rPr lang="ru-RU" sz="2400" smtClean="0"/>
              <a:t> – декларативное объявление зависимостей</a:t>
            </a:r>
          </a:p>
          <a:p>
            <a:r>
              <a:rPr lang="ru-RU" sz="2400" smtClean="0"/>
              <a:t>Контейнер гарантирует, что все зависимости будут разрешены до того, как класс будет использован</a:t>
            </a:r>
          </a:p>
          <a:p>
            <a:r>
              <a:rPr lang="ru-RU" sz="2400" smtClean="0"/>
              <a:t>Популярные контейнеры:</a:t>
            </a:r>
          </a:p>
          <a:p>
            <a:pPr marL="742950" lvl="1" indent="-285750"/>
            <a:r>
              <a:rPr lang="en-US" sz="2400" smtClean="0">
                <a:solidFill>
                  <a:schemeClr val="tx2"/>
                </a:solidFill>
              </a:rPr>
              <a:t>Spring IoC</a:t>
            </a:r>
          </a:p>
          <a:p>
            <a:pPr marL="742950" lvl="1" indent="-285750"/>
            <a:r>
              <a:rPr lang="en-US" sz="2400" smtClean="0">
                <a:solidFill>
                  <a:schemeClr val="tx2"/>
                </a:solidFill>
              </a:rPr>
              <a:t>J2EE CDI</a:t>
            </a:r>
          </a:p>
          <a:p>
            <a:pPr marL="742950" lvl="1" indent="-285750"/>
            <a:r>
              <a:rPr lang="en-US" sz="2400" smtClean="0">
                <a:solidFill>
                  <a:schemeClr val="tx2"/>
                </a:solidFill>
              </a:rPr>
              <a:t>Google Guice</a:t>
            </a:r>
          </a:p>
          <a:p>
            <a:pPr marL="742950" lvl="1" indent="-285750"/>
            <a:r>
              <a:rPr lang="en-US" sz="2400" smtClean="0">
                <a:solidFill>
                  <a:schemeClr val="tx2"/>
                </a:solidFill>
              </a:rPr>
              <a:t>Pico container</a:t>
            </a:r>
            <a:endParaRPr lang="ru-RU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chemeClr val="tx2"/>
              </a:solidFill>
            </a:endParaRPr>
          </a:p>
          <a:p>
            <a:endParaRPr lang="ru-RU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E53DF829-FEF9-4AAA-812F-F3502E88A0B3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7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22534" name="Picture 6" descr="inj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3716338"/>
            <a:ext cx="3305175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6842125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Graig Walls. Spring in action, 3rd edition </a:t>
            </a:r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Rob Harrop, Jan Machacek. Pro Spring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Официальная документация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ru-RU" smtClean="0">
                <a:hlinkClick r:id="rId2"/>
              </a:rPr>
              <a:t>http://static.springsource.org/spring/docs/3.0.x/spring-framework-reference/html/</a:t>
            </a:r>
            <a:r>
              <a:rPr lang="ru-RU" smtClean="0"/>
              <a:t> 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SpringSource Channel </a:t>
            </a:r>
            <a:r>
              <a:rPr lang="ru-RU" sz="2800" smtClean="0"/>
              <a:t>на </a:t>
            </a:r>
            <a:r>
              <a:rPr lang="en-US" sz="2800" smtClean="0"/>
              <a:t>YouTube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ru-RU" smtClean="0">
                <a:hlinkClick r:id="rId3"/>
              </a:rPr>
              <a:t>http://www.youtube.com/user/springsourcedev?feature=results_main</a:t>
            </a:r>
            <a:r>
              <a:rPr lang="ru-RU" smtClean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Вебинар о построении простого приложения на </a:t>
            </a:r>
            <a:r>
              <a:rPr lang="en-US" sz="2800" smtClean="0"/>
              <a:t>Spring MVC: </a:t>
            </a:r>
            <a:r>
              <a:rPr lang="ru-RU" smtClean="0">
                <a:hlinkClick r:id="rId4"/>
              </a:rPr>
              <a:t>http://www.javatalks.ru/ftopic18021.php</a:t>
            </a:r>
            <a:r>
              <a:rPr lang="ru-RU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59C91-06AC-4041-9452-460AC77DB11F}" type="slidenum">
              <a:rPr lang="de-DE" smtClean="0"/>
              <a:pPr>
                <a:defRPr/>
              </a:pPr>
              <a:t>70</a:t>
            </a:fld>
            <a:endParaRPr lang="de-DE"/>
          </a:p>
        </p:txBody>
      </p:sp>
      <p:pic>
        <p:nvPicPr>
          <p:cNvPr id="107524" name="Picture 7" descr="walls4_cover15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4375" y="620713"/>
            <a:ext cx="172402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1838" y="3357563"/>
            <a:ext cx="175418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Dependency Injection </a:t>
            </a: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и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Inversion of Control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A {</a:t>
            </a:r>
            <a:r>
              <a:rPr lang="ru-RU" sz="140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Object doA();  }</a:t>
            </a:r>
            <a:endParaRPr lang="en-US" sz="1400" smtClean="0">
              <a:latin typeface="Courier New" pitchFamily="49" charset="0"/>
            </a:endParaRPr>
          </a:p>
          <a:p>
            <a:pPr marL="457200" indent="-457200">
              <a:buFont typeface="Tele-GroteskNor"/>
              <a:buAutoNum type="arabicPeriod"/>
            </a:pPr>
            <a:r>
              <a:rPr lang="en-US" sz="1400" smtClean="0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</a:rPr>
              <a:t> B {  Object doB();  }</a:t>
            </a:r>
          </a:p>
          <a:p>
            <a:pPr marL="457200" indent="-457200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E9113EFE-8043-4248-BDFE-EEC672B36DAA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8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1341438"/>
          <a:ext cx="8496300" cy="4820412"/>
        </p:xfrm>
        <a:graphic>
          <a:graphicData uri="http://schemas.openxmlformats.org/drawingml/2006/table">
            <a:tbl>
              <a:tblPr/>
              <a:tblGrid>
                <a:gridCol w="4248150"/>
                <a:gridCol w="42481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Без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DI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DI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7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AImpl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implements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private B b = new BImpl();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Object doA()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return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.doB();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F7F5F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BImpl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implements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public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Object doB()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// do smth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main(String[] args)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a = new AImpl();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a.doA();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AImpl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implements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private B 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public AImpl(B b)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this.b = 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public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Object doA()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return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.doB();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F7F5F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class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BImpl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implements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public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Object doB()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// do smth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main(String[] args)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a = AFactory.build();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a.doA();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E20074"/>
                        </a:buClr>
                        <a:buSzPct val="75000"/>
                        <a:buFont typeface="Tele-GroteskNor"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rial" charset="0"/>
              </a:rPr>
              <a:t>Open-Closed principle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r>
              <a:rPr lang="en-US" sz="2400" smtClean="0"/>
              <a:t>Open for extension, closed for modification</a:t>
            </a:r>
            <a:endParaRPr lang="ru-RU" sz="2400" smtClean="0"/>
          </a:p>
          <a:p>
            <a:r>
              <a:rPr lang="ru-RU" sz="2400" smtClean="0"/>
              <a:t>Важный компонент </a:t>
            </a:r>
            <a:r>
              <a:rPr lang="en-US" sz="2400" smtClean="0">
                <a:solidFill>
                  <a:schemeClr val="tx2"/>
                </a:solidFill>
              </a:rPr>
              <a:t>SOLID Design</a:t>
            </a:r>
          </a:p>
          <a:p>
            <a:r>
              <a:rPr lang="ru-RU" sz="2400" smtClean="0"/>
              <a:t>Поведение класса можно изменить без вмешательства в его исходный код</a:t>
            </a:r>
          </a:p>
          <a:p>
            <a:r>
              <a:rPr lang="ru-RU" sz="2400" smtClean="0"/>
              <a:t>Таким же образом можно добавлять новую функциональность</a:t>
            </a:r>
          </a:p>
          <a:p>
            <a:r>
              <a:rPr lang="ru-RU" sz="2400" smtClean="0"/>
              <a:t>В то же время контракт класса, выраженный в интерфейсе,  закрыт для изменений</a:t>
            </a:r>
            <a:endParaRPr lang="en-US" sz="2400" smtClean="0"/>
          </a:p>
          <a:p>
            <a:r>
              <a:rPr lang="ru-RU" sz="2400" smtClean="0"/>
              <a:t>На практике это выражается в том, что в </a:t>
            </a:r>
            <a:r>
              <a:rPr lang="en-US" sz="2400" smtClean="0">
                <a:solidFill>
                  <a:schemeClr val="tx2"/>
                </a:solidFill>
              </a:rPr>
              <a:t>Spring</a:t>
            </a:r>
            <a:r>
              <a:rPr lang="en-US" sz="2400" smtClean="0"/>
              <a:t> </a:t>
            </a:r>
            <a:r>
              <a:rPr lang="ru-RU" sz="2400" smtClean="0"/>
              <a:t>практически любой стандартный компонент можно кастомизировать, переопределив пару стратегий или обработчиков</a:t>
            </a:r>
            <a:endParaRPr lang="en-US" sz="2400" smtClean="0"/>
          </a:p>
          <a:p>
            <a:r>
              <a:rPr lang="en-US" sz="2400" smtClean="0"/>
              <a:t>DI </a:t>
            </a:r>
            <a:r>
              <a:rPr lang="ru-RU" sz="2400" smtClean="0"/>
              <a:t>позволяет связать их вместе без необходимости переписывать исходный код компонента</a:t>
            </a:r>
          </a:p>
          <a:p>
            <a:r>
              <a:rPr lang="ru-RU" sz="2400" smtClean="0"/>
              <a:t>Получаем высокую кастомизируемость без необходимости править исходники фреймворка</a:t>
            </a:r>
          </a:p>
          <a:p>
            <a:endParaRPr lang="ru-RU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10175</TotalTime>
  <Words>3401</Words>
  <Application>Microsoft Office PowerPoint</Application>
  <PresentationFormat>On-screen Show (4:3)</PresentationFormat>
  <Paragraphs>745</Paragraphs>
  <Slides>70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lecture template</vt:lpstr>
      <vt:lpstr>Java Lecture #15  Spring Framework</vt:lpstr>
      <vt:lpstr>Agenda</vt:lpstr>
      <vt:lpstr>Introduction</vt:lpstr>
      <vt:lpstr>Spring Container</vt:lpstr>
      <vt:lpstr>Spring Framework Structure</vt:lpstr>
      <vt:lpstr>Agenda</vt:lpstr>
      <vt:lpstr>Dependency Injection и Inversion of Control</vt:lpstr>
      <vt:lpstr>Dependency Injection и Inversion of Control</vt:lpstr>
      <vt:lpstr>Open-Closed principle</vt:lpstr>
      <vt:lpstr>Open-Closed principle</vt:lpstr>
      <vt:lpstr>Независимость от фреймворка</vt:lpstr>
      <vt:lpstr>Модульность</vt:lpstr>
      <vt:lpstr>Модульность</vt:lpstr>
      <vt:lpstr>Convention over configuration</vt:lpstr>
      <vt:lpstr>Agenda</vt:lpstr>
      <vt:lpstr>Spring Beans</vt:lpstr>
      <vt:lpstr>Spring bean: пример</vt:lpstr>
      <vt:lpstr>Конфигурация аннотациями</vt:lpstr>
      <vt:lpstr>Anonymous vs ID</vt:lpstr>
      <vt:lpstr>Bean properties</vt:lpstr>
      <vt:lpstr>Inner bean</vt:lpstr>
      <vt:lpstr>Bean init-method</vt:lpstr>
      <vt:lpstr>Наследование бинов</vt:lpstr>
      <vt:lpstr>Application context</vt:lpstr>
      <vt:lpstr>Пример конфигурации application context</vt:lpstr>
      <vt:lpstr>Несколько файлов конфигурации контекста</vt:lpstr>
      <vt:lpstr>Инициализация контекста</vt:lpstr>
      <vt:lpstr>Beans dependency injection</vt:lpstr>
      <vt:lpstr>Agenda</vt:lpstr>
      <vt:lpstr>Aspect Oriented Programming</vt:lpstr>
      <vt:lpstr>Термины AOP</vt:lpstr>
      <vt:lpstr>Реализация аспектов</vt:lpstr>
      <vt:lpstr>Spring AOP</vt:lpstr>
      <vt:lpstr>Пример</vt:lpstr>
      <vt:lpstr>Agenda</vt:lpstr>
      <vt:lpstr>MVC Components</vt:lpstr>
      <vt:lpstr>Комопненты Spring для Web-приложения</vt:lpstr>
      <vt:lpstr>WebApplicationContext</vt:lpstr>
      <vt:lpstr>DispatcherServlet</vt:lpstr>
      <vt:lpstr>Основные компоненты Spring MVC</vt:lpstr>
      <vt:lpstr>Основные компоненты Spring MVC</vt:lpstr>
      <vt:lpstr>MVC и Dependency Injection</vt:lpstr>
      <vt:lpstr>Controller</vt:lpstr>
      <vt:lpstr>Basic Controller</vt:lpstr>
      <vt:lpstr>Annotated controller</vt:lpstr>
      <vt:lpstr>View</vt:lpstr>
      <vt:lpstr>View Resolution в Spring MVC</vt:lpstr>
      <vt:lpstr>ViewResolver Implementations</vt:lpstr>
      <vt:lpstr>Конфигурация Spring MVC</vt:lpstr>
      <vt:lpstr>Configuring Controller</vt:lpstr>
      <vt:lpstr>Конфигурируем Handler для контроллеров</vt:lpstr>
      <vt:lpstr>Конфигурация MultiActionController</vt:lpstr>
      <vt:lpstr>Пример конфигурации ViewResolver для JSP в качестве view</vt:lpstr>
      <vt:lpstr>Spring Validator</vt:lpstr>
      <vt:lpstr>JSR-303 Bean validation</vt:lpstr>
      <vt:lpstr>JSR-303 Bean validation в Spring MVC</vt:lpstr>
      <vt:lpstr>Agenda</vt:lpstr>
      <vt:lpstr>Slide 58</vt:lpstr>
      <vt:lpstr>Slide 59</vt:lpstr>
      <vt:lpstr>Slide 60</vt:lpstr>
      <vt:lpstr>Slide 61</vt:lpstr>
      <vt:lpstr>Web-фильтры Spring Security </vt:lpstr>
      <vt:lpstr>Slide 63</vt:lpstr>
      <vt:lpstr>Slide 64</vt:lpstr>
      <vt:lpstr>Роли</vt:lpstr>
      <vt:lpstr>Авторизация по ресурсам на основе URL</vt:lpstr>
      <vt:lpstr>Slide 67</vt:lpstr>
      <vt:lpstr>Slide 68</vt:lpstr>
      <vt:lpstr>ACL</vt:lpstr>
      <vt:lpstr>Library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naumenko</cp:lastModifiedBy>
  <cp:revision>213</cp:revision>
  <cp:lastPrinted>2008-10-06T12:12:35Z</cp:lastPrinted>
  <dcterms:created xsi:type="dcterms:W3CDTF">2011-07-20T13:22:05Z</dcterms:created>
  <dcterms:modified xsi:type="dcterms:W3CDTF">2012-08-20T10:21:11Z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