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451" r:id="rId3"/>
    <p:sldId id="438" r:id="rId4"/>
    <p:sldId id="453" r:id="rId5"/>
    <p:sldId id="439" r:id="rId6"/>
    <p:sldId id="440" r:id="rId7"/>
    <p:sldId id="452" r:id="rId8"/>
    <p:sldId id="441" r:id="rId9"/>
    <p:sldId id="442" r:id="rId10"/>
    <p:sldId id="443" r:id="rId11"/>
    <p:sldId id="444" r:id="rId12"/>
    <p:sldId id="445" r:id="rId13"/>
    <p:sldId id="446" r:id="rId14"/>
    <p:sldId id="454" r:id="rId15"/>
    <p:sldId id="447" r:id="rId16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0655" autoAdjust="0"/>
  </p:normalViewPr>
  <p:slideViewPr>
    <p:cSldViewPr>
      <p:cViewPr>
        <p:scale>
          <a:sx n="70" d="100"/>
          <a:sy n="70" d="100"/>
        </p:scale>
        <p:origin x="-1152" y="-24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854B1B1F-8E69-48E3-9273-FE954C933C8D}" type="datetime1">
              <a:rPr lang="ru-RU"/>
              <a:pPr>
                <a:defRPr/>
              </a:pPr>
              <a:t>30.07.2015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D93BED4D-254C-4D3D-AC3F-4DBE0B9781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5365" name="Picture 11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78591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ADA24B50-4125-489C-BDDB-4A8125300102}" type="datetime1">
              <a:rPr lang="ru-RU"/>
              <a:pPr>
                <a:defRPr/>
              </a:pPr>
              <a:t>30.07.2015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059D4A77-D463-417C-B89F-C13C1837F62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3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770968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E695B-E13F-4229-B264-CDEE48BA35E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3EEB2-CBA5-4251-AAD5-35E306D834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C992C-C6A5-49D0-A470-B64E152DFE9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88900"/>
            <a:ext cx="8532813" cy="4603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04800" y="765175"/>
            <a:ext cx="4189413" cy="52562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765175"/>
            <a:ext cx="4191000" cy="52562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09EFD-581F-438B-8C1C-55D55EBDBF4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FB129-4E7C-4E46-BB37-466009994B9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C4712-CA8B-42FA-947D-820A3938B69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2C275-A1A3-4D34-9BC6-F055C6D993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6FA0C-C053-4623-A11A-B0CC5E985E6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E4D13014-B9FD-462A-A258-9719F1A80A0A}" type="datetime1">
              <a:rPr lang="ru-RU"/>
              <a:pPr>
                <a:defRPr/>
              </a:pPr>
              <a:t>30.07.2015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976E1-1F60-4A51-9A2E-8EC60C9690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1EC31-C874-499B-BB49-0A9D4FBB71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512C8-FC78-4986-BD36-3A069F87866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09B0-65C7-4F02-893F-68F890B2363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926F661F-467A-44C1-9316-27211624E9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4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74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yandex.ru/speller/doc/dg/concepts/api-overview-docpage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117321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388" y="5903913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</a:t>
            </a:r>
            <a:r>
              <a:rPr lang="en-US" dirty="0" smtClean="0"/>
              <a:t>2015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Java Lecture 18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Web Services part II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en-US" smtClean="0">
                <a:effectLst/>
                <a:cs typeface="Arial" charset="0"/>
              </a:rPr>
              <a:t>Data Transfer Objects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4294967295"/>
          </p:nvPr>
        </p:nvSpPr>
        <p:spPr>
          <a:xfrm>
            <a:off x="323850" y="549275"/>
            <a:ext cx="8532813" cy="3146425"/>
          </a:xfrm>
        </p:spPr>
        <p:txBody>
          <a:bodyPr lIns="91440" tIns="45720" rIns="91440" bIns="45720"/>
          <a:lstStyle/>
          <a:p>
            <a:pPr marL="265113" indent="-265113"/>
            <a:r>
              <a:rPr lang="ru-RU" sz="2400" dirty="0" smtClean="0"/>
              <a:t>Используется стандартный </a:t>
            </a:r>
            <a:r>
              <a:rPr lang="en-US" sz="2400" dirty="0" smtClean="0"/>
              <a:t>JAXB</a:t>
            </a:r>
            <a:r>
              <a:rPr lang="ru-RU" sz="2400" dirty="0" smtClean="0"/>
              <a:t>-маппинг</a:t>
            </a:r>
            <a:r>
              <a:rPr lang="en-US" sz="2400" dirty="0" smtClean="0"/>
              <a:t> (</a:t>
            </a:r>
            <a:r>
              <a:rPr lang="ru-RU" sz="2400" dirty="0" smtClean="0"/>
              <a:t>при передаче данных </a:t>
            </a:r>
            <a:r>
              <a:rPr lang="ru-RU" sz="2400" dirty="0" smtClean="0"/>
              <a:t>в виде </a:t>
            </a:r>
            <a:r>
              <a:rPr lang="en-US" sz="2400" dirty="0" smtClean="0"/>
              <a:t>XML)</a:t>
            </a:r>
            <a:endParaRPr lang="ru-RU" sz="2400" dirty="0" smtClean="0"/>
          </a:p>
        </p:txBody>
      </p:sp>
      <p:sp>
        <p:nvSpPr>
          <p:cNvPr id="50179" name="Text Box 8"/>
          <p:cNvSpPr txBox="1">
            <a:spLocks noChangeArrowheads="1"/>
          </p:cNvSpPr>
          <p:nvPr/>
        </p:nvSpPr>
        <p:spPr bwMode="auto">
          <a:xfrm>
            <a:off x="323850" y="1773238"/>
            <a:ext cx="8572500" cy="4032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@XmlRootElement(name = "point")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public class UberPoint {</a:t>
            </a:r>
          </a:p>
          <a:p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private Point p = new Point(12,2);</a:t>
            </a:r>
          </a:p>
          <a:p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@XmlElement(name = "x")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public int getX() {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    return p.x;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@XmlElement(name = "y")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public int getY()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    return p.y;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ru-RU" smtClean="0">
                <a:effectLst/>
                <a:cs typeface="Arial" charset="0"/>
              </a:rPr>
              <a:t>Конфигурация сервера</a:t>
            </a:r>
            <a:endParaRPr lang="en-US" smtClean="0">
              <a:effectLst/>
              <a:cs typeface="Arial" charset="0"/>
            </a:endParaRPr>
          </a:p>
        </p:txBody>
      </p:sp>
      <p:sp>
        <p:nvSpPr>
          <p:cNvPr id="51202" name="Content Placeholder 2"/>
          <p:cNvSpPr>
            <a:spLocks noGrp="1"/>
          </p:cNvSpPr>
          <p:nvPr>
            <p:ph idx="4294967295"/>
          </p:nvPr>
        </p:nvSpPr>
        <p:spPr>
          <a:xfrm>
            <a:off x="250825" y="549275"/>
            <a:ext cx="8532813" cy="1287463"/>
          </a:xfrm>
        </p:spPr>
        <p:txBody>
          <a:bodyPr lIns="91440" tIns="45720" rIns="91440" bIns="45720"/>
          <a:lstStyle/>
          <a:p>
            <a:pPr marL="265113" indent="-265113"/>
            <a:r>
              <a:rPr lang="ru-RU" sz="2400" dirty="0" smtClean="0"/>
              <a:t>Конфигурация сервиса указывается в </a:t>
            </a:r>
            <a:r>
              <a:rPr lang="en-US" sz="2400" b="1" dirty="0" smtClean="0">
                <a:solidFill>
                  <a:schemeClr val="tx2"/>
                </a:solidFill>
              </a:rPr>
              <a:t>web.xml</a:t>
            </a:r>
            <a:r>
              <a:rPr lang="en-US" sz="2400" dirty="0" smtClean="0"/>
              <a:t> </a:t>
            </a:r>
            <a:r>
              <a:rPr lang="ru-RU" sz="2400" dirty="0" smtClean="0"/>
              <a:t>приложения</a:t>
            </a:r>
            <a:endParaRPr lang="en-US" sz="2400" dirty="0" smtClean="0"/>
          </a:p>
          <a:p>
            <a:pPr marL="265113" indent="-265113"/>
            <a:r>
              <a:rPr lang="ru-RU" sz="2400" dirty="0" smtClean="0"/>
              <a:t>При этом используется встроенный </a:t>
            </a:r>
            <a:r>
              <a:rPr lang="ru-RU" sz="2400" dirty="0" err="1" smtClean="0"/>
              <a:t>сервлет</a:t>
            </a:r>
            <a:r>
              <a:rPr lang="ru-RU" sz="2400" dirty="0" smtClean="0"/>
              <a:t>, который будет искать в указанных пакетах  классы с аннотациями </a:t>
            </a:r>
            <a:r>
              <a:rPr lang="en-US" sz="2400" b="1" dirty="0" smtClean="0">
                <a:solidFill>
                  <a:schemeClr val="tx2"/>
                </a:solidFill>
              </a:rPr>
              <a:t>@Path</a:t>
            </a:r>
          </a:p>
        </p:txBody>
      </p:sp>
      <p:sp>
        <p:nvSpPr>
          <p:cNvPr id="51203" name="Text Box 8"/>
          <p:cNvSpPr txBox="1">
            <a:spLocks noChangeArrowheads="1"/>
          </p:cNvSpPr>
          <p:nvPr/>
        </p:nvSpPr>
        <p:spPr bwMode="auto">
          <a:xfrm>
            <a:off x="250825" y="1773238"/>
            <a:ext cx="8572500" cy="41767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-name&gt;Jersey Web Application&lt;/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class&gt;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com.sun.jersey.spi.container.servlet.ServletContainer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-class&gt;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&lt;init-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-name&gt;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com.sun.jersey.config.property.packages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-value&gt;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com.vc.server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&lt;/init-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&lt;load-on-startup&gt;1&lt;/load-on-startup&gt;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-mapping&gt;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-name&gt;Jersey Web Application&lt;/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-pattern&gt;/*&lt;/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-pattern&gt;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-mapping&gt;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ru-RU" smtClean="0">
                <a:effectLst/>
                <a:cs typeface="Arial" charset="0"/>
              </a:rPr>
              <a:t>Пример клиента</a:t>
            </a:r>
            <a:endParaRPr lang="en-US" smtClean="0">
              <a:effectLst/>
              <a:cs typeface="Arial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304800" y="765175"/>
            <a:ext cx="8532813" cy="3489325"/>
          </a:xfrm>
        </p:spPr>
        <p:txBody>
          <a:bodyPr lIns="91440" tIns="45720" rIns="91440" bIns="45720"/>
          <a:lstStyle/>
          <a:p>
            <a:pPr marL="265113" indent="-265113"/>
            <a:r>
              <a:rPr lang="ru-RU" sz="2800" dirty="0" smtClean="0"/>
              <a:t>Клиент к </a:t>
            </a:r>
            <a:r>
              <a:rPr lang="en-US" sz="2800" dirty="0" smtClean="0"/>
              <a:t>REST-</a:t>
            </a:r>
            <a:r>
              <a:rPr lang="ru-RU" sz="2800" dirty="0" smtClean="0"/>
              <a:t>сервису весьма тривиален</a:t>
            </a:r>
          </a:p>
          <a:p>
            <a:pPr marL="265113" indent="-265113"/>
            <a:r>
              <a:rPr lang="ru-RU" sz="2800" dirty="0" smtClean="0"/>
              <a:t>Необходимо лишь идентифицировать ресурс через </a:t>
            </a:r>
            <a:r>
              <a:rPr lang="en-US" sz="2800" dirty="0" smtClean="0"/>
              <a:t>URL </a:t>
            </a:r>
            <a:r>
              <a:rPr lang="ru-RU" sz="2800" dirty="0" smtClean="0"/>
              <a:t>и вызвать один из предустановленных методов </a:t>
            </a:r>
            <a:r>
              <a:rPr lang="en-US" sz="2800" dirty="0" smtClean="0"/>
              <a:t>HTTP</a:t>
            </a:r>
            <a:r>
              <a:rPr lang="ru-RU" sz="2800" dirty="0" smtClean="0"/>
              <a:t>-протокола</a:t>
            </a:r>
          </a:p>
          <a:p>
            <a:pPr marL="265113" indent="-265113"/>
            <a:r>
              <a:rPr lang="en-US" sz="2800" dirty="0" smtClean="0"/>
              <a:t>JAXB </a:t>
            </a:r>
            <a:r>
              <a:rPr lang="ru-RU" sz="2800" dirty="0" smtClean="0"/>
              <a:t>соберет из </a:t>
            </a:r>
            <a:r>
              <a:rPr lang="en-US" sz="2800" dirty="0" smtClean="0"/>
              <a:t>XML </a:t>
            </a:r>
            <a:r>
              <a:rPr lang="ru-RU" sz="2800" dirty="0" smtClean="0"/>
              <a:t>объект и вернет его как результат вызова</a:t>
            </a:r>
            <a:endParaRPr lang="en-US" sz="2800" dirty="0" smtClean="0"/>
          </a:p>
        </p:txBody>
      </p:sp>
      <p:sp>
        <p:nvSpPr>
          <p:cNvPr id="52227" name="Text Box 8"/>
          <p:cNvSpPr txBox="1">
            <a:spLocks noChangeArrowheads="1"/>
          </p:cNvSpPr>
          <p:nvPr/>
        </p:nvSpPr>
        <p:spPr bwMode="auto">
          <a:xfrm>
            <a:off x="323850" y="3860800"/>
            <a:ext cx="8572500" cy="143986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Client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Client.create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WebResource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webResource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client.resource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("http://localhost:8080/service");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webResource.get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UberPoint.class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ru-RU" smtClean="0">
                <a:effectLst/>
                <a:cs typeface="Arial" charset="0"/>
              </a:rPr>
              <a:t>Встроенный сервер</a:t>
            </a:r>
            <a:endParaRPr lang="en-US" smtClean="0">
              <a:effectLst/>
              <a:cs typeface="Arial" charset="0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4294967295"/>
          </p:nvPr>
        </p:nvSpPr>
        <p:spPr>
          <a:xfrm>
            <a:off x="323850" y="620713"/>
            <a:ext cx="8532813" cy="1493837"/>
          </a:xfrm>
        </p:spPr>
        <p:txBody>
          <a:bodyPr lIns="91440" tIns="45720" rIns="91440" bIns="45720"/>
          <a:lstStyle/>
          <a:p>
            <a:pPr marL="265113" indent="-265113"/>
            <a:r>
              <a:rPr lang="ru-RU" sz="2400" smtClean="0"/>
              <a:t>Есть возможность использовать легкий </a:t>
            </a:r>
            <a:r>
              <a:rPr lang="en-US" sz="2400" smtClean="0"/>
              <a:t>embedded-</a:t>
            </a:r>
            <a:r>
              <a:rPr lang="ru-RU" sz="2400" smtClean="0"/>
              <a:t>сервер</a:t>
            </a:r>
          </a:p>
          <a:p>
            <a:pPr marL="265113" indent="-265113"/>
            <a:r>
              <a:rPr lang="ru-RU" sz="2400" smtClean="0"/>
              <a:t>Этот пример для </a:t>
            </a:r>
            <a:r>
              <a:rPr lang="en-US" sz="2400" smtClean="0"/>
              <a:t>Jetty</a:t>
            </a:r>
            <a:endParaRPr lang="ru-RU" sz="2400" smtClean="0"/>
          </a:p>
          <a:p>
            <a:pPr marL="265113" indent="-265113"/>
            <a:r>
              <a:rPr lang="ru-RU" sz="2400" smtClean="0"/>
              <a:t>Необходимо иметь несколько </a:t>
            </a:r>
            <a:r>
              <a:rPr lang="en-US" sz="2400" smtClean="0"/>
              <a:t>Jetty</a:t>
            </a:r>
            <a:r>
              <a:rPr lang="ru-RU" sz="2400" smtClean="0"/>
              <a:t>-библиотек в </a:t>
            </a:r>
            <a:r>
              <a:rPr lang="en-US" sz="2400" smtClean="0"/>
              <a:t>ClassPath</a:t>
            </a:r>
          </a:p>
        </p:txBody>
      </p:sp>
      <p:sp>
        <p:nvSpPr>
          <p:cNvPr id="53251" name="Text Box 8"/>
          <p:cNvSpPr txBox="1">
            <a:spLocks noChangeArrowheads="1"/>
          </p:cNvSpPr>
          <p:nvPr/>
        </p:nvSpPr>
        <p:spPr bwMode="auto">
          <a:xfrm>
            <a:off x="323850" y="2060575"/>
            <a:ext cx="8572500" cy="38163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ServletHolder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ServletHolder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ServletContainer.class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sh.setInitParameter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com.sun.jersey.config.property.resourceConfigClass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",                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com.sun.jersey.api.core.PackagesResourceConfig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sh.setInitParameter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com.sun.jersey.config.property.packages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", "jetty");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server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Server(9999);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Context(server, "/",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Context.SESSIONS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context.addServlet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"/*");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server.start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en-US" dirty="0" smtClean="0">
                <a:effectLst/>
                <a:cs typeface="Arial" charset="0"/>
              </a:rPr>
              <a:t>Practice</a:t>
            </a:r>
            <a:endParaRPr lang="en-US" dirty="0" smtClean="0">
              <a:effectLst/>
              <a:cs typeface="Arial" charset="0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4294967295"/>
          </p:nvPr>
        </p:nvSpPr>
        <p:spPr>
          <a:xfrm>
            <a:off x="323850" y="620713"/>
            <a:ext cx="8532813" cy="1493837"/>
          </a:xfrm>
        </p:spPr>
        <p:txBody>
          <a:bodyPr lIns="91440" tIns="45720" rIns="91440" bIns="45720"/>
          <a:lstStyle/>
          <a:p>
            <a:pPr marL="265113" indent="-265113"/>
            <a:r>
              <a:rPr lang="en-US" sz="2800" dirty="0" err="1" smtClean="0"/>
              <a:t>Yandex</a:t>
            </a:r>
            <a:r>
              <a:rPr lang="en-US" sz="2800" dirty="0" smtClean="0"/>
              <a:t> Speller API</a:t>
            </a:r>
          </a:p>
          <a:p>
            <a:pPr marL="360363" lvl="1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://tech.yandex.ru/speller/doc/dg/concepts/api-overview-docpage/</a:t>
            </a:r>
            <a:endParaRPr lang="en-US" sz="2800" dirty="0"/>
          </a:p>
          <a:p>
            <a:pPr marL="265113" indent="-265113"/>
            <a:r>
              <a:rPr lang="en-US" sz="2800" dirty="0" err="1" smtClean="0"/>
              <a:t>SoapUI</a:t>
            </a:r>
            <a:endParaRPr lang="en-US" sz="2800" dirty="0" smtClean="0"/>
          </a:p>
          <a:p>
            <a:pPr marL="265113" indent="-265113"/>
            <a:r>
              <a:rPr lang="en-US" sz="2800" dirty="0" smtClean="0"/>
              <a:t>Test API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767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ru-RU" smtClean="0">
                <a:effectLst/>
                <a:cs typeface="Arial" charset="0"/>
              </a:rPr>
              <a:t>Литература и дополнительные материалы</a:t>
            </a:r>
            <a:endParaRPr lang="en-US" smtClean="0">
              <a:effectLst/>
              <a:cs typeface="Arial" charset="0"/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>
          <a:xfrm>
            <a:off x="304800" y="765175"/>
            <a:ext cx="6946900" cy="5256213"/>
          </a:xfrm>
        </p:spPr>
        <p:txBody>
          <a:bodyPr lIns="91440" tIns="45720" rIns="91440" bIns="45720"/>
          <a:lstStyle/>
          <a:p>
            <a:pPr marL="265113" indent="-265113"/>
            <a:r>
              <a:rPr lang="en-US" sz="2800" b="1" smtClean="0">
                <a:solidFill>
                  <a:schemeClr val="tx2"/>
                </a:solidFill>
              </a:rPr>
              <a:t>Restful Java with JAX-RS</a:t>
            </a:r>
          </a:p>
          <a:p>
            <a:pPr marL="538163" lvl="1" indent="-273050"/>
            <a:r>
              <a:rPr lang="en-US" sz="3200" smtClean="0"/>
              <a:t>Bill Bruke</a:t>
            </a:r>
          </a:p>
          <a:p>
            <a:pPr marL="265113" indent="-265113"/>
            <a:r>
              <a:rPr lang="en-US" sz="2800" b="1" smtClean="0">
                <a:solidFill>
                  <a:schemeClr val="tx2"/>
                </a:solidFill>
              </a:rPr>
              <a:t>Java and Soap</a:t>
            </a:r>
          </a:p>
          <a:p>
            <a:pPr marL="538163" lvl="1" indent="-273050"/>
            <a:r>
              <a:rPr lang="en-US" sz="3200" smtClean="0"/>
              <a:t>Leonard Richardson </a:t>
            </a:r>
          </a:p>
          <a:p>
            <a:pPr marL="538163" lvl="1" indent="-273050"/>
            <a:r>
              <a:rPr lang="en-US" sz="3200" smtClean="0"/>
              <a:t>Sam Ruby </a:t>
            </a:r>
          </a:p>
          <a:p>
            <a:pPr marL="538163" lvl="1" indent="-273050"/>
            <a:r>
              <a:rPr lang="en-US" sz="3200" smtClean="0"/>
              <a:t>David Heinemeier Hansson</a:t>
            </a:r>
          </a:p>
          <a:p>
            <a:pPr marL="265113" indent="-265113"/>
            <a:r>
              <a:rPr lang="en-US" sz="2800" b="1" smtClean="0">
                <a:solidFill>
                  <a:schemeClr val="tx2"/>
                </a:solidFill>
              </a:rPr>
              <a:t>Restfull Web Services</a:t>
            </a:r>
          </a:p>
          <a:p>
            <a:pPr marL="538163" lvl="1" indent="-273050"/>
            <a:r>
              <a:rPr lang="en-US" sz="3200" smtClean="0"/>
              <a:t>Robert Englander</a:t>
            </a:r>
          </a:p>
          <a:p>
            <a:pPr marL="265113" indent="-265113"/>
            <a:r>
              <a:rPr lang="ru-RU" sz="2800" smtClean="0"/>
              <a:t>Все книги изданы </a:t>
            </a:r>
            <a:r>
              <a:rPr lang="en-US" sz="2800" smtClean="0"/>
              <a:t>O’Reilly media</a:t>
            </a:r>
          </a:p>
        </p:txBody>
      </p:sp>
      <p:pic>
        <p:nvPicPr>
          <p:cNvPr id="5427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620713"/>
            <a:ext cx="18732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4975" y="620713"/>
            <a:ext cx="1890713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563" y="3284538"/>
            <a:ext cx="208915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Основы </a:t>
            </a:r>
            <a:r>
              <a:rPr lang="en-US" sz="2800" smtClean="0"/>
              <a:t>Web-</a:t>
            </a:r>
            <a:r>
              <a:rPr lang="ru-RU" sz="2800" smtClean="0"/>
              <a:t>сервисов</a:t>
            </a:r>
          </a:p>
          <a:p>
            <a:pPr eaLnBrk="1" hangingPunct="1"/>
            <a:r>
              <a:rPr lang="ru-RU" sz="2800" smtClean="0"/>
              <a:t>WSDL</a:t>
            </a:r>
          </a:p>
          <a:p>
            <a:pPr eaLnBrk="1" hangingPunct="1"/>
            <a:r>
              <a:rPr lang="en-US" sz="2800" smtClean="0"/>
              <a:t>SOAP-</a:t>
            </a:r>
            <a:r>
              <a:rPr lang="ru-RU" sz="2800" smtClean="0"/>
              <a:t>сервисы</a:t>
            </a:r>
          </a:p>
          <a:p>
            <a:pPr eaLnBrk="1" hangingPunct="1"/>
            <a:r>
              <a:rPr lang="en-US" sz="2800" smtClean="0"/>
              <a:t>JAX-WS</a:t>
            </a:r>
            <a:endParaRPr lang="ru-RU" sz="2800" smtClean="0"/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REST-</a:t>
            </a:r>
            <a:r>
              <a:rPr lang="ru-RU" sz="2800" smtClean="0">
                <a:solidFill>
                  <a:schemeClr val="tx2"/>
                </a:solidFill>
              </a:rPr>
              <a:t>сервисы</a:t>
            </a:r>
            <a:endParaRPr lang="en-US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smtClean="0"/>
              <a:t>JAX-RS</a:t>
            </a:r>
            <a:endParaRPr lang="ru-RU" sz="2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en-US" smtClean="0">
                <a:effectLst/>
                <a:cs typeface="Arial" charset="0"/>
              </a:rPr>
              <a:t>REpresentational State Transfer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41987" name="Содержимое 2"/>
          <p:cNvSpPr>
            <a:spLocks noGrp="1"/>
          </p:cNvSpPr>
          <p:nvPr>
            <p:ph idx="4294967295"/>
          </p:nvPr>
        </p:nvSpPr>
        <p:spPr/>
        <p:txBody>
          <a:bodyPr lIns="91440" tIns="45720" rIns="91440" bIns="45720"/>
          <a:lstStyle/>
          <a:p>
            <a:pPr marL="265113" indent="-265113">
              <a:spcBef>
                <a:spcPts val="1200"/>
              </a:spcBef>
            </a:pPr>
            <a:r>
              <a:rPr lang="ru-RU" sz="2800" dirty="0" smtClean="0"/>
              <a:t>Это архитектура, а не протокол</a:t>
            </a:r>
          </a:p>
          <a:p>
            <a:pPr marL="265113" indent="-265113">
              <a:spcBef>
                <a:spcPts val="1200"/>
              </a:spcBef>
            </a:pPr>
            <a:r>
              <a:rPr lang="ru-RU" sz="2800" dirty="0" smtClean="0"/>
              <a:t>Центральная сущность – ресурс</a:t>
            </a:r>
          </a:p>
          <a:p>
            <a:pPr marL="265113" indent="-265113">
              <a:spcBef>
                <a:spcPts val="1200"/>
              </a:spcBef>
            </a:pPr>
            <a:r>
              <a:rPr lang="en-US" sz="2800" dirty="0" smtClean="0"/>
              <a:t>Web-</a:t>
            </a:r>
            <a:r>
              <a:rPr lang="ru-RU" sz="2800" dirty="0" smtClean="0"/>
              <a:t>сервис может восприниматься как набор ресурсов</a:t>
            </a:r>
          </a:p>
          <a:p>
            <a:pPr marL="265113" indent="-265113">
              <a:spcBef>
                <a:spcPts val="1200"/>
              </a:spcBef>
            </a:pPr>
            <a:r>
              <a:rPr lang="en-US" sz="2800" dirty="0" smtClean="0"/>
              <a:t>Web-</a:t>
            </a:r>
            <a:r>
              <a:rPr lang="ru-RU" sz="2800" dirty="0" smtClean="0"/>
              <a:t>сервис определяется своим </a:t>
            </a:r>
            <a:r>
              <a:rPr lang="en-US" sz="2800" dirty="0" smtClean="0"/>
              <a:t>URI</a:t>
            </a:r>
            <a:endParaRPr lang="ru-RU" sz="2800" dirty="0" smtClean="0"/>
          </a:p>
          <a:p>
            <a:pPr marL="265113" indent="-265113">
              <a:spcBef>
                <a:spcPts val="1200"/>
              </a:spcBef>
            </a:pPr>
            <a:r>
              <a:rPr lang="ru-RU" sz="2800" dirty="0" smtClean="0"/>
              <a:t>Документ сообщения передается непосредственно командой </a:t>
            </a:r>
            <a:r>
              <a:rPr lang="en-US" sz="2800" dirty="0" smtClean="0"/>
              <a:t>HTTP</a:t>
            </a:r>
            <a:endParaRPr lang="ru-RU" sz="2800" dirty="0" smtClean="0"/>
          </a:p>
          <a:p>
            <a:pPr marL="265113" indent="-265113">
              <a:spcBef>
                <a:spcPts val="1200"/>
              </a:spcBef>
            </a:pPr>
            <a:r>
              <a:rPr lang="ru-RU" sz="2800" dirty="0" smtClean="0"/>
              <a:t>Операции в рамках сервиса обозначаются методами </a:t>
            </a:r>
            <a:r>
              <a:rPr lang="en-US" sz="2800" dirty="0" smtClean="0"/>
              <a:t>HTTP-</a:t>
            </a:r>
            <a:r>
              <a:rPr lang="ru-RU" sz="2800" dirty="0" smtClean="0"/>
              <a:t>протокола</a:t>
            </a:r>
            <a:endParaRPr lang="en-US" sz="2800" dirty="0" smtClean="0"/>
          </a:p>
        </p:txBody>
      </p:sp>
      <p:sp>
        <p:nvSpPr>
          <p:cNvPr id="45059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44E2689-36C8-4D90-A9D8-5DC143E19FEC}" type="slidenum">
              <a:rPr lang="ru-RU" sz="1400" b="1">
                <a:latin typeface="Arial" charset="0"/>
              </a:rPr>
              <a:pPr algn="r"/>
              <a:t>3</a:t>
            </a:fld>
            <a:endParaRPr lang="ru-RU" sz="14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31EC31-C874-499B-BB49-0A9D4FBB71B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3" name="Заголовок 1"/>
          <p:cNvSpPr txBox="1">
            <a:spLocks/>
          </p:cNvSpPr>
          <p:nvPr/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+mj-ea"/>
                <a:cs typeface="Arial" charset="0"/>
              </a:rPr>
              <a:t>REST main principles</a:t>
            </a: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itchFamily="34" charset="0"/>
              <a:ea typeface="+mj-ea"/>
              <a:cs typeface="Arial" charset="0"/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US" sz="2800" kern="0" dirty="0" smtClean="0">
                <a:latin typeface="Arial Narrow" pitchFamily="34" charset="0"/>
                <a:cs typeface="+mn-cs"/>
              </a:rPr>
              <a:t>Addressable resources</a:t>
            </a: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65113" marR="0" lvl="0" indent="-265113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A uniform, constrained interface</a:t>
            </a: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65113" marR="0" lvl="0" indent="-265113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Representation-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oriented</a:t>
            </a: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65113" marR="0" lvl="0" indent="-265113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Communicate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statelessly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65113" marR="0" lvl="0" indent="-265113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lang="en-US" sz="2800" kern="0" dirty="0">
              <a:latin typeface="Arial Narrow" pitchFamily="34" charset="0"/>
              <a:cs typeface="+mn-cs"/>
            </a:endParaRPr>
          </a:p>
          <a:p>
            <a:pPr marL="265113" marR="0" lvl="0" indent="-265113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65113" marR="0" lvl="0" indent="-265113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endParaRPr lang="en-US" sz="2800" kern="0" dirty="0">
              <a:latin typeface="Arial Narrow" pitchFamily="34" charset="0"/>
              <a:cs typeface="+mn-cs"/>
            </a:endParaRPr>
          </a:p>
          <a:p>
            <a:pPr marR="0" lvl="0" algn="r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Pct val="75000"/>
              <a:tabLst/>
              <a:defRPr/>
            </a:pPr>
            <a:r>
              <a:rPr lang="en-US" sz="2800" kern="0" dirty="0" smtClean="0">
                <a:latin typeface="Arial Narrow" pitchFamily="34" charset="0"/>
                <a:cs typeface="+mn-cs"/>
              </a:rPr>
              <a:t>“</a:t>
            </a:r>
            <a:r>
              <a:rPr lang="ru-RU" sz="2800" kern="0" dirty="0" smtClean="0">
                <a:latin typeface="Arial Narrow" pitchFamily="34" charset="0"/>
                <a:cs typeface="+mn-cs"/>
              </a:rPr>
              <a:t>Как я объяснил жене, что такое </a:t>
            </a:r>
            <a:r>
              <a:rPr lang="en-US" sz="2800" kern="0" dirty="0" smtClean="0">
                <a:latin typeface="Arial Narrow" pitchFamily="34" charset="0"/>
                <a:cs typeface="+mn-cs"/>
              </a:rPr>
              <a:t>REST”</a:t>
            </a:r>
          </a:p>
          <a:p>
            <a:pPr lvl="0" algn="r" eaLnBrk="0" hangingPunct="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defRPr/>
            </a:pPr>
            <a:r>
              <a:rPr lang="en-US" sz="2800" kern="0" dirty="0">
                <a:latin typeface="Arial Narrow" pitchFamily="34" charset="0"/>
                <a:cs typeface="+mn-cs"/>
                <a:hlinkClick r:id="rId2"/>
              </a:rPr>
              <a:t>http://habrahabr.ru/post/117321/</a:t>
            </a: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44E2689-36C8-4D90-A9D8-5DC143E19FEC}" type="slidenum">
              <a:rPr lang="ru-RU" sz="1400" b="1">
                <a:latin typeface="Arial" charset="0"/>
              </a:rPr>
              <a:pPr algn="r"/>
              <a:t>4</a:t>
            </a:fld>
            <a:endParaRPr lang="ru-RU" sz="14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ru-RU" dirty="0" smtClean="0">
                <a:effectLst/>
                <a:cs typeface="Arial" charset="0"/>
              </a:rPr>
              <a:t>Компоненты </a:t>
            </a:r>
            <a:r>
              <a:rPr lang="en-US" dirty="0" smtClean="0">
                <a:effectLst/>
                <a:cs typeface="Arial" charset="0"/>
              </a:rPr>
              <a:t>REST</a:t>
            </a:r>
            <a:r>
              <a:rPr lang="ru-RU" dirty="0" smtClean="0">
                <a:effectLst/>
                <a:cs typeface="Arial" charset="0"/>
              </a:rPr>
              <a:t>-архитектуры</a:t>
            </a:r>
            <a:endParaRPr lang="en-US" dirty="0" smtClean="0">
              <a:effectLst/>
              <a:cs typeface="Arial" charset="0"/>
            </a:endParaRPr>
          </a:p>
        </p:txBody>
      </p:sp>
      <p:pic>
        <p:nvPicPr>
          <p:cNvPr id="46082" name="Picture 2" descr="https://cwiki.apache.org/WINK/1-introduction-to-apache-wink.data/REST%20Web%20Servi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620713"/>
            <a:ext cx="7777162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en-US" smtClean="0">
                <a:effectLst/>
                <a:cs typeface="Arial" charset="0"/>
              </a:rPr>
              <a:t>REST URLs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4294967295"/>
          </p:nvPr>
        </p:nvSpPr>
        <p:spPr>
          <a:xfrm>
            <a:off x="211138" y="620713"/>
            <a:ext cx="8932862" cy="1439862"/>
          </a:xfrm>
        </p:spPr>
        <p:txBody>
          <a:bodyPr lIns="91440" tIns="45720" rIns="91440" bIns="45720"/>
          <a:lstStyle/>
          <a:p>
            <a:pPr marL="265113" indent="-265113"/>
            <a:r>
              <a:rPr lang="ru-RU" sz="2400" smtClean="0"/>
              <a:t>Оформив </a:t>
            </a:r>
            <a:r>
              <a:rPr lang="en-US" sz="2400" smtClean="0"/>
              <a:t>URL </a:t>
            </a:r>
            <a:r>
              <a:rPr lang="ru-RU" sz="2400" smtClean="0"/>
              <a:t>своего приложения в </a:t>
            </a:r>
            <a:r>
              <a:rPr lang="en-US" sz="2400" smtClean="0"/>
              <a:t>REST-</a:t>
            </a:r>
            <a:r>
              <a:rPr lang="ru-RU" sz="2400" smtClean="0"/>
              <a:t>стиле можно получить результат, одинаково пригодный как для браузера, так и для клиента веб-сервиса</a:t>
            </a:r>
          </a:p>
        </p:txBody>
      </p:sp>
      <p:graphicFrame>
        <p:nvGraphicFramePr>
          <p:cNvPr id="168994" name="Group 34"/>
          <p:cNvGraphicFramePr>
            <a:graphicFrameLocks noGrp="1"/>
          </p:cNvGraphicFramePr>
          <p:nvPr/>
        </p:nvGraphicFramePr>
        <p:xfrm>
          <a:off x="395288" y="1916832"/>
          <a:ext cx="8569325" cy="3704273"/>
        </p:xfrm>
        <a:graphic>
          <a:graphicData uri="http://schemas.openxmlformats.org/drawingml/2006/table">
            <a:tbl>
              <a:tblPr/>
              <a:tblGrid>
                <a:gridCol w="912812"/>
                <a:gridCol w="3695948"/>
                <a:gridCol w="396056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HTTP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http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://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example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com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resources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/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http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://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example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com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resources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ef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7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xj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7FF"/>
                    </a:solidFill>
                  </a:tcPr>
                </a:tc>
              </a:tr>
              <a:tr h="784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8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GET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Показать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 URI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и возможно другие детали элементов коллекции.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Извлечь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представление элемента коллекции, выраженное соответствующим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MIME-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типом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8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PUT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Заменить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существующую коллекцию другой коллекцией.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Обновить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адресованный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элемент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коллекции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22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8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POST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Создать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новый элемент коллекции. Вернет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URL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нового элемента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Воспринимать адресованный элемент как коллекцию и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создать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в нём новый элемент.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8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DELETE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Удалить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 всю коллекцию.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Удалить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элемент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коллекции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Основы </a:t>
            </a:r>
            <a:r>
              <a:rPr lang="en-US" sz="2800" smtClean="0"/>
              <a:t>Web-</a:t>
            </a:r>
            <a:r>
              <a:rPr lang="ru-RU" sz="2800" smtClean="0"/>
              <a:t>сервисов</a:t>
            </a:r>
          </a:p>
          <a:p>
            <a:pPr eaLnBrk="1" hangingPunct="1"/>
            <a:r>
              <a:rPr lang="ru-RU" sz="2800" smtClean="0"/>
              <a:t>WSDL</a:t>
            </a:r>
          </a:p>
          <a:p>
            <a:pPr eaLnBrk="1" hangingPunct="1"/>
            <a:r>
              <a:rPr lang="en-US" sz="2800" smtClean="0"/>
              <a:t>SOAP-</a:t>
            </a:r>
            <a:r>
              <a:rPr lang="ru-RU" sz="2800" smtClean="0"/>
              <a:t>сервисы</a:t>
            </a:r>
          </a:p>
          <a:p>
            <a:pPr eaLnBrk="1" hangingPunct="1"/>
            <a:r>
              <a:rPr lang="en-US" sz="2800" smtClean="0"/>
              <a:t>JAX-WS</a:t>
            </a:r>
            <a:endParaRPr lang="ru-RU" sz="2800" smtClean="0"/>
          </a:p>
          <a:p>
            <a:pPr eaLnBrk="1" hangingPunct="1"/>
            <a:r>
              <a:rPr lang="en-US" sz="2800" smtClean="0"/>
              <a:t>REST-</a:t>
            </a:r>
            <a:r>
              <a:rPr lang="ru-RU" sz="2800" smtClean="0"/>
              <a:t>сервисы</a:t>
            </a:r>
            <a:endParaRPr lang="en-US" sz="2800" smtClean="0"/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JAX-RS</a:t>
            </a:r>
            <a:endParaRPr lang="ru-RU" sz="28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Заголовок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en-US" dirty="0" smtClean="0">
                <a:effectLst/>
                <a:cs typeface="Arial" charset="0"/>
              </a:rPr>
              <a:t>REST </a:t>
            </a:r>
            <a:r>
              <a:rPr lang="ru-RU" dirty="0" smtClean="0">
                <a:effectLst/>
                <a:cs typeface="Arial" charset="0"/>
              </a:rPr>
              <a:t>в</a:t>
            </a:r>
            <a:r>
              <a:rPr lang="en-US" dirty="0" smtClean="0">
                <a:effectLst/>
                <a:cs typeface="Arial" charset="0"/>
              </a:rPr>
              <a:t> Java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/>
        <p:txBody>
          <a:bodyPr lIns="91440" tIns="45720" rIns="91440" bIns="45720"/>
          <a:lstStyle/>
          <a:p>
            <a:pPr marL="265113" indent="-265113"/>
            <a:r>
              <a:rPr lang="en-US" sz="2800" dirty="0">
                <a:solidFill>
                  <a:schemeClr val="tx2"/>
                </a:solidFill>
                <a:ea typeface="+mj-ea"/>
                <a:cs typeface="Arial" charset="0"/>
              </a:rPr>
              <a:t>JAX-RS</a:t>
            </a:r>
            <a:r>
              <a:rPr lang="en-US" sz="2800" dirty="0" smtClean="0"/>
              <a:t> – Java API for RESTful Web Services</a:t>
            </a:r>
          </a:p>
          <a:p>
            <a:pPr marL="265113" indent="-265113"/>
            <a:r>
              <a:rPr lang="ru-RU" sz="2800" dirty="0" smtClean="0"/>
              <a:t>Основан на аннотациях, которыми снабжается </a:t>
            </a:r>
            <a:r>
              <a:rPr lang="en-US" sz="2800" dirty="0" smtClean="0"/>
              <a:t>POJO-</a:t>
            </a:r>
            <a:r>
              <a:rPr lang="ru-RU" sz="2800" dirty="0" smtClean="0"/>
              <a:t>класс</a:t>
            </a:r>
          </a:p>
          <a:p>
            <a:pPr marL="265113" indent="-265113"/>
            <a:r>
              <a:rPr lang="ru-RU" sz="2800" dirty="0" smtClean="0"/>
              <a:t>Является стандартом, обязательным к реализации в </a:t>
            </a:r>
            <a:r>
              <a:rPr lang="en-US" sz="2800" dirty="0" err="1" smtClean="0"/>
              <a:t>JavaEE</a:t>
            </a:r>
            <a:endParaRPr lang="en-US" sz="2800" dirty="0" smtClean="0"/>
          </a:p>
          <a:p>
            <a:pPr marL="538163" lvl="1" indent="-273050"/>
            <a:r>
              <a:rPr lang="en-US" sz="3200" dirty="0" smtClean="0"/>
              <a:t>Apache CFX (open source)</a:t>
            </a:r>
          </a:p>
          <a:p>
            <a:pPr marL="538163" lvl="1" indent="-273050"/>
            <a:r>
              <a:rPr lang="en-US" sz="3200" dirty="0" smtClean="0"/>
              <a:t>Jersey (Oracle)</a:t>
            </a:r>
          </a:p>
          <a:p>
            <a:pPr marL="538163" lvl="1" indent="-273050"/>
            <a:r>
              <a:rPr lang="en-US" sz="3200" dirty="0" err="1" smtClean="0"/>
              <a:t>RESTEasy</a:t>
            </a:r>
            <a:r>
              <a:rPr lang="en-US" sz="3200" dirty="0" smtClean="0"/>
              <a:t> (</a:t>
            </a:r>
            <a:r>
              <a:rPr lang="en-US" sz="3200" dirty="0" err="1" smtClean="0"/>
              <a:t>Jboss</a:t>
            </a:r>
            <a:r>
              <a:rPr lang="en-US" sz="3200" dirty="0" smtClean="0"/>
              <a:t>)</a:t>
            </a:r>
          </a:p>
          <a:p>
            <a:pPr marL="538163" lvl="1" indent="-273050"/>
            <a:r>
              <a:rPr lang="en-US" sz="3200" dirty="0" err="1" smtClean="0"/>
              <a:t>Restlet</a:t>
            </a:r>
            <a:r>
              <a:rPr lang="en-US" sz="3200" dirty="0" smtClean="0"/>
              <a:t> </a:t>
            </a:r>
          </a:p>
          <a:p>
            <a:pPr marL="538163" lvl="1" indent="-273050"/>
            <a:r>
              <a:rPr lang="en-US" sz="3200" dirty="0" smtClean="0"/>
              <a:t>Apache Wink</a:t>
            </a:r>
            <a:endParaRPr lang="ru-RU" sz="3200" dirty="0" smtClean="0"/>
          </a:p>
        </p:txBody>
      </p:sp>
      <p:sp>
        <p:nvSpPr>
          <p:cNvPr id="48131" name="Номер слайда 3"/>
          <p:cNvSpPr txBox="1">
            <a:spLocks noGrp="1"/>
          </p:cNvSpPr>
          <p:nvPr/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96DCEF4-130B-4CB9-9B17-AEAB3CF74D8A}" type="slidenum">
              <a:rPr lang="ru-RU" sz="1400" b="1">
                <a:latin typeface="Arial" charset="0"/>
              </a:rPr>
              <a:pPr algn="r"/>
              <a:t>8</a:t>
            </a:fld>
            <a:endParaRPr lang="ru-RU" sz="14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 lIns="91440" tIns="45720" rIns="91440" bIns="45720" anchor="ctr"/>
          <a:lstStyle/>
          <a:p>
            <a:r>
              <a:rPr lang="ru-RU" smtClean="0">
                <a:effectLst/>
                <a:cs typeface="Arial" charset="0"/>
              </a:rPr>
              <a:t>Пример сервиса</a:t>
            </a:r>
            <a:endParaRPr lang="en-US" smtClean="0">
              <a:effectLst/>
              <a:cs typeface="Arial" charset="0"/>
            </a:endParaRPr>
          </a:p>
        </p:txBody>
      </p:sp>
      <p:sp>
        <p:nvSpPr>
          <p:cNvPr id="49154" name="Content Placeholder 2"/>
          <p:cNvSpPr>
            <a:spLocks noGrp="1"/>
          </p:cNvSpPr>
          <p:nvPr>
            <p:ph idx="4294967295"/>
          </p:nvPr>
        </p:nvSpPr>
        <p:spPr>
          <a:xfrm>
            <a:off x="304800" y="765175"/>
            <a:ext cx="8532813" cy="2940050"/>
          </a:xfrm>
        </p:spPr>
        <p:txBody>
          <a:bodyPr lIns="91440" tIns="45720" rIns="91440" bIns="45720"/>
          <a:lstStyle/>
          <a:p>
            <a:pPr marL="265113" indent="-265113"/>
            <a:r>
              <a:rPr lang="ru-RU" sz="2800" smtClean="0"/>
              <a:t>Сервис представляет собой </a:t>
            </a:r>
            <a:r>
              <a:rPr lang="en-US" sz="2800" smtClean="0"/>
              <a:t>POJO</a:t>
            </a:r>
            <a:endParaRPr lang="ru-RU" sz="2800" smtClean="0"/>
          </a:p>
          <a:p>
            <a:pPr marL="265113" indent="-265113"/>
            <a:r>
              <a:rPr lang="ru-RU" sz="2800" smtClean="0"/>
              <a:t>Для работы сервиса необходим сервер, реализующий требуемые спецификации</a:t>
            </a:r>
          </a:p>
          <a:p>
            <a:pPr marL="538163" lvl="1" indent="-273050"/>
            <a:r>
              <a:rPr lang="en-US" sz="2800" smtClean="0"/>
              <a:t>Apache Tomcat, Resin, Jetty, </a:t>
            </a:r>
            <a:r>
              <a:rPr lang="ru-RU" sz="2800" smtClean="0"/>
              <a:t>любой </a:t>
            </a:r>
            <a:r>
              <a:rPr lang="en-US" sz="2800" smtClean="0"/>
              <a:t>AS</a:t>
            </a:r>
            <a:endParaRPr lang="ru-RU" sz="2800" smtClean="0"/>
          </a:p>
          <a:p>
            <a:pPr marL="265113" indent="-265113"/>
            <a:r>
              <a:rPr lang="ru-RU" sz="2800" smtClean="0"/>
              <a:t>Поскольку общение происходит при помощи </a:t>
            </a:r>
            <a:r>
              <a:rPr lang="en-US" sz="2800" smtClean="0"/>
              <a:t>HTTP</a:t>
            </a:r>
            <a:r>
              <a:rPr lang="ru-RU" sz="2800" smtClean="0"/>
              <a:t>, для возвращаемого значения надо указать </a:t>
            </a:r>
            <a:r>
              <a:rPr lang="en-US" sz="2800" smtClean="0"/>
              <a:t>MIME</a:t>
            </a:r>
            <a:r>
              <a:rPr lang="ru-RU" sz="2800" smtClean="0"/>
              <a:t>-тип</a:t>
            </a:r>
            <a:endParaRPr lang="en-US" sz="2800" smtClean="0"/>
          </a:p>
        </p:txBody>
      </p:sp>
      <p:sp>
        <p:nvSpPr>
          <p:cNvPr id="49155" name="Text Box 8"/>
          <p:cNvSpPr txBox="1">
            <a:spLocks noChangeArrowheads="1"/>
          </p:cNvSpPr>
          <p:nvPr/>
        </p:nvSpPr>
        <p:spPr bwMode="auto">
          <a:xfrm>
            <a:off x="250825" y="3573463"/>
            <a:ext cx="8572500" cy="23749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@Path("service")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public class Service  {</a:t>
            </a:r>
          </a:p>
          <a:p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@GET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@Produces("application/xml")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public UberPoint sayHello(){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  return new UberPoint();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    }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10304</TotalTime>
  <Words>583</Words>
  <Application>Microsoft Office PowerPoint</Application>
  <PresentationFormat>On-screen Show (4:3)</PresentationFormat>
  <Paragraphs>147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lecture template</vt:lpstr>
      <vt:lpstr>Java Lecture 18  Web Services part II REST</vt:lpstr>
      <vt:lpstr>Agenda</vt:lpstr>
      <vt:lpstr>REpresentational State Transfer</vt:lpstr>
      <vt:lpstr>PowerPoint Presentation</vt:lpstr>
      <vt:lpstr>Компоненты REST-архитектуры</vt:lpstr>
      <vt:lpstr>REST URLs</vt:lpstr>
      <vt:lpstr>Agenda</vt:lpstr>
      <vt:lpstr>REST в Java</vt:lpstr>
      <vt:lpstr>Пример сервиса</vt:lpstr>
      <vt:lpstr>Data Transfer Objects</vt:lpstr>
      <vt:lpstr>Конфигурация сервера</vt:lpstr>
      <vt:lpstr>Пример клиента</vt:lpstr>
      <vt:lpstr>Встроенный сервер</vt:lpstr>
      <vt:lpstr>Practice</vt:lpstr>
      <vt:lpstr>Литература и дополнительные материалы</vt:lpstr>
    </vt:vector>
  </TitlesOfParts>
  <Company>T-SYSTEMS CIS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#09 Java tools</dc:title>
  <dc:creator>Evgeniy Naumenko</dc:creator>
  <cp:lastModifiedBy>Shulgin, Daniil</cp:lastModifiedBy>
  <cp:revision>289</cp:revision>
  <cp:lastPrinted>2008-10-06T12:12:35Z</cp:lastPrinted>
  <dcterms:created xsi:type="dcterms:W3CDTF">2011-07-20T13:22:05Z</dcterms:created>
  <dcterms:modified xsi:type="dcterms:W3CDTF">2015-07-30T13:59:43Z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