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63" r:id="rId3"/>
    <p:sldId id="469" r:id="rId4"/>
    <p:sldId id="463" r:id="rId5"/>
    <p:sldId id="465" r:id="rId6"/>
    <p:sldId id="466" r:id="rId7"/>
    <p:sldId id="471" r:id="rId8"/>
    <p:sldId id="468" r:id="rId9"/>
    <p:sldId id="470" r:id="rId10"/>
    <p:sldId id="467" r:id="rId11"/>
    <p:sldId id="473" r:id="rId12"/>
    <p:sldId id="453" r:id="rId13"/>
    <p:sldId id="474" r:id="rId14"/>
    <p:sldId id="462" r:id="rId15"/>
    <p:sldId id="413" r:id="rId16"/>
    <p:sldId id="449" r:id="rId17"/>
    <p:sldId id="414" r:id="rId18"/>
    <p:sldId id="425" r:id="rId19"/>
    <p:sldId id="456" r:id="rId20"/>
    <p:sldId id="426" r:id="rId21"/>
    <p:sldId id="427" r:id="rId22"/>
    <p:sldId id="428" r:id="rId23"/>
    <p:sldId id="454" r:id="rId24"/>
    <p:sldId id="418" r:id="rId25"/>
    <p:sldId id="455" r:id="rId26"/>
    <p:sldId id="430" r:id="rId27"/>
    <p:sldId id="431" r:id="rId28"/>
    <p:sldId id="432" r:id="rId29"/>
    <p:sldId id="457" r:id="rId30"/>
    <p:sldId id="433" r:id="rId31"/>
    <p:sldId id="459" r:id="rId32"/>
    <p:sldId id="434" r:id="rId33"/>
    <p:sldId id="435" r:id="rId34"/>
    <p:sldId id="460" r:id="rId35"/>
    <p:sldId id="436" r:id="rId36"/>
    <p:sldId id="461" r:id="rId37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EDA95A"/>
    <a:srgbClr val="DDD674"/>
    <a:srgbClr val="BABD5A"/>
    <a:srgbClr val="64B9E4"/>
    <a:srgbClr val="427BAB"/>
    <a:srgbClr val="CCCCC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87" autoAdjust="0"/>
    <p:restoredTop sz="90655" autoAdjust="0"/>
  </p:normalViewPr>
  <p:slideViewPr>
    <p:cSldViewPr>
      <p:cViewPr varScale="1">
        <p:scale>
          <a:sx n="97" d="100"/>
          <a:sy n="97" d="100"/>
        </p:scale>
        <p:origin x="-114" y="-13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854B1B1F-8E69-48E3-9273-FE954C933C8D}" type="datetime1">
              <a:rPr lang="ru-RU"/>
              <a:pPr>
                <a:defRPr/>
              </a:pPr>
              <a:t>19.03.2013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93BED4D-254C-4D3D-AC3F-4DBE0B9781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5365" name="Picture 11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54155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ADA24B50-4125-489C-BDDB-4A8125300102}" type="datetime1">
              <a:rPr lang="ru-RU"/>
              <a:pPr>
                <a:defRPr/>
              </a:pPr>
              <a:t>19.03.2013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059D4A77-D463-417C-B89F-C13C1837F6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3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122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695B-E13F-4229-B264-CDEE48BA35E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3EEB2-CBA5-4251-AAD5-35E306D834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992C-C6A5-49D0-A470-B64E152DFE9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88900"/>
            <a:ext cx="8532813" cy="4603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04800" y="765175"/>
            <a:ext cx="4189413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191000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09EFD-581F-438B-8C1C-55D55EBDBF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FB129-4E7C-4E46-BB37-466009994B9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C4712-CA8B-42FA-947D-820A3938B69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2C275-A1A3-4D34-9BC6-F055C6D993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6FA0C-C053-4623-A11A-B0CC5E985E6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E4D13014-B9FD-462A-A258-9719F1A80A0A}" type="datetime1">
              <a:rPr lang="ru-RU"/>
              <a:pPr>
                <a:defRPr/>
              </a:pPr>
              <a:t>19.03.2013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976E1-1F60-4A51-9A2E-8EC60C9690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1EC31-C874-499B-BB49-0A9D4FBB71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512C8-FC78-4986-BD36-3A069F87866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09B0-65C7-4F02-893F-68F890B2363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926F661F-467A-44C1-9316-27211624E9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4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74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lex-aka-jj.livejournal.com/6698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ru/library/ws-java1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w3schools.com/wsdl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ru/edu/ws-jax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Java Lecture #</a:t>
            </a:r>
            <a:b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Web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1" y="692697"/>
            <a:ext cx="8532812" cy="648071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Сокеты – отправная точка любого общения в современных ОС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304801" y="1196752"/>
            <a:ext cx="8532812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Используя сокеты можно не беспокоиться ниже транспортного уровня</a:t>
            </a:r>
            <a:endParaRPr lang="ru-RU" sz="2400" dirty="0" smtClean="0"/>
          </a:p>
        </p:txBody>
      </p:sp>
      <p:pic>
        <p:nvPicPr>
          <p:cNvPr id="1026" name="Picture 2" descr="http://upload.wikimedia.org/wikipedia/en/f/ff/Osi_model_tr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5747"/>
            <a:ext cx="5429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 bwMode="auto">
          <a:xfrm>
            <a:off x="1907704" y="4005064"/>
            <a:ext cx="4896544" cy="1699616"/>
          </a:xfrm>
          <a:prstGeom prst="rect">
            <a:avLst/>
          </a:prstGeom>
          <a:blipFill dpi="0" rotWithShape="1">
            <a:blip r:embed="rId3">
              <a:alphaModFix amt="47000"/>
            </a:blip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1" y="692697"/>
            <a:ext cx="8532812" cy="648071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Все что нужно для работы с сокетами это: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280920" cy="3168352"/>
          </a:xfrm>
        </p:spPr>
        <p:txBody>
          <a:bodyPr lIns="91440" tIns="45720" rIns="91440" bIns="45720"/>
          <a:lstStyle/>
          <a:p>
            <a:r>
              <a:rPr lang="ru-RU" sz="2400" dirty="0" smtClean="0"/>
              <a:t>сетевой интерфейс</a:t>
            </a:r>
            <a:endParaRPr lang="en-US" sz="2400" dirty="0" smtClean="0"/>
          </a:p>
          <a:p>
            <a:endParaRPr lang="ru-RU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свой протокол общения</a:t>
            </a:r>
          </a:p>
          <a:p>
            <a:r>
              <a:rPr lang="ru-RU" sz="2400" dirty="0" smtClean="0"/>
              <a:t>клиент и сервер которые его реализуют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4800" y="1887336"/>
            <a:ext cx="8443664" cy="43204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>
              <a:buNone/>
            </a:pPr>
            <a:r>
              <a:rPr lang="en-US" sz="1800" dirty="0">
                <a:latin typeface="Arial Narrow" pitchFamily="34" charset="0"/>
              </a:rPr>
              <a:t>URL: </a:t>
            </a:r>
            <a:r>
              <a:rPr lang="ru-RU" sz="1800" dirty="0">
                <a:latin typeface="Arial Narrow" pitchFamily="34" charset="0"/>
              </a:rPr>
              <a:t>&lt;схема&gt;://&lt;логин&gt;:&lt;пароль&gt;@&lt;хост&gt;:&lt;порт&gt;/&lt;</a:t>
            </a:r>
            <a:r>
              <a:rPr lang="en-US" sz="1800" dirty="0">
                <a:latin typeface="Arial Narrow" pitchFamily="34" charset="0"/>
              </a:rPr>
              <a:t>URL‐</a:t>
            </a:r>
            <a:r>
              <a:rPr lang="ru-RU" sz="1800" dirty="0">
                <a:latin typeface="Arial Narrow" pitchFamily="34" charset="0"/>
              </a:rPr>
              <a:t>путь&gt;?&lt;параметры&gt;#&lt;якорь&gt;</a:t>
            </a:r>
            <a:endParaRPr lang="ru-RU" sz="1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2"/>
          <p:cNvSpPr txBox="1">
            <a:spLocks/>
          </p:cNvSpPr>
          <p:nvPr/>
        </p:nvSpPr>
        <p:spPr bwMode="gray">
          <a:xfrm>
            <a:off x="304800" y="2327442"/>
            <a:ext cx="8532813" cy="118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/>
            <a:r>
              <a:rPr lang="ru-RU" sz="2400" dirty="0" smtClean="0"/>
              <a:t>Сетевой протокол для общения</a:t>
            </a:r>
          </a:p>
          <a:p>
            <a:pPr marL="265113" indent="-265113"/>
            <a:r>
              <a:rPr lang="ru-RU" sz="2400" dirty="0" err="1" smtClean="0"/>
              <a:t>Сериализация</a:t>
            </a:r>
            <a:r>
              <a:rPr lang="ru-RU" sz="2400" dirty="0" smtClean="0"/>
              <a:t> бизнес компонентов в формат для передачи по сети</a:t>
            </a:r>
            <a:endParaRPr lang="en-US" sz="2400" dirty="0" smtClean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gray">
          <a:xfrm>
            <a:off x="304800" y="1196752"/>
            <a:ext cx="8532813" cy="59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Это удаленный вызов процедур, </a:t>
            </a:r>
            <a:r>
              <a:rPr lang="ru-RU" sz="2400" dirty="0" smtClean="0"/>
              <a:t>методов, функций.</a:t>
            </a:r>
            <a:endParaRPr lang="en-US" sz="2400" dirty="0" smtClean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gray">
          <a:xfrm>
            <a:off x="304800" y="1772816"/>
            <a:ext cx="8532813" cy="118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Для этого нужно:</a:t>
            </a:r>
          </a:p>
        </p:txBody>
      </p:sp>
      <p:sp>
        <p:nvSpPr>
          <p:cNvPr id="9" name="Содержимое 2"/>
          <p:cNvSpPr txBox="1">
            <a:spLocks/>
          </p:cNvSpPr>
          <p:nvPr/>
        </p:nvSpPr>
        <p:spPr bwMode="gray">
          <a:xfrm>
            <a:off x="304801" y="692697"/>
            <a:ext cx="853281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smtClean="0"/>
              <a:t>RPC (Remote Procedure Calling) – </a:t>
            </a:r>
            <a:r>
              <a:rPr lang="ru-RU" sz="2400" smtClean="0"/>
              <a:t>следующий уровень иерархии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37624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1" y="692697"/>
            <a:ext cx="8532812" cy="648071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en-US" sz="2400" dirty="0" smtClean="0"/>
              <a:t>RPC </a:t>
            </a:r>
            <a:r>
              <a:rPr lang="ru-RU" sz="2400" dirty="0" smtClean="0"/>
              <a:t>вызовы </a:t>
            </a:r>
            <a:r>
              <a:rPr lang="ru-RU" sz="2400" dirty="0" err="1" smtClean="0"/>
              <a:t>языко</a:t>
            </a:r>
            <a:r>
              <a:rPr lang="ru-RU" sz="2400" dirty="0" smtClean="0"/>
              <a:t>/</a:t>
            </a:r>
            <a:r>
              <a:rPr lang="ru-RU" sz="2400" dirty="0" err="1" smtClean="0"/>
              <a:t>платформо</a:t>
            </a:r>
            <a:r>
              <a:rPr lang="ru-RU" sz="2400" dirty="0" smtClean="0"/>
              <a:t>/технология- зависимые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idx="4294967295"/>
          </p:nvPr>
        </p:nvSpPr>
        <p:spPr>
          <a:xfrm>
            <a:off x="304800" y="1556792"/>
            <a:ext cx="8532812" cy="2160240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Это не нравится бизнес-департаментам, которым без разницы что у вас за магия за кулисами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(им просто нужно чтобы вы нарисовали семь красных перпендикулярных друг другу линий зеленым цветом)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http://alex-aka-jj.livejournal.com/66984.html</a:t>
            </a:r>
            <a:endParaRPr lang="ru-RU" sz="2400" dirty="0" smtClean="0"/>
          </a:p>
        </p:txBody>
      </p:sp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287660" y="5157192"/>
            <a:ext cx="8532812" cy="648072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поэтому…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714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Основы </a:t>
            </a:r>
            <a:r>
              <a:rPr lang="en-US" sz="2800" dirty="0" smtClean="0">
                <a:solidFill>
                  <a:schemeClr val="tx2"/>
                </a:solidFill>
              </a:rPr>
              <a:t>Web-</a:t>
            </a:r>
            <a:r>
              <a:rPr lang="ru-RU" sz="2800" dirty="0" smtClean="0">
                <a:solidFill>
                  <a:schemeClr val="tx2"/>
                </a:solidFill>
              </a:rPr>
              <a:t>сервисов</a:t>
            </a:r>
          </a:p>
          <a:p>
            <a:pPr eaLnBrk="1" hangingPunct="1"/>
            <a:r>
              <a:rPr lang="en-US" sz="2800" dirty="0" smtClean="0"/>
              <a:t>SOAP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WSDL</a:t>
            </a:r>
          </a:p>
          <a:p>
            <a:pPr eaLnBrk="1" hangingPunct="1"/>
            <a:r>
              <a:rPr lang="en-US" sz="2800" dirty="0" smtClean="0"/>
              <a:t>JAX-WS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REST-</a:t>
            </a:r>
            <a:r>
              <a:rPr lang="ru-RU" sz="2800" dirty="0" smtClean="0"/>
              <a:t>сервисы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JAX-RS</a:t>
            </a:r>
            <a:endParaRPr lang="ru-RU" sz="2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Содержание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17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Содержимое 2"/>
          <p:cNvSpPr>
            <a:spLocks noGrp="1"/>
          </p:cNvSpPr>
          <p:nvPr>
            <p:ph idx="4294967295"/>
          </p:nvPr>
        </p:nvSpPr>
        <p:spPr>
          <a:xfrm>
            <a:off x="304800" y="692696"/>
            <a:ext cx="8532813" cy="5256213"/>
          </a:xfrm>
        </p:spPr>
        <p:txBody>
          <a:bodyPr lIns="91440" tIns="45720" rIns="91440" bIns="45720"/>
          <a:lstStyle/>
          <a:p>
            <a:pPr marL="265113" indent="-265113"/>
            <a:r>
              <a:rPr lang="en-US" sz="2400" dirty="0">
                <a:solidFill>
                  <a:schemeClr val="tx2"/>
                </a:solidFill>
              </a:rPr>
              <a:t>SOA</a:t>
            </a:r>
            <a:r>
              <a:rPr lang="ru-RU" sz="2400" dirty="0">
                <a:solidFill>
                  <a:schemeClr val="tx2"/>
                </a:solidFill>
              </a:rPr>
              <a:t> (</a:t>
            </a:r>
            <a:r>
              <a:rPr lang="en-US" sz="2400" dirty="0">
                <a:solidFill>
                  <a:schemeClr val="tx2"/>
                </a:solidFill>
              </a:rPr>
              <a:t>Service-oriented architecture</a:t>
            </a:r>
            <a:r>
              <a:rPr lang="ru-RU" sz="2400" dirty="0">
                <a:solidFill>
                  <a:schemeClr val="tx2"/>
                </a:solidFill>
              </a:rPr>
              <a:t>)</a:t>
            </a:r>
            <a:br>
              <a:rPr lang="ru-RU" sz="2400" dirty="0">
                <a:solidFill>
                  <a:schemeClr val="tx2"/>
                </a:solidFill>
              </a:rPr>
            </a:br>
            <a:r>
              <a:rPr lang="ru-RU" sz="2400" dirty="0"/>
              <a:t>бизнес компоненты скрыты за интерфейсами</a:t>
            </a:r>
            <a:br>
              <a:rPr lang="ru-RU" sz="2400" dirty="0"/>
            </a:br>
            <a:r>
              <a:rPr lang="ru-RU" sz="2400" dirty="0" smtClean="0"/>
              <a:t>интерфейсы стандартны и не меняются (без согласования)</a:t>
            </a:r>
            <a:endParaRPr lang="en-US" sz="2400" dirty="0"/>
          </a:p>
          <a:p>
            <a:pPr marL="265113" indent="-265113">
              <a:buFont typeface="Wingdings" pitchFamily="2" charset="2"/>
              <a:buNone/>
            </a:pPr>
            <a:endParaRPr lang="en-US" sz="2400" dirty="0" smtClean="0"/>
          </a:p>
          <a:p>
            <a:pPr marL="265113" indent="-265113"/>
            <a:r>
              <a:rPr lang="en-US" sz="2400" dirty="0">
                <a:solidFill>
                  <a:schemeClr val="tx2"/>
                </a:solidFill>
              </a:rPr>
              <a:t>REST</a:t>
            </a:r>
            <a:r>
              <a:rPr lang="ru-RU" sz="2400" dirty="0">
                <a:solidFill>
                  <a:schemeClr val="tx2"/>
                </a:solidFill>
              </a:rPr>
              <a:t> (</a:t>
            </a:r>
            <a:r>
              <a:rPr lang="en-US" sz="2400" dirty="0" err="1">
                <a:solidFill>
                  <a:schemeClr val="tx2"/>
                </a:solidFill>
              </a:rPr>
              <a:t>REpresentational</a:t>
            </a:r>
            <a:r>
              <a:rPr lang="en-US" sz="2400" dirty="0">
                <a:solidFill>
                  <a:schemeClr val="tx2"/>
                </a:solidFill>
              </a:rPr>
              <a:t> State Transfer</a:t>
            </a:r>
            <a:r>
              <a:rPr lang="ru-RU" sz="2400" dirty="0">
                <a:solidFill>
                  <a:schemeClr val="tx2"/>
                </a:solidFill>
              </a:rPr>
              <a:t>)</a:t>
            </a:r>
            <a:br>
              <a:rPr lang="ru-RU" sz="2400" dirty="0">
                <a:solidFill>
                  <a:schemeClr val="tx2"/>
                </a:solidFill>
              </a:rPr>
            </a:br>
            <a:r>
              <a:rPr lang="ru-RU" sz="2400" dirty="0" smtClean="0"/>
              <a:t>использовать сетевой протокол по максимуму и не хранить информацию между запросом и ответом, т.е. сохранять </a:t>
            </a:r>
            <a:r>
              <a:rPr lang="en-US" sz="2400" dirty="0" smtClean="0"/>
              <a:t>state </a:t>
            </a:r>
            <a:r>
              <a:rPr lang="ru-RU" sz="2400" dirty="0" smtClean="0"/>
              <a:t>ресурса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Подходы</a:t>
            </a:r>
            <a:endParaRPr lang="ru-RU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Основы </a:t>
            </a:r>
            <a:r>
              <a:rPr lang="en-US" sz="2800" dirty="0" smtClean="0"/>
              <a:t>Web-</a:t>
            </a:r>
            <a:r>
              <a:rPr lang="ru-RU" sz="2800" dirty="0" smtClean="0"/>
              <a:t>сервисов</a:t>
            </a:r>
          </a:p>
          <a:p>
            <a:pPr eaLnBrk="1" hangingPunct="1"/>
            <a:r>
              <a:rPr lang="en-US" sz="2800" dirty="0" smtClean="0">
                <a:solidFill>
                  <a:schemeClr val="tx2"/>
                </a:solidFill>
              </a:rPr>
              <a:t>SOAP</a:t>
            </a:r>
            <a:endParaRPr lang="ru-RU" sz="2800" dirty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WSDL</a:t>
            </a:r>
          </a:p>
          <a:p>
            <a:pPr eaLnBrk="1" hangingPunct="1"/>
            <a:r>
              <a:rPr lang="en-US" sz="2800" dirty="0" smtClean="0"/>
              <a:t>JAX-WS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REST-</a:t>
            </a:r>
            <a:r>
              <a:rPr lang="ru-RU" sz="2800" dirty="0" smtClean="0"/>
              <a:t>сервисы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JAX-RS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Содержимое 2"/>
          <p:cNvSpPr>
            <a:spLocks noGrp="1"/>
          </p:cNvSpPr>
          <p:nvPr>
            <p:ph idx="4294967295"/>
          </p:nvPr>
        </p:nvSpPr>
        <p:spPr>
          <a:xfrm>
            <a:off x="314307" y="2276872"/>
            <a:ext cx="8532813" cy="3600400"/>
          </a:xfrm>
        </p:spPr>
        <p:txBody>
          <a:bodyPr lIns="91440" tIns="45720" rIns="91440" bIns="45720"/>
          <a:lstStyle/>
          <a:p>
            <a:pPr marL="265113" indent="-265113">
              <a:spcBef>
                <a:spcPts val="1200"/>
              </a:spcBef>
            </a:pPr>
            <a:r>
              <a:rPr lang="ru-RU" sz="2400" dirty="0" smtClean="0"/>
              <a:t>Общение </a:t>
            </a:r>
            <a:r>
              <a:rPr lang="en-US" sz="2400" dirty="0" smtClean="0"/>
              <a:t>XML </a:t>
            </a:r>
            <a:r>
              <a:rPr lang="ru-RU" sz="2400" dirty="0" smtClean="0"/>
              <a:t>документами</a:t>
            </a:r>
          </a:p>
          <a:p>
            <a:pPr marL="265113" indent="-265113">
              <a:spcBef>
                <a:spcPts val="1200"/>
              </a:spcBef>
            </a:pPr>
            <a:r>
              <a:rPr lang="ru-RU" sz="2400" dirty="0" smtClean="0"/>
              <a:t>Для полного описания сервиса используется </a:t>
            </a:r>
            <a:r>
              <a:rPr lang="en-US" sz="2400" dirty="0" smtClean="0"/>
              <a:t>WSDL</a:t>
            </a:r>
            <a:endParaRPr lang="ru-RU" sz="2400" dirty="0" smtClean="0"/>
          </a:p>
          <a:p>
            <a:pPr marL="265113" indent="-265113">
              <a:spcBef>
                <a:spcPts val="1200"/>
              </a:spcBef>
            </a:pPr>
            <a:r>
              <a:rPr lang="en-US" sz="2400" dirty="0"/>
              <a:t>WSDL</a:t>
            </a:r>
            <a:r>
              <a:rPr lang="ru-RU" sz="2400" dirty="0"/>
              <a:t> это описание интерфейса и оно важнее </a:t>
            </a:r>
            <a:r>
              <a:rPr lang="ru-RU" sz="2400" dirty="0" smtClean="0"/>
              <a:t>реализации сервиса на сервере</a:t>
            </a:r>
            <a:r>
              <a:rPr lang="en-US" sz="2400" dirty="0" smtClean="0"/>
              <a:t> </a:t>
            </a:r>
            <a:r>
              <a:rPr lang="ru-RU" sz="2400" dirty="0" smtClean="0"/>
              <a:t>так как оно описывает интерфейс</a:t>
            </a:r>
          </a:p>
          <a:p>
            <a:pPr marL="265113" indent="-265113">
              <a:spcBef>
                <a:spcPts val="1200"/>
              </a:spcBef>
            </a:pPr>
            <a:r>
              <a:rPr lang="ru-RU" sz="2400" dirty="0" smtClean="0"/>
              <a:t>Протокол разработан </a:t>
            </a:r>
            <a:r>
              <a:rPr lang="en-US" sz="2400" dirty="0" smtClean="0"/>
              <a:t>W3C </a:t>
            </a:r>
            <a:r>
              <a:rPr lang="ru-RU" sz="2400" dirty="0" smtClean="0"/>
              <a:t>(им можно доверять), хорошо протестирован и используется многими компаниями</a:t>
            </a:r>
          </a:p>
          <a:p>
            <a:pPr marL="265113" indent="-265113">
              <a:spcBef>
                <a:spcPts val="1200"/>
              </a:spcBef>
            </a:pPr>
            <a:r>
              <a:rPr lang="ru-RU" sz="2400" dirty="0" smtClean="0"/>
              <a:t>Хорошо разделяет бизнес часть от программирования</a:t>
            </a:r>
          </a:p>
          <a:p>
            <a:pPr marL="265113" indent="-265113">
              <a:spcBef>
                <a:spcPts val="1200"/>
              </a:spcBef>
            </a:pPr>
            <a:r>
              <a:rPr lang="ru-RU" sz="2400" dirty="0" smtClean="0"/>
              <a:t>Работает на </a:t>
            </a:r>
            <a:r>
              <a:rPr lang="en-US" sz="2400" dirty="0" smtClean="0"/>
              <a:t>GET </a:t>
            </a:r>
            <a:r>
              <a:rPr lang="ru-RU" sz="2400" dirty="0" smtClean="0"/>
              <a:t>и </a:t>
            </a:r>
            <a:r>
              <a:rPr lang="en-US" sz="2400" dirty="0" smtClean="0"/>
              <a:t>POST </a:t>
            </a:r>
            <a:r>
              <a:rPr lang="ru-RU" sz="2400" dirty="0" smtClean="0"/>
              <a:t>протокола </a:t>
            </a:r>
            <a:r>
              <a:rPr lang="en-US" sz="2400" dirty="0" smtClean="0"/>
              <a:t>HTTP</a:t>
            </a:r>
            <a:endParaRPr lang="ru-RU" sz="24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en-US" dirty="0" smtClean="0">
                <a:effectLst/>
              </a:rPr>
              <a:t>SOA </a:t>
            </a:r>
            <a:r>
              <a:rPr lang="ru-RU" dirty="0" smtClean="0">
                <a:effectLst/>
              </a:rPr>
              <a:t>и </a:t>
            </a:r>
            <a:r>
              <a:rPr lang="en-US" dirty="0" smtClean="0">
                <a:effectLst/>
              </a:rPr>
              <a:t>SOAP</a:t>
            </a:r>
            <a:endParaRPr lang="ru-RU" dirty="0">
              <a:effectLst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gray">
          <a:xfrm>
            <a:off x="304800" y="692697"/>
            <a:ext cx="853281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/>
            <a:r>
              <a:rPr lang="en-US" sz="2400" dirty="0" smtClean="0">
                <a:solidFill>
                  <a:schemeClr val="tx2"/>
                </a:solidFill>
              </a:rPr>
              <a:t>SOA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– </a:t>
            </a:r>
            <a:r>
              <a:rPr lang="ru-RU" sz="2400" dirty="0" smtClean="0">
                <a:solidFill>
                  <a:schemeClr val="tx2"/>
                </a:solidFill>
              </a:rPr>
              <a:t>архитектура или подход к созданию сетевого взаимодействия</a:t>
            </a:r>
          </a:p>
          <a:p>
            <a:pPr marL="265113" indent="-265113"/>
            <a:r>
              <a:rPr lang="en-US" sz="2400" dirty="0" smtClean="0">
                <a:solidFill>
                  <a:schemeClr val="tx2"/>
                </a:solidFill>
              </a:rPr>
              <a:t>SOAP – </a:t>
            </a:r>
            <a:r>
              <a:rPr lang="ru-RU" sz="2400" dirty="0" smtClean="0">
                <a:solidFill>
                  <a:schemeClr val="tx2"/>
                </a:solidFill>
              </a:rPr>
              <a:t>протокол разработанный </a:t>
            </a:r>
            <a:r>
              <a:rPr lang="en-US" sz="2400" dirty="0" smtClean="0">
                <a:solidFill>
                  <a:schemeClr val="tx2"/>
                </a:solidFill>
              </a:rPr>
              <a:t>W3C</a:t>
            </a:r>
            <a:r>
              <a:rPr lang="ru-RU" sz="2400" dirty="0" smtClean="0">
                <a:solidFill>
                  <a:schemeClr val="tx2"/>
                </a:solidFill>
              </a:rPr>
              <a:t> реализующий этот подход</a:t>
            </a:r>
            <a:endParaRPr lang="en-US" sz="2400" dirty="0" smtClean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gray">
          <a:xfrm>
            <a:off x="304800" y="1809056"/>
            <a:ext cx="8532813" cy="59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Основные фишки </a:t>
            </a:r>
            <a:r>
              <a:rPr lang="en-US" sz="2400" dirty="0" smtClean="0"/>
              <a:t>SOAP: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Содержимое 2"/>
          <p:cNvSpPr>
            <a:spLocks noGrp="1"/>
          </p:cNvSpPr>
          <p:nvPr>
            <p:ph idx="4294967295"/>
          </p:nvPr>
        </p:nvSpPr>
        <p:spPr>
          <a:xfrm>
            <a:off x="304800" y="620713"/>
            <a:ext cx="8532813" cy="1800175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Любой </a:t>
            </a:r>
            <a:r>
              <a:rPr lang="en-US" sz="2400" dirty="0" smtClean="0"/>
              <a:t>SOAP </a:t>
            </a:r>
            <a:r>
              <a:rPr lang="ru-RU" sz="2400" dirty="0" smtClean="0"/>
              <a:t>запрос/ответ состоит из:</a:t>
            </a:r>
          </a:p>
          <a:p>
            <a:pPr marL="177800" indent="-273050"/>
            <a:r>
              <a:rPr lang="ru-RU" sz="2400" dirty="0" smtClean="0"/>
              <a:t>Обертки</a:t>
            </a:r>
          </a:p>
          <a:p>
            <a:pPr marL="177800" indent="-273050"/>
            <a:r>
              <a:rPr lang="ru-RU" sz="2400" dirty="0" err="1" smtClean="0"/>
              <a:t>Хэдера</a:t>
            </a:r>
            <a:endParaRPr lang="ru-RU" sz="2400" dirty="0" smtClean="0"/>
          </a:p>
          <a:p>
            <a:pPr marL="177800" indent="-273050"/>
            <a:r>
              <a:rPr lang="ru-RU" sz="2400" dirty="0" smtClean="0"/>
              <a:t>Тела</a:t>
            </a:r>
          </a:p>
        </p:txBody>
      </p:sp>
      <p:pic>
        <p:nvPicPr>
          <p:cNvPr id="31748" name="Picture 6" descr="http://upload.wikimedia.org/wikipedia/commons/thumb/5/59/SOAP.svg/220px-SOAP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6136" y="692696"/>
            <a:ext cx="263525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en-US" dirty="0" smtClean="0">
                <a:effectLst/>
              </a:rPr>
              <a:t>SOAP</a:t>
            </a:r>
            <a:endParaRPr lang="ru-RU" dirty="0">
              <a:effectLst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gray">
          <a:xfrm>
            <a:off x="315735" y="2492897"/>
            <a:ext cx="5264377" cy="93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400" dirty="0" smtClean="0"/>
              <a:t>В тело вкладывается сама суть запроса, т.е. ваше сообщение</a:t>
            </a:r>
          </a:p>
        </p:txBody>
      </p:sp>
      <p:sp>
        <p:nvSpPr>
          <p:cNvPr id="9" name="Содержимое 2"/>
          <p:cNvSpPr txBox="1">
            <a:spLocks/>
          </p:cNvSpPr>
          <p:nvPr/>
        </p:nvSpPr>
        <p:spPr bwMode="gray">
          <a:xfrm>
            <a:off x="315735" y="3493005"/>
            <a:ext cx="5264377" cy="93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HTTP GET – </a:t>
            </a:r>
            <a:r>
              <a:rPr lang="ru-RU" sz="2400" dirty="0" smtClean="0"/>
              <a:t>запрос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HTTP POST – </a:t>
            </a:r>
            <a:r>
              <a:rPr lang="ru-RU" sz="2400" dirty="0" smtClean="0"/>
              <a:t>ответ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en-US" dirty="0" smtClean="0">
                <a:effectLst/>
              </a:rPr>
              <a:t>SOAP</a:t>
            </a:r>
            <a:endParaRPr lang="ru-RU" dirty="0">
              <a:effectLst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 bwMode="gray">
          <a:xfrm>
            <a:off x="304800" y="620688"/>
            <a:ext cx="8288713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400" dirty="0" smtClean="0"/>
              <a:t>Для того чтобы создать сервис нужно:</a:t>
            </a:r>
          </a:p>
          <a:p>
            <a:r>
              <a:rPr lang="ru-RU" sz="2400" dirty="0" smtClean="0"/>
              <a:t>Создать интерфейс для общения с клиентом</a:t>
            </a:r>
          </a:p>
          <a:p>
            <a:r>
              <a:rPr lang="ru-RU" sz="2400" dirty="0"/>
              <a:t>Придумать </a:t>
            </a:r>
            <a:r>
              <a:rPr lang="ru-RU" sz="2400" dirty="0" err="1"/>
              <a:t>эндпоинт</a:t>
            </a:r>
            <a:r>
              <a:rPr lang="ru-RU" sz="2400" dirty="0"/>
              <a:t> по которому будем </a:t>
            </a:r>
            <a:r>
              <a:rPr lang="ru-RU" sz="2400" dirty="0" err="1" smtClean="0"/>
              <a:t>деплоить</a:t>
            </a:r>
            <a:r>
              <a:rPr lang="ru-RU" sz="2400" dirty="0" smtClean="0"/>
              <a:t> сервис</a:t>
            </a:r>
          </a:p>
          <a:p>
            <a:r>
              <a:rPr lang="ru-RU" sz="2400" dirty="0" smtClean="0"/>
              <a:t>С помощью реализации </a:t>
            </a:r>
            <a:r>
              <a:rPr lang="en-US" sz="2400" dirty="0" smtClean="0"/>
              <a:t>SOAP </a:t>
            </a:r>
            <a:r>
              <a:rPr lang="ru-RU" sz="2400" dirty="0" smtClean="0"/>
              <a:t>для конкретного языка программирования опубликовать данный интерфейс по данному </a:t>
            </a:r>
            <a:r>
              <a:rPr lang="ru-RU" sz="2400" dirty="0" err="1" smtClean="0"/>
              <a:t>эндпоинту</a:t>
            </a:r>
            <a:endParaRPr lang="ru-RU" sz="2400" dirty="0" smtClean="0"/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При этом реализация должна сгенерировать вам </a:t>
            </a:r>
            <a:r>
              <a:rPr lang="en-US" sz="2400" dirty="0" smtClean="0"/>
              <a:t>WSDL </a:t>
            </a:r>
            <a:r>
              <a:rPr lang="ru-RU" sz="2400" dirty="0" smtClean="0"/>
              <a:t>файл в котором будет храниться описание вашего сервиса.</a:t>
            </a:r>
          </a:p>
          <a:p>
            <a:pPr marL="0" indent="0">
              <a:buNone/>
            </a:pPr>
            <a:r>
              <a:rPr lang="ru-RU" sz="2400" dirty="0" smtClean="0"/>
              <a:t>Клиент может использовать данный </a:t>
            </a:r>
            <a:r>
              <a:rPr lang="en-US" sz="2400" dirty="0" smtClean="0"/>
              <a:t>WSDL </a:t>
            </a:r>
            <a:r>
              <a:rPr lang="ru-RU" sz="2400" dirty="0" smtClean="0"/>
              <a:t>для того чтобы пользоваться вашим сервисом, потому что в </a:t>
            </a:r>
            <a:r>
              <a:rPr lang="en-US" sz="2400" dirty="0" smtClean="0"/>
              <a:t>WSDL </a:t>
            </a:r>
            <a:r>
              <a:rPr lang="ru-RU" sz="2400" dirty="0" smtClean="0"/>
              <a:t>прописан весь протокол взаимодействия.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читайте на </a:t>
            </a:r>
            <a:r>
              <a:rPr lang="en-US" sz="2400" dirty="0"/>
              <a:t>IBM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www.ibm.com/developerworks/ru/library/ws-java1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2621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1" y="692697"/>
            <a:ext cx="3475112" cy="648072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Что нужно для общения ?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50825" y="2420938"/>
            <a:ext cx="2286000" cy="3571875"/>
          </a:xfrm>
          <a:prstGeom prst="rect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/>
              <a:t>Client</a:t>
            </a:r>
            <a:endParaRPr lang="ru-RU" sz="2800" b="1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6443663" y="2492375"/>
            <a:ext cx="2286000" cy="3571875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/>
              <a:t>Service</a:t>
            </a:r>
            <a:endParaRPr lang="ru-RU" sz="2800" b="1"/>
          </a:p>
        </p:txBody>
      </p:sp>
      <p:cxnSp>
        <p:nvCxnSpPr>
          <p:cNvPr id="32773" name="Прямая со стрелкой 7"/>
          <p:cNvCxnSpPr>
            <a:cxnSpLocks noChangeShapeType="1"/>
          </p:cNvCxnSpPr>
          <p:nvPr/>
        </p:nvCxnSpPr>
        <p:spPr bwMode="auto">
          <a:xfrm>
            <a:off x="2555875" y="2708275"/>
            <a:ext cx="3929063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74" name="Прямая со стрелкой 8"/>
          <p:cNvCxnSpPr>
            <a:cxnSpLocks noChangeShapeType="1"/>
          </p:cNvCxnSpPr>
          <p:nvPr/>
        </p:nvCxnSpPr>
        <p:spPr bwMode="auto">
          <a:xfrm rot="10800000">
            <a:off x="2555875" y="2922588"/>
            <a:ext cx="3938588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056063" y="2922588"/>
            <a:ext cx="7905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WSDL</a:t>
            </a:r>
            <a:endParaRPr lang="ru-RU" sz="1600" b="1">
              <a:latin typeface="Arial" charset="0"/>
            </a:endParaRPr>
          </a:p>
        </p:txBody>
      </p:sp>
      <p:sp>
        <p:nvSpPr>
          <p:cNvPr id="32776" name="TextBox 12"/>
          <p:cNvSpPr txBox="1">
            <a:spLocks noChangeArrowheads="1"/>
          </p:cNvSpPr>
          <p:nvPr/>
        </p:nvSpPr>
        <p:spPr bwMode="auto">
          <a:xfrm>
            <a:off x="3741738" y="2370138"/>
            <a:ext cx="14144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600" b="1">
                <a:latin typeface="Arial" charset="0"/>
              </a:rPr>
              <a:t>Запрос</a:t>
            </a:r>
            <a:r>
              <a:rPr lang="en-US" sz="1600" b="1">
                <a:latin typeface="Arial" charset="0"/>
              </a:rPr>
              <a:t> (get)</a:t>
            </a:r>
            <a:endParaRPr lang="ru-RU" sz="1600" b="1">
              <a:latin typeface="Arial" charset="0"/>
            </a:endParaRPr>
          </a:p>
        </p:txBody>
      </p:sp>
      <p:cxnSp>
        <p:nvCxnSpPr>
          <p:cNvPr id="32777" name="Прямая со стрелкой 13"/>
          <p:cNvCxnSpPr>
            <a:cxnSpLocks noChangeShapeType="1"/>
          </p:cNvCxnSpPr>
          <p:nvPr/>
        </p:nvCxnSpPr>
        <p:spPr bwMode="auto">
          <a:xfrm>
            <a:off x="2555875" y="4137025"/>
            <a:ext cx="3929063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78" name="Прямая со стрелкой 14"/>
          <p:cNvCxnSpPr>
            <a:cxnSpLocks noChangeShapeType="1"/>
          </p:cNvCxnSpPr>
          <p:nvPr/>
        </p:nvCxnSpPr>
        <p:spPr bwMode="auto">
          <a:xfrm rot="10800000">
            <a:off x="2555875" y="4351338"/>
            <a:ext cx="3938588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79" name="TextBox 15"/>
          <p:cNvSpPr txBox="1">
            <a:spLocks noChangeArrowheads="1"/>
          </p:cNvSpPr>
          <p:nvPr/>
        </p:nvSpPr>
        <p:spPr bwMode="auto">
          <a:xfrm>
            <a:off x="3609975" y="4351338"/>
            <a:ext cx="16779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600" b="1">
                <a:latin typeface="Arial" charset="0"/>
              </a:rPr>
              <a:t>Отклик (</a:t>
            </a:r>
            <a:r>
              <a:rPr lang="en-US" sz="1600" b="1">
                <a:latin typeface="Arial" charset="0"/>
              </a:rPr>
              <a:t>SOAP)</a:t>
            </a:r>
            <a:endParaRPr lang="ru-RU" sz="1600" b="1">
              <a:latin typeface="Arial" charset="0"/>
            </a:endParaRPr>
          </a:p>
        </p:txBody>
      </p:sp>
      <p:sp>
        <p:nvSpPr>
          <p:cNvPr id="32780" name="TextBox 16"/>
          <p:cNvSpPr txBox="1">
            <a:spLocks noChangeArrowheads="1"/>
          </p:cNvSpPr>
          <p:nvPr/>
        </p:nvSpPr>
        <p:spPr bwMode="auto">
          <a:xfrm>
            <a:off x="3606800" y="3798888"/>
            <a:ext cx="16843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600" b="1">
                <a:latin typeface="Arial" charset="0"/>
              </a:rPr>
              <a:t>Запрос (</a:t>
            </a:r>
            <a:r>
              <a:rPr lang="en-US" sz="1600" b="1">
                <a:latin typeface="Arial" charset="0"/>
              </a:rPr>
              <a:t>SOAP)</a:t>
            </a:r>
            <a:endParaRPr lang="ru-RU" sz="1600" b="1">
              <a:latin typeface="Arial" charset="0"/>
            </a:endParaRPr>
          </a:p>
        </p:txBody>
      </p:sp>
      <p:cxnSp>
        <p:nvCxnSpPr>
          <p:cNvPr id="32781" name="Прямая со стрелкой 17"/>
          <p:cNvCxnSpPr>
            <a:cxnSpLocks noChangeShapeType="1"/>
          </p:cNvCxnSpPr>
          <p:nvPr/>
        </p:nvCxnSpPr>
        <p:spPr bwMode="auto">
          <a:xfrm>
            <a:off x="2555875" y="5513388"/>
            <a:ext cx="3929063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2" name="Прямая со стрелкой 18"/>
          <p:cNvCxnSpPr>
            <a:cxnSpLocks noChangeShapeType="1"/>
          </p:cNvCxnSpPr>
          <p:nvPr/>
        </p:nvCxnSpPr>
        <p:spPr bwMode="auto">
          <a:xfrm rot="10800000">
            <a:off x="2555875" y="5727700"/>
            <a:ext cx="393858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83" name="TextBox 19"/>
          <p:cNvSpPr txBox="1">
            <a:spLocks noChangeArrowheads="1"/>
          </p:cNvSpPr>
          <p:nvPr/>
        </p:nvSpPr>
        <p:spPr bwMode="auto">
          <a:xfrm>
            <a:off x="3609975" y="5727700"/>
            <a:ext cx="16779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600" b="1">
                <a:latin typeface="Arial" charset="0"/>
              </a:rPr>
              <a:t>Отклик (</a:t>
            </a:r>
            <a:r>
              <a:rPr lang="en-US" sz="1600" b="1">
                <a:latin typeface="Arial" charset="0"/>
              </a:rPr>
              <a:t>SOAP)</a:t>
            </a:r>
            <a:endParaRPr lang="ru-RU" sz="1600" b="1">
              <a:latin typeface="Arial" charset="0"/>
            </a:endParaRPr>
          </a:p>
        </p:txBody>
      </p:sp>
      <p:sp>
        <p:nvSpPr>
          <p:cNvPr id="32784" name="TextBox 20"/>
          <p:cNvSpPr txBox="1">
            <a:spLocks noChangeArrowheads="1"/>
          </p:cNvSpPr>
          <p:nvPr/>
        </p:nvSpPr>
        <p:spPr bwMode="auto">
          <a:xfrm>
            <a:off x="3606800" y="5156200"/>
            <a:ext cx="16843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600" b="1">
                <a:latin typeface="Arial" charset="0"/>
              </a:rPr>
              <a:t>Запрос (</a:t>
            </a:r>
            <a:r>
              <a:rPr lang="en-US" sz="1600" b="1">
                <a:latin typeface="Arial" charset="0"/>
              </a:rPr>
              <a:t>SOAP)</a:t>
            </a:r>
            <a:endParaRPr lang="ru-RU" sz="1600" b="1">
              <a:latin typeface="Arial" charset="0"/>
            </a:endParaRPr>
          </a:p>
        </p:txBody>
      </p:sp>
      <p:sp>
        <p:nvSpPr>
          <p:cNvPr id="32785" name="Содержимое 2"/>
          <p:cNvSpPr>
            <a:spLocks noGrp="1"/>
          </p:cNvSpPr>
          <p:nvPr>
            <p:ph idx="4294967295"/>
          </p:nvPr>
        </p:nvSpPr>
        <p:spPr>
          <a:xfrm>
            <a:off x="304800" y="765175"/>
            <a:ext cx="8532813" cy="1493838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400" dirty="0" smtClean="0"/>
              <a:t>Сначала клиент запрашивает </a:t>
            </a:r>
            <a:r>
              <a:rPr lang="en-US" sz="2400" dirty="0" smtClean="0"/>
              <a:t>WSDL</a:t>
            </a:r>
          </a:p>
          <a:p>
            <a:pPr marL="265113" indent="-265113"/>
            <a:r>
              <a:rPr lang="ru-RU" sz="2400" dirty="0" smtClean="0"/>
              <a:t>На основе </a:t>
            </a:r>
            <a:r>
              <a:rPr lang="en-US" sz="2400" dirty="0" smtClean="0"/>
              <a:t>WSDL </a:t>
            </a:r>
            <a:r>
              <a:rPr lang="ru-RU" sz="2400" dirty="0" smtClean="0"/>
              <a:t>клиент может построить правильный запрос к требуемому </a:t>
            </a:r>
            <a:r>
              <a:rPr lang="en-US" sz="2400" dirty="0" smtClean="0"/>
              <a:t>SEI</a:t>
            </a:r>
            <a:r>
              <a:rPr lang="ru-RU" sz="2400" dirty="0" smtClean="0"/>
              <a:t> (имя сервиса)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en-US" dirty="0" smtClean="0">
                <a:effectLst/>
              </a:rPr>
              <a:t>SOAP</a:t>
            </a:r>
            <a:endParaRPr lang="ru-RU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smtClean="0">
                <a:effectLst/>
                <a:cs typeface="Arial" charset="0"/>
              </a:rPr>
              <a:t>SOAP request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3795" name="Text Box 8"/>
          <p:cNvSpPr txBox="1">
            <a:spLocks noChangeArrowheads="1"/>
          </p:cNvSpPr>
          <p:nvPr/>
        </p:nvSpPr>
        <p:spPr bwMode="auto">
          <a:xfrm>
            <a:off x="250825" y="130299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latin typeface="Courier New" pitchFamily="49" charset="0"/>
              </a:rPr>
              <a:t>POST /</a:t>
            </a:r>
            <a:r>
              <a:rPr lang="en-US" sz="1600" b="1" dirty="0" err="1">
                <a:latin typeface="Courier New" pitchFamily="49" charset="0"/>
              </a:rPr>
              <a:t>InStock</a:t>
            </a:r>
            <a:r>
              <a:rPr lang="en-US" sz="1600" b="1" dirty="0">
                <a:latin typeface="Courier New" pitchFamily="49" charset="0"/>
              </a:rPr>
              <a:t> HTTP/1.1</a:t>
            </a:r>
          </a:p>
          <a:p>
            <a:r>
              <a:rPr lang="en-US" sz="1600" b="1" dirty="0">
                <a:latin typeface="Courier New" pitchFamily="49" charset="0"/>
              </a:rPr>
              <a:t>Host: www.example.org</a:t>
            </a:r>
          </a:p>
          <a:p>
            <a:r>
              <a:rPr lang="en-US" sz="1600" b="1" dirty="0">
                <a:latin typeface="Courier New" pitchFamily="49" charset="0"/>
              </a:rPr>
              <a:t>Content-Type: application/</a:t>
            </a:r>
            <a:r>
              <a:rPr lang="en-US" sz="1600" b="1" dirty="0" err="1">
                <a:latin typeface="Courier New" pitchFamily="49" charset="0"/>
              </a:rPr>
              <a:t>soap+xml</a:t>
            </a:r>
            <a:r>
              <a:rPr lang="en-US" sz="1600" b="1" dirty="0">
                <a:latin typeface="Courier New" pitchFamily="49" charset="0"/>
              </a:rPr>
              <a:t>; charset=utf-8</a:t>
            </a:r>
          </a:p>
          <a:p>
            <a:r>
              <a:rPr lang="en-US" sz="1600" b="1" dirty="0">
                <a:latin typeface="Courier New" pitchFamily="49" charset="0"/>
              </a:rPr>
              <a:t>Content-Length: </a:t>
            </a:r>
            <a:r>
              <a:rPr lang="en-US" sz="1600" b="1" dirty="0" err="1">
                <a:latin typeface="Courier New" pitchFamily="49" charset="0"/>
              </a:rPr>
              <a:t>nnn</a:t>
            </a:r>
            <a:endParaRPr lang="en-US" sz="1600" b="1" dirty="0">
              <a:latin typeface="Courier New" pitchFamily="49" charset="0"/>
            </a:endParaRP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&lt;?xml version="1.0"?&gt;</a:t>
            </a:r>
          </a:p>
          <a:p>
            <a:r>
              <a:rPr lang="en-US" sz="1600" b="1" dirty="0">
                <a:latin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</a:rPr>
              <a:t>soap:Envelope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</a:rPr>
              <a:t>xmlns:soap</a:t>
            </a:r>
            <a:r>
              <a:rPr lang="en-US" sz="1600" b="1" dirty="0">
                <a:latin typeface="Courier New" pitchFamily="49" charset="0"/>
              </a:rPr>
              <a:t>="http://www.w3.org/2001/12/soap-envelope"</a:t>
            </a:r>
          </a:p>
          <a:p>
            <a:r>
              <a:rPr lang="en-US" sz="1600" b="1" dirty="0" err="1">
                <a:latin typeface="Courier New" pitchFamily="49" charset="0"/>
              </a:rPr>
              <a:t>soap:encodingStyle</a:t>
            </a:r>
            <a:r>
              <a:rPr lang="en-US" sz="1600" b="1" dirty="0">
                <a:latin typeface="Courier New" pitchFamily="49" charset="0"/>
              </a:rPr>
              <a:t>="http://www.w3.org/2001/12/soap-encoding"&gt;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</a:rPr>
              <a:t>soap:Body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xmlns:m</a:t>
            </a:r>
            <a:r>
              <a:rPr lang="en-US" sz="1600" b="1" dirty="0">
                <a:latin typeface="Courier New" pitchFamily="49" charset="0"/>
              </a:rPr>
              <a:t>="http://www.example.org/stock"&gt;</a:t>
            </a:r>
          </a:p>
          <a:p>
            <a:r>
              <a:rPr lang="en-US" sz="1600" b="1" dirty="0">
                <a:latin typeface="Courier New" pitchFamily="49" charset="0"/>
              </a:rPr>
              <a:t>  &lt;</a:t>
            </a:r>
            <a:r>
              <a:rPr lang="en-US" sz="1600" b="1" dirty="0" err="1">
                <a:latin typeface="Courier New" pitchFamily="49" charset="0"/>
              </a:rPr>
              <a:t>m:GetStockPrice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</a:rPr>
              <a:t>    &lt;</a:t>
            </a:r>
            <a:r>
              <a:rPr lang="en-US" sz="1600" b="1" dirty="0" err="1">
                <a:latin typeface="Courier New" pitchFamily="49" charset="0"/>
              </a:rPr>
              <a:t>m:StockName</a:t>
            </a:r>
            <a:r>
              <a:rPr lang="en-US" sz="1600" b="1" dirty="0">
                <a:latin typeface="Courier New" pitchFamily="49" charset="0"/>
              </a:rPr>
              <a:t>&gt;IBM&lt;/</a:t>
            </a:r>
            <a:r>
              <a:rPr lang="en-US" sz="1600" b="1" dirty="0" err="1">
                <a:latin typeface="Courier New" pitchFamily="49" charset="0"/>
              </a:rPr>
              <a:t>m:StockName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</a:rPr>
              <a:t>  &lt;/</a:t>
            </a:r>
            <a:r>
              <a:rPr lang="en-US" sz="1600" b="1" dirty="0" err="1">
                <a:latin typeface="Courier New" pitchFamily="49" charset="0"/>
              </a:rPr>
              <a:t>m:GetStockPrice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</a:rPr>
              <a:t>soap:Body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</a:rPr>
              <a:t>soap:Envelope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smtClean="0">
                <a:effectLst/>
                <a:cs typeface="Arial" charset="0"/>
              </a:rPr>
              <a:t>SOAP response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4819" name="Text Box 8"/>
          <p:cNvSpPr txBox="1">
            <a:spLocks noChangeArrowheads="1"/>
          </p:cNvSpPr>
          <p:nvPr/>
        </p:nvSpPr>
        <p:spPr bwMode="auto">
          <a:xfrm>
            <a:off x="247972" y="130299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latin typeface="Courier New" pitchFamily="49" charset="0"/>
              </a:rPr>
              <a:t>HTTP/1.1 200 OK</a:t>
            </a:r>
          </a:p>
          <a:p>
            <a:r>
              <a:rPr lang="en-US" sz="1600" b="1" dirty="0">
                <a:latin typeface="Courier New" pitchFamily="49" charset="0"/>
              </a:rPr>
              <a:t>Content-Type: application/</a:t>
            </a:r>
            <a:r>
              <a:rPr lang="en-US" sz="1600" b="1" dirty="0" err="1">
                <a:latin typeface="Courier New" pitchFamily="49" charset="0"/>
              </a:rPr>
              <a:t>soap+xml</a:t>
            </a:r>
            <a:r>
              <a:rPr lang="en-US" sz="1600" b="1" dirty="0">
                <a:latin typeface="Courier New" pitchFamily="49" charset="0"/>
              </a:rPr>
              <a:t>; charset=utf-8</a:t>
            </a:r>
          </a:p>
          <a:p>
            <a:r>
              <a:rPr lang="en-US" sz="1600" b="1" dirty="0">
                <a:latin typeface="Courier New" pitchFamily="49" charset="0"/>
              </a:rPr>
              <a:t>Content-Length: </a:t>
            </a:r>
            <a:r>
              <a:rPr lang="en-US" sz="1600" b="1" dirty="0" err="1">
                <a:latin typeface="Courier New" pitchFamily="49" charset="0"/>
              </a:rPr>
              <a:t>nnn</a:t>
            </a:r>
            <a:endParaRPr lang="en-US" sz="1600" b="1" dirty="0">
              <a:latin typeface="Courier New" pitchFamily="49" charset="0"/>
            </a:endParaRP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&lt;?xml version="1.0"?&gt;</a:t>
            </a:r>
          </a:p>
          <a:p>
            <a:r>
              <a:rPr lang="en-US" sz="1600" b="1" dirty="0">
                <a:latin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</a:rPr>
              <a:t>soap:Envelope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</a:rPr>
              <a:t>xmlns:soap</a:t>
            </a:r>
            <a:r>
              <a:rPr lang="en-US" sz="1600" b="1" dirty="0">
                <a:latin typeface="Courier New" pitchFamily="49" charset="0"/>
              </a:rPr>
              <a:t>="http://www.w3.org/2001/12/soap-envelope"</a:t>
            </a:r>
          </a:p>
          <a:p>
            <a:r>
              <a:rPr lang="en-US" sz="1600" b="1" dirty="0" err="1">
                <a:latin typeface="Courier New" pitchFamily="49" charset="0"/>
              </a:rPr>
              <a:t>soap:encodingStyle</a:t>
            </a:r>
            <a:r>
              <a:rPr lang="en-US" sz="1600" b="1" dirty="0">
                <a:latin typeface="Courier New" pitchFamily="49" charset="0"/>
              </a:rPr>
              <a:t>="http://www.w3.org/2001/12/soap-encoding"&gt;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</a:rPr>
              <a:t>soap:Body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xmlns:m</a:t>
            </a:r>
            <a:r>
              <a:rPr lang="en-US" sz="1600" b="1" dirty="0">
                <a:latin typeface="Courier New" pitchFamily="49" charset="0"/>
              </a:rPr>
              <a:t>="http://www.example.org/stock"&gt;</a:t>
            </a:r>
          </a:p>
          <a:p>
            <a:r>
              <a:rPr lang="en-US" sz="1600" b="1" dirty="0">
                <a:latin typeface="Courier New" pitchFamily="49" charset="0"/>
              </a:rPr>
              <a:t>  &lt;</a:t>
            </a:r>
            <a:r>
              <a:rPr lang="en-US" sz="1600" b="1" dirty="0" err="1">
                <a:latin typeface="Courier New" pitchFamily="49" charset="0"/>
              </a:rPr>
              <a:t>m:GetStockPriceResponse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</a:rPr>
              <a:t>    &lt;</a:t>
            </a:r>
            <a:r>
              <a:rPr lang="en-US" sz="1600" b="1" dirty="0" err="1">
                <a:latin typeface="Courier New" pitchFamily="49" charset="0"/>
              </a:rPr>
              <a:t>m:Price</a:t>
            </a:r>
            <a:r>
              <a:rPr lang="en-US" sz="1600" b="1" dirty="0">
                <a:latin typeface="Courier New" pitchFamily="49" charset="0"/>
              </a:rPr>
              <a:t>&gt;34.5&lt;/</a:t>
            </a:r>
            <a:r>
              <a:rPr lang="en-US" sz="1600" b="1" dirty="0" err="1">
                <a:latin typeface="Courier New" pitchFamily="49" charset="0"/>
              </a:rPr>
              <a:t>m:Price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</a:rPr>
              <a:t>  &lt;/</a:t>
            </a:r>
            <a:r>
              <a:rPr lang="en-US" sz="1600" b="1" dirty="0" err="1">
                <a:latin typeface="Courier New" pitchFamily="49" charset="0"/>
              </a:rPr>
              <a:t>m:GetStockPriceResponse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</a:rPr>
              <a:t>soap:Body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</a:rPr>
              <a:t>soap:Envelope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Основы </a:t>
            </a:r>
            <a:r>
              <a:rPr lang="en-US" sz="2800" dirty="0" smtClean="0"/>
              <a:t>Web-</a:t>
            </a:r>
            <a:r>
              <a:rPr lang="ru-RU" sz="2800" dirty="0" smtClean="0"/>
              <a:t>сервисов</a:t>
            </a:r>
          </a:p>
          <a:p>
            <a:pPr eaLnBrk="1" hangingPunct="1"/>
            <a:r>
              <a:rPr lang="en-US" sz="2800" dirty="0"/>
              <a:t>SOAP</a:t>
            </a:r>
            <a:endParaRPr lang="ru-RU" sz="2800" dirty="0"/>
          </a:p>
          <a:p>
            <a:pPr eaLnBrk="1" hangingPunct="1"/>
            <a:r>
              <a:rPr lang="ru-RU" sz="2800" dirty="0">
                <a:solidFill>
                  <a:schemeClr val="tx2"/>
                </a:solidFill>
              </a:rPr>
              <a:t>WSDL</a:t>
            </a:r>
          </a:p>
          <a:p>
            <a:pPr eaLnBrk="1" hangingPunct="1"/>
            <a:r>
              <a:rPr lang="en-US" sz="2800" dirty="0" smtClean="0"/>
              <a:t>JAX-WS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REST-</a:t>
            </a:r>
            <a:r>
              <a:rPr lang="ru-RU" sz="2800" dirty="0" smtClean="0"/>
              <a:t>сервисы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JAX-RS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1745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smtClean="0">
                <a:effectLst/>
                <a:cs typeface="Arial" charset="0"/>
              </a:rPr>
              <a:t>WSDL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4578" name="Содержимое 2"/>
          <p:cNvSpPr>
            <a:spLocks noGrp="1"/>
          </p:cNvSpPr>
          <p:nvPr>
            <p:ph idx="4294967295"/>
          </p:nvPr>
        </p:nvSpPr>
        <p:spPr>
          <a:xfrm>
            <a:off x="304800" y="765175"/>
            <a:ext cx="8532813" cy="5616153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400" dirty="0" smtClean="0"/>
              <a:t>Хорошо описан на </a:t>
            </a:r>
            <a:r>
              <a:rPr lang="en-US" sz="2400" dirty="0" smtClean="0"/>
              <a:t>WSDL </a:t>
            </a:r>
            <a:r>
              <a:rPr lang="ru-RU" sz="2400" dirty="0" smtClean="0"/>
              <a:t>файл описывает публичный интерфейс </a:t>
            </a:r>
            <a:r>
              <a:rPr lang="en-US" sz="2400" dirty="0" smtClean="0"/>
              <a:t>web-</a:t>
            </a:r>
            <a:r>
              <a:rPr lang="ru-RU" sz="2400" dirty="0" smtClean="0"/>
              <a:t>сервиса</a:t>
            </a:r>
          </a:p>
          <a:p>
            <a:pPr marL="0" indent="0">
              <a:buNone/>
            </a:pPr>
            <a:r>
              <a:rPr lang="ru-RU" sz="2400" dirty="0" smtClean="0"/>
              <a:t>Содержит элементы:</a:t>
            </a:r>
          </a:p>
          <a:p>
            <a:pPr marL="538163" lvl="1" indent="-273050"/>
            <a:r>
              <a:rPr lang="ru-RU" sz="2400" dirty="0" smtClean="0"/>
              <a:t>описание типов (</a:t>
            </a:r>
            <a:r>
              <a:rPr lang="en-US" sz="2400" dirty="0" smtClean="0"/>
              <a:t>XSD)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просто декларирование</a:t>
            </a:r>
          </a:p>
          <a:p>
            <a:pPr marL="538163" lvl="1" indent="-273050"/>
            <a:r>
              <a:rPr lang="ru-RU" sz="2400" dirty="0" smtClean="0"/>
              <a:t>описание элементов типов</a:t>
            </a:r>
            <a:br>
              <a:rPr lang="ru-RU" sz="2400" dirty="0" smtClean="0"/>
            </a:br>
            <a:r>
              <a:rPr lang="ru-RU" sz="2400" dirty="0" smtClean="0"/>
              <a:t>что внутри</a:t>
            </a:r>
          </a:p>
          <a:p>
            <a:pPr marL="538163" lvl="1" indent="-273050"/>
            <a:r>
              <a:rPr lang="ru-RU" sz="2400" dirty="0" smtClean="0"/>
              <a:t>список операций</a:t>
            </a:r>
            <a:br>
              <a:rPr lang="ru-RU" sz="2400" dirty="0" smtClean="0"/>
            </a:br>
            <a:r>
              <a:rPr lang="ru-RU" sz="2400" dirty="0" smtClean="0"/>
              <a:t>которые можно вызвать</a:t>
            </a:r>
          </a:p>
          <a:p>
            <a:pPr marL="538163" lvl="1" indent="-273050"/>
            <a:r>
              <a:rPr lang="ru-RU" sz="2400" dirty="0" smtClean="0"/>
              <a:t>привязывание </a:t>
            </a:r>
            <a:r>
              <a:rPr lang="en-US" sz="2400" dirty="0" smtClean="0"/>
              <a:t>(binding)</a:t>
            </a:r>
            <a:br>
              <a:rPr lang="en-US" sz="2400" dirty="0" smtClean="0"/>
            </a:br>
            <a:r>
              <a:rPr lang="ru-RU" sz="2400" dirty="0" err="1" smtClean="0"/>
              <a:t>инпута</a:t>
            </a:r>
            <a:r>
              <a:rPr lang="ru-RU" sz="2400" dirty="0" smtClean="0"/>
              <a:t> к </a:t>
            </a:r>
            <a:r>
              <a:rPr lang="ru-RU" sz="2400" dirty="0" err="1" smtClean="0"/>
              <a:t>аутпуту</a:t>
            </a:r>
            <a:r>
              <a:rPr lang="en-US" sz="2400" dirty="0"/>
              <a:t/>
            </a:r>
            <a:br>
              <a:rPr lang="en-US" sz="2400" dirty="0"/>
            </a:br>
            <a:endParaRPr lang="en-US" sz="1000" dirty="0" smtClean="0"/>
          </a:p>
          <a:p>
            <a:pPr marL="538163" lvl="1" indent="-273050"/>
            <a:endParaRPr lang="en-US" sz="2400" dirty="0" smtClean="0"/>
          </a:p>
          <a:p>
            <a:pPr marL="265113" lvl="1" indent="0">
              <a:buNone/>
            </a:pPr>
            <a:r>
              <a:rPr lang="ru-RU" sz="2400" dirty="0" smtClean="0"/>
              <a:t>читайте на </a:t>
            </a:r>
            <a:r>
              <a:rPr lang="en-US" sz="2400" dirty="0" smtClean="0"/>
              <a:t>W3C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www.w3schools.com/wsdl</a:t>
            </a:r>
            <a:endParaRPr lang="en-US" sz="2400" dirty="0"/>
          </a:p>
        </p:txBody>
      </p:sp>
      <p:pic>
        <p:nvPicPr>
          <p:cNvPr id="24580" name="Picture 6" descr="Файл:WSDL 11vs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1484784"/>
            <a:ext cx="43926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Основы </a:t>
            </a:r>
            <a:r>
              <a:rPr lang="en-US" sz="2800" dirty="0" smtClean="0"/>
              <a:t>Web-</a:t>
            </a:r>
            <a:r>
              <a:rPr lang="ru-RU" sz="2800" dirty="0" smtClean="0"/>
              <a:t>сервисов</a:t>
            </a:r>
          </a:p>
          <a:p>
            <a:pPr eaLnBrk="1" hangingPunct="1"/>
            <a:r>
              <a:rPr lang="en-US" sz="2800" dirty="0"/>
              <a:t>SOAP</a:t>
            </a:r>
            <a:endParaRPr lang="ru-RU" sz="2800" dirty="0"/>
          </a:p>
          <a:p>
            <a:pPr eaLnBrk="1" hangingPunct="1"/>
            <a:r>
              <a:rPr lang="ru-RU" sz="2800" dirty="0"/>
              <a:t>WSDL</a:t>
            </a:r>
          </a:p>
          <a:p>
            <a:pPr eaLnBrk="1" hangingPunct="1"/>
            <a:r>
              <a:rPr lang="en-US" sz="2800" dirty="0">
                <a:solidFill>
                  <a:schemeClr val="tx2"/>
                </a:solidFill>
              </a:rPr>
              <a:t>JAX-WS</a:t>
            </a:r>
            <a:endParaRPr lang="ru-RU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 smtClean="0"/>
              <a:t>REST-</a:t>
            </a:r>
            <a:r>
              <a:rPr lang="ru-RU" sz="2800" dirty="0" smtClean="0"/>
              <a:t>сервисы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JAX-RS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502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dirty="0" smtClean="0">
                <a:effectLst/>
                <a:cs typeface="Arial" charset="0"/>
              </a:rPr>
              <a:t>JAX-WS (Java API for XML – Web Services)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36866" name="Содержимое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/>
          <a:lstStyle/>
          <a:p>
            <a:pPr marL="265113" indent="-265113"/>
            <a:r>
              <a:rPr lang="ru-RU" sz="2400" dirty="0" smtClean="0"/>
              <a:t>Технология для создания веб сервисов на </a:t>
            </a:r>
            <a:r>
              <a:rPr lang="en-US" sz="2400" dirty="0" smtClean="0"/>
              <a:t>Java</a:t>
            </a:r>
          </a:p>
          <a:p>
            <a:pPr marL="265113" indent="-265113"/>
            <a:r>
              <a:rPr lang="ru-RU" sz="2400" dirty="0" smtClean="0"/>
              <a:t>Часть </a:t>
            </a:r>
            <a:r>
              <a:rPr lang="en-US" sz="2400" dirty="0" err="1" smtClean="0"/>
              <a:t>JavaEE</a:t>
            </a:r>
            <a:r>
              <a:rPr lang="en-US" sz="2400" dirty="0" smtClean="0"/>
              <a:t>, </a:t>
            </a:r>
            <a:r>
              <a:rPr lang="ru-RU" sz="2400" dirty="0" smtClean="0"/>
              <a:t>т.е. присутствует в </a:t>
            </a:r>
            <a:r>
              <a:rPr lang="en-US" sz="2400" dirty="0" smtClean="0"/>
              <a:t>JDK &gt;= 1.6</a:t>
            </a:r>
            <a:endParaRPr lang="ru-RU" sz="2400" dirty="0" smtClean="0"/>
          </a:p>
          <a:p>
            <a:pPr marL="265113" indent="-265113"/>
            <a:r>
              <a:rPr lang="ru-RU" sz="2400" dirty="0" smtClean="0"/>
              <a:t>Развитие </a:t>
            </a:r>
            <a:r>
              <a:rPr lang="en-US" sz="2400" dirty="0" smtClean="0"/>
              <a:t>JAX-RPC, </a:t>
            </a:r>
            <a:r>
              <a:rPr lang="ru-RU" sz="2400" dirty="0" smtClean="0"/>
              <a:t>позиционируется как </a:t>
            </a:r>
            <a:r>
              <a:rPr lang="en-US" sz="2400" dirty="0" smtClean="0"/>
              <a:t>JAX-RPC 2.0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т.е. </a:t>
            </a:r>
            <a:r>
              <a:rPr lang="en-US" sz="2400" dirty="0">
                <a:solidFill>
                  <a:schemeClr val="tx2"/>
                </a:solidFill>
              </a:rPr>
              <a:t>JAX-RPC </a:t>
            </a:r>
            <a:r>
              <a:rPr lang="en-US" sz="2400" dirty="0" smtClean="0">
                <a:solidFill>
                  <a:schemeClr val="tx2"/>
                </a:solidFill>
              </a:rPr>
              <a:t>2.0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  <a:r>
              <a:rPr lang="ru-RU" sz="2400" dirty="0" smtClean="0">
                <a:solidFill>
                  <a:schemeClr val="tx2"/>
                </a:solidFill>
              </a:rPr>
              <a:t>== </a:t>
            </a:r>
            <a:r>
              <a:rPr lang="en-US" sz="2400" dirty="0" smtClean="0">
                <a:solidFill>
                  <a:schemeClr val="tx2"/>
                </a:solidFill>
              </a:rPr>
              <a:t>JAX-WS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65113" indent="-265113"/>
            <a:r>
              <a:rPr lang="ru-RU" sz="2400" dirty="0" smtClean="0"/>
              <a:t>Включает в себя </a:t>
            </a:r>
            <a:r>
              <a:rPr lang="en-US" sz="2400" dirty="0">
                <a:solidFill>
                  <a:schemeClr val="tx2"/>
                </a:solidFill>
              </a:rPr>
              <a:t>JAXB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>
                <a:solidFill>
                  <a:schemeClr val="tx2"/>
                </a:solidFill>
              </a:rPr>
              <a:t>SAAJ</a:t>
            </a:r>
          </a:p>
          <a:p>
            <a:pPr marL="265113" indent="-265113"/>
            <a:endParaRPr lang="en-US" sz="2400" dirty="0" smtClean="0"/>
          </a:p>
          <a:p>
            <a:pPr marL="265113" indent="-265113"/>
            <a:endParaRPr lang="en-US" sz="2400" dirty="0"/>
          </a:p>
          <a:p>
            <a:pPr marL="265113" indent="-265113"/>
            <a:endParaRPr lang="en-US" sz="2400" dirty="0" smtClean="0"/>
          </a:p>
          <a:p>
            <a:pPr marL="265113" indent="-265113"/>
            <a:endParaRPr lang="en-US" sz="2400" dirty="0"/>
          </a:p>
          <a:p>
            <a:pPr marL="265113" indent="-265113"/>
            <a:endParaRPr lang="en-US" sz="2400" dirty="0" smtClean="0"/>
          </a:p>
          <a:p>
            <a:pPr marL="265113" indent="-265113"/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читайте на </a:t>
            </a:r>
            <a:r>
              <a:rPr lang="en-US" sz="2400" dirty="0"/>
              <a:t>IBM </a:t>
            </a:r>
            <a:r>
              <a:rPr lang="en-US" sz="2400" dirty="0">
                <a:hlinkClick r:id="rId2"/>
              </a:rPr>
              <a:t>http://www.ibm.com/developerworks/ru/edu/ws-jax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dirty="0" smtClean="0">
                <a:effectLst/>
                <a:cs typeface="Arial" charset="0"/>
              </a:rPr>
              <a:t>Отличия </a:t>
            </a:r>
            <a:r>
              <a:rPr lang="en-US" dirty="0" smtClean="0">
                <a:effectLst/>
                <a:cs typeface="Arial" charset="0"/>
              </a:rPr>
              <a:t>JAX-WS </a:t>
            </a:r>
            <a:r>
              <a:rPr lang="ru-RU" dirty="0" smtClean="0">
                <a:effectLst/>
                <a:cs typeface="Arial" charset="0"/>
              </a:rPr>
              <a:t>от </a:t>
            </a:r>
            <a:r>
              <a:rPr lang="en-US" dirty="0" smtClean="0">
                <a:effectLst/>
                <a:cs typeface="Arial" charset="0"/>
              </a:rPr>
              <a:t>JAX-RPC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37890" name="Содержимое 2"/>
          <p:cNvSpPr>
            <a:spLocks noGrp="1"/>
          </p:cNvSpPr>
          <p:nvPr>
            <p:ph idx="4294967295"/>
          </p:nvPr>
        </p:nvSpPr>
        <p:spPr>
          <a:xfrm>
            <a:off x="304800" y="765175"/>
            <a:ext cx="8532813" cy="4175993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400" dirty="0" smtClean="0"/>
              <a:t>Поддержка </a:t>
            </a:r>
            <a:r>
              <a:rPr lang="en-US" sz="2400" dirty="0" smtClean="0"/>
              <a:t>SOAP 1.2</a:t>
            </a:r>
          </a:p>
          <a:p>
            <a:pPr marL="265113" indent="-265113"/>
            <a:r>
              <a:rPr lang="ru-RU" sz="2400" dirty="0" smtClean="0"/>
              <a:t>Поддержка привязки сервиса к командам </a:t>
            </a:r>
            <a:r>
              <a:rPr lang="en-US" sz="2400" dirty="0" smtClean="0"/>
              <a:t>HTTP (WSDL 1.1)</a:t>
            </a:r>
          </a:p>
          <a:p>
            <a:pPr marL="538163" lvl="1" indent="-273050"/>
            <a:r>
              <a:rPr lang="ru-RU" sz="2400" dirty="0" smtClean="0"/>
              <a:t>Возможность не использовать </a:t>
            </a:r>
            <a:r>
              <a:rPr lang="en-US" sz="2400" dirty="0" smtClean="0"/>
              <a:t>SOAP</a:t>
            </a:r>
          </a:p>
          <a:p>
            <a:pPr marL="265113" indent="-265113"/>
            <a:r>
              <a:rPr lang="ru-RU" sz="2400" dirty="0" smtClean="0"/>
              <a:t>Активное использование </a:t>
            </a:r>
            <a:r>
              <a:rPr lang="en-US" sz="2400" dirty="0" err="1" smtClean="0"/>
              <a:t>JavaSE</a:t>
            </a:r>
            <a:r>
              <a:rPr lang="en-US" sz="2400" dirty="0" smtClean="0"/>
              <a:t> 5</a:t>
            </a:r>
          </a:p>
          <a:p>
            <a:pPr marL="265113" indent="-265113"/>
            <a:r>
              <a:rPr lang="ru-RU" sz="2400" dirty="0" smtClean="0"/>
              <a:t>Поддержка асинхронных обращений к сервисам</a:t>
            </a:r>
          </a:p>
          <a:p>
            <a:pPr marL="265113" indent="-265113"/>
            <a:r>
              <a:rPr lang="ru-RU" sz="2400" dirty="0" smtClean="0"/>
              <a:t>Поддержка </a:t>
            </a:r>
            <a:r>
              <a:rPr lang="en-US" sz="2400" dirty="0" smtClean="0"/>
              <a:t>Message Transmission Optimization Mechanism (MTOM) – </a:t>
            </a:r>
            <a:r>
              <a:rPr lang="ru-RU" sz="2400" dirty="0" smtClean="0"/>
              <a:t>новой спецификации передачи вложенных файлов</a:t>
            </a:r>
          </a:p>
          <a:p>
            <a:pPr marL="265113" indent="-265113"/>
            <a:r>
              <a:rPr lang="ru-RU" sz="2400" dirty="0" smtClean="0"/>
              <a:t>Отказ от поддержки шифрования </a:t>
            </a:r>
            <a:r>
              <a:rPr lang="en-US" sz="2400" dirty="0" smtClean="0"/>
              <a:t>SOAP</a:t>
            </a:r>
            <a:endParaRPr lang="ru-RU" sz="2400" dirty="0" smtClean="0"/>
          </a:p>
          <a:p>
            <a:pPr marL="265113" indent="-265113"/>
            <a:r>
              <a:rPr lang="ru-RU" sz="2400" dirty="0" smtClean="0"/>
              <a:t>Ограниченная поддержка </a:t>
            </a:r>
            <a:r>
              <a:rPr lang="en-US" sz="2400" dirty="0" smtClean="0"/>
              <a:t>REST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dirty="0">
                <a:effectLst/>
                <a:cs typeface="Arial" charset="0"/>
              </a:rPr>
              <a:t>JAX-WS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38914" name="Содержимое 2"/>
          <p:cNvSpPr>
            <a:spLocks noGrp="1"/>
          </p:cNvSpPr>
          <p:nvPr>
            <p:ph idx="4294967295"/>
          </p:nvPr>
        </p:nvSpPr>
        <p:spPr>
          <a:xfrm>
            <a:off x="304800" y="620713"/>
            <a:ext cx="8532813" cy="5400675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400" dirty="0" smtClean="0"/>
              <a:t>Класс реализации должен быть помечен аннотацией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javax.jws.WebService</a:t>
            </a:r>
            <a:endParaRPr lang="ru-RU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5113" indent="-265113"/>
            <a:r>
              <a:rPr lang="en-US" sz="2400" dirty="0" smtClean="0"/>
              <a:t>SEI </a:t>
            </a:r>
            <a:r>
              <a:rPr lang="ru-RU" sz="2400" dirty="0" smtClean="0"/>
              <a:t>можно указать как значение параметра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endpointInterface</a:t>
            </a:r>
            <a:r>
              <a:rPr lang="en-US" sz="2400" dirty="0" smtClean="0"/>
              <a:t> </a:t>
            </a:r>
            <a:r>
              <a:rPr lang="ru-RU" sz="2400" dirty="0" smtClean="0"/>
              <a:t>аннотации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WebService</a:t>
            </a:r>
            <a:endParaRPr lang="ru-RU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5113" indent="-265113"/>
            <a:r>
              <a:rPr lang="ru-RU" sz="2400" dirty="0" smtClean="0"/>
              <a:t>Бизнес-методы должны быть </a:t>
            </a:r>
            <a:r>
              <a:rPr lang="en-US" sz="2400" dirty="0" smtClean="0"/>
              <a:t>public</a:t>
            </a:r>
            <a:r>
              <a:rPr lang="ru-RU" sz="2400" dirty="0" smtClean="0"/>
              <a:t>, не могут быть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sz="2400" dirty="0" smtClean="0"/>
              <a:t> или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marL="265113" indent="-265113"/>
            <a:r>
              <a:rPr lang="ru-RU" sz="2400" dirty="0" smtClean="0"/>
              <a:t>Класс не может быть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2400" dirty="0" smtClean="0"/>
              <a:t> </a:t>
            </a:r>
            <a:r>
              <a:rPr lang="ru-RU" sz="2400" dirty="0" smtClean="0"/>
              <a:t>или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final</a:t>
            </a:r>
            <a:endParaRPr lang="ru-RU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5113" indent="-265113"/>
            <a:r>
              <a:rPr lang="ru-RU" sz="2400" dirty="0" smtClean="0"/>
              <a:t>Заявляемые в сервис методы должны помечаться аннотацией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javax.jws.WebMethod</a:t>
            </a:r>
            <a:endParaRPr lang="en-US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5113" indent="-265113">
              <a:lnSpc>
                <a:spcPct val="85000"/>
              </a:lnSpc>
            </a:pPr>
            <a:r>
              <a:rPr lang="ru-RU" sz="2400" dirty="0" smtClean="0"/>
              <a:t>Типы параметров и возвращаемых значений должны быть совместимыми с </a:t>
            </a:r>
            <a:r>
              <a:rPr lang="en-US" sz="2400" dirty="0" smtClean="0"/>
              <a:t>JAXB</a:t>
            </a:r>
          </a:p>
          <a:p>
            <a:pPr marL="265113" indent="-265113">
              <a:lnSpc>
                <a:spcPct val="85000"/>
              </a:lnSpc>
            </a:pPr>
            <a:r>
              <a:rPr lang="ru-RU" sz="2400" dirty="0" smtClean="0"/>
              <a:t>Класс должен иметь публичный конструктор по умолчанию</a:t>
            </a:r>
            <a:endParaRPr lang="en-US" sz="24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dirty="0" smtClean="0">
                <a:effectLst/>
                <a:cs typeface="Arial" charset="0"/>
              </a:rPr>
              <a:t>JAX-WS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36866" name="Содержимое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Чтобы создать веб сервис на </a:t>
            </a:r>
            <a:r>
              <a:rPr lang="en-US" sz="2400" dirty="0" smtClean="0"/>
              <a:t>Java </a:t>
            </a:r>
            <a:r>
              <a:rPr lang="ru-RU" sz="2400" dirty="0" smtClean="0"/>
              <a:t>необходимо:</a:t>
            </a:r>
          </a:p>
          <a:p>
            <a:r>
              <a:rPr lang="ru-RU" sz="2400" dirty="0" smtClean="0"/>
              <a:t>создать класс, реализующий логику сервиса и пометить его аннотациями</a:t>
            </a:r>
          </a:p>
          <a:p>
            <a:r>
              <a:rPr lang="ru-RU" sz="2400" dirty="0" smtClean="0"/>
              <a:t>сгенерировать интерфейсы для общения с клиентом специальной </a:t>
            </a:r>
            <a:r>
              <a:rPr lang="ru-RU" sz="2400" dirty="0" err="1" smtClean="0"/>
              <a:t>тулзой</a:t>
            </a:r>
            <a:r>
              <a:rPr lang="ru-RU" sz="2400" dirty="0" smtClean="0"/>
              <a:t> </a:t>
            </a:r>
            <a:r>
              <a:rPr lang="en-US" sz="2400" dirty="0" err="1" smtClean="0"/>
              <a:t>wsgen</a:t>
            </a:r>
            <a:r>
              <a:rPr lang="ru-RU" sz="2400" dirty="0" smtClean="0"/>
              <a:t> или </a:t>
            </a:r>
            <a:r>
              <a:rPr lang="en-US" sz="2400" dirty="0" err="1" smtClean="0"/>
              <a:t>wsimport</a:t>
            </a:r>
            <a:r>
              <a:rPr lang="en-US" sz="2400" dirty="0" smtClean="0"/>
              <a:t>, </a:t>
            </a:r>
            <a:r>
              <a:rPr lang="ru-RU" sz="2400" dirty="0" smtClean="0"/>
              <a:t>или используя </a:t>
            </a:r>
            <a:r>
              <a:rPr lang="ru-RU" sz="2400" dirty="0" err="1" smtClean="0"/>
              <a:t>тулзы</a:t>
            </a:r>
            <a:r>
              <a:rPr lang="ru-RU" sz="2400" dirty="0" smtClean="0"/>
              <a:t> провайдеров</a:t>
            </a:r>
            <a:endParaRPr lang="en-US" sz="2400" dirty="0" smtClean="0"/>
          </a:p>
          <a:p>
            <a:r>
              <a:rPr lang="ru-RU" sz="2400" dirty="0" smtClean="0"/>
              <a:t>используя какой-нибудь провайдер (реализацию </a:t>
            </a:r>
            <a:r>
              <a:rPr lang="en-US" sz="2400" dirty="0" smtClean="0"/>
              <a:t>JAX-WS) </a:t>
            </a:r>
            <a:r>
              <a:rPr lang="ru-RU" sz="2400" dirty="0" err="1" smtClean="0"/>
              <a:t>задеплоить</a:t>
            </a:r>
            <a:r>
              <a:rPr lang="ru-RU" sz="2400" dirty="0" smtClean="0"/>
              <a:t> настроенный веб сервис и пользоваться клиентскими интерфейсами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4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1" y="692697"/>
            <a:ext cx="3475112" cy="648072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Что нужно для общения ?</a:t>
            </a:r>
            <a:endParaRPr lang="ru-RU" sz="2400" dirty="0" smtClean="0"/>
          </a:p>
        </p:txBody>
      </p:sp>
      <p:sp>
        <p:nvSpPr>
          <p:cNvPr id="10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5616624" cy="3168352"/>
          </a:xfrm>
        </p:spPr>
        <p:txBody>
          <a:bodyPr lIns="91440" tIns="45720" rIns="91440" bIns="45720"/>
          <a:lstStyle/>
          <a:p>
            <a:r>
              <a:rPr lang="ru-RU" sz="2400" dirty="0" smtClean="0"/>
              <a:t>инструмент*</a:t>
            </a:r>
          </a:p>
          <a:p>
            <a:r>
              <a:rPr lang="ru-RU" sz="2400" dirty="0" smtClean="0"/>
              <a:t>протокол*</a:t>
            </a:r>
          </a:p>
          <a:p>
            <a:r>
              <a:rPr lang="ru-RU" sz="2400" dirty="0" smtClean="0"/>
              <a:t>(манеры)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pic>
        <p:nvPicPr>
          <p:cNvPr id="2050" name="Picture 2" descr="http://megasklad.ru/data/photoes/s3066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ru/c/ca/%D0%9F%D1%80%D0%BE%D1%82%D0%BE%D0%BA%D0%BE%D0%BB_%D0%B4%D0%BE%D0%BF%D1%80%D0%BE%D1%81%D0%B0_%D0%A1%D0%9C%D0%95%D0%A0%D0%A8%D0%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96952"/>
            <a:ext cx="2110585" cy="29523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log.blogun.ru/wp-content/uploads/2010/02/%D0%91%D0%9B%D0%9E%D0%93%D0%A3%D0%9D_57_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5" r="10387"/>
          <a:stretch/>
        </p:blipFill>
        <p:spPr bwMode="auto">
          <a:xfrm>
            <a:off x="6333761" y="3379812"/>
            <a:ext cx="2774743" cy="177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одержимое 2"/>
          <p:cNvSpPr>
            <a:spLocks noGrp="1"/>
          </p:cNvSpPr>
          <p:nvPr>
            <p:ph idx="4294967295"/>
          </p:nvPr>
        </p:nvSpPr>
        <p:spPr>
          <a:xfrm>
            <a:off x="2594616" y="3692438"/>
            <a:ext cx="936104" cy="1152128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en-US" sz="8000" dirty="0" smtClean="0">
                <a:latin typeface="Aharoni" pitchFamily="2" charset="-79"/>
                <a:cs typeface="Aharoni" pitchFamily="2" charset="-79"/>
              </a:rPr>
              <a:t>+</a:t>
            </a:r>
            <a:endParaRPr lang="ru-RU" sz="8000" dirty="0" smtClean="0">
              <a:cs typeface="Aharoni" pitchFamily="2" charset="-79"/>
            </a:endParaRPr>
          </a:p>
        </p:txBody>
      </p:sp>
      <p:sp>
        <p:nvSpPr>
          <p:cNvPr id="18" name="Содержимое 2"/>
          <p:cNvSpPr>
            <a:spLocks noGrp="1"/>
          </p:cNvSpPr>
          <p:nvPr>
            <p:ph idx="4294967295"/>
          </p:nvPr>
        </p:nvSpPr>
        <p:spPr>
          <a:xfrm>
            <a:off x="5618993" y="3692438"/>
            <a:ext cx="936104" cy="1152128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en-US" sz="8000" dirty="0" smtClean="0">
                <a:latin typeface="Aharoni" pitchFamily="2" charset="-79"/>
                <a:cs typeface="Aharoni" pitchFamily="2" charset="-79"/>
              </a:rPr>
              <a:t>+</a:t>
            </a:r>
            <a:endParaRPr lang="ru-RU" sz="8000" dirty="0" smtClean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83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dirty="0" smtClean="0">
                <a:effectLst/>
                <a:cs typeface="Arial" charset="0"/>
              </a:rPr>
              <a:t>Создание веб сервиса</a:t>
            </a:r>
          </a:p>
        </p:txBody>
      </p:sp>
      <p:sp>
        <p:nvSpPr>
          <p:cNvPr id="39939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latin typeface="Courier New" pitchFamily="49" charset="0"/>
              </a:rPr>
              <a:t>package </a:t>
            </a:r>
            <a:r>
              <a:rPr lang="en-US" sz="1600" b="1" dirty="0" err="1">
                <a:latin typeface="Courier New" pitchFamily="49" charset="0"/>
              </a:rPr>
              <a:t>ws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import </a:t>
            </a:r>
            <a:r>
              <a:rPr lang="en-US" sz="1600" b="1" dirty="0" err="1">
                <a:latin typeface="Courier New" pitchFamily="49" charset="0"/>
              </a:rPr>
              <a:t>javax.jws</a:t>
            </a:r>
            <a:r>
              <a:rPr lang="en-US" sz="1600" b="1" dirty="0">
                <a:latin typeface="Courier New" pitchFamily="49" charset="0"/>
              </a:rPr>
              <a:t>.</a:t>
            </a:r>
            <a:r>
              <a:rPr lang="ru-RU" sz="1600" b="1" dirty="0">
                <a:latin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endParaRPr lang="ru-RU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</a:rPr>
              <a:t>WebService</a:t>
            </a:r>
            <a:r>
              <a:rPr lang="en-US" sz="1600" b="1" dirty="0">
                <a:latin typeface="Courier New" pitchFamily="49" charset="0"/>
              </a:rPr>
              <a:t>()</a:t>
            </a:r>
          </a:p>
          <a:p>
            <a:r>
              <a:rPr lang="en-US" sz="1600" b="1" dirty="0">
                <a:latin typeface="Courier New" pitchFamily="49" charset="0"/>
              </a:rPr>
              <a:t>@Stateless()</a:t>
            </a:r>
          </a:p>
          <a:p>
            <a:r>
              <a:rPr lang="en-US" sz="1600" b="1" dirty="0">
                <a:latin typeface="Courier New" pitchFamily="49" charset="0"/>
              </a:rPr>
              <a:t>public class WS5 {</a:t>
            </a:r>
          </a:p>
          <a:p>
            <a:r>
              <a:rPr lang="en-US" sz="1600" b="1" dirty="0">
                <a:latin typeface="Courier New" pitchFamily="49" charset="0"/>
              </a:rPr>
              <a:t>    @</a:t>
            </a:r>
            <a:r>
              <a:rPr lang="en-US" sz="1600" b="1" dirty="0" err="1">
                <a:latin typeface="Courier New" pitchFamily="49" charset="0"/>
              </a:rPr>
              <a:t>WebMethod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operationName</a:t>
            </a:r>
            <a:r>
              <a:rPr lang="en-US" sz="1600" b="1" dirty="0">
                <a:latin typeface="Courier New" pitchFamily="49" charset="0"/>
              </a:rPr>
              <a:t> = "</a:t>
            </a:r>
            <a:r>
              <a:rPr lang="en-US" sz="1600" b="1" dirty="0" err="1">
                <a:latin typeface="Courier New" pitchFamily="49" charset="0"/>
              </a:rPr>
              <a:t>concat</a:t>
            </a:r>
            <a:r>
              <a:rPr lang="en-US" sz="1600" b="1" dirty="0">
                <a:latin typeface="Courier New" pitchFamily="49" charset="0"/>
              </a:rPr>
              <a:t>")</a:t>
            </a:r>
          </a:p>
          <a:p>
            <a:r>
              <a:rPr lang="en-US" sz="1600" b="1" dirty="0">
                <a:latin typeface="Courier New" pitchFamily="49" charset="0"/>
              </a:rPr>
              <a:t>    public String </a:t>
            </a:r>
            <a:r>
              <a:rPr lang="en-US" sz="1600" b="1" dirty="0" err="1">
                <a:latin typeface="Courier New" pitchFamily="49" charset="0"/>
              </a:rPr>
              <a:t>concat</a:t>
            </a:r>
            <a:r>
              <a:rPr lang="en-US" sz="1600" b="1" dirty="0">
                <a:latin typeface="Courier New" pitchFamily="49" charset="0"/>
              </a:rPr>
              <a:t>(@</a:t>
            </a:r>
            <a:r>
              <a:rPr lang="en-US" sz="1600" b="1" dirty="0" err="1">
                <a:latin typeface="Courier New" pitchFamily="49" charset="0"/>
              </a:rPr>
              <a:t>WebParam</a:t>
            </a:r>
            <a:r>
              <a:rPr lang="en-US" sz="1600" b="1" dirty="0">
                <a:latin typeface="Courier New" pitchFamily="49" charset="0"/>
              </a:rPr>
              <a:t>(name = "s") String s, </a:t>
            </a:r>
            <a:endParaRPr lang="ru-RU" sz="1600" b="1" dirty="0">
              <a:latin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</a:rPr>
              <a:t>                         </a:t>
            </a:r>
            <a:r>
              <a:rPr lang="en-US" sz="1600" b="1" dirty="0">
                <a:latin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</a:rPr>
              <a:t>WebParam</a:t>
            </a:r>
            <a:r>
              <a:rPr lang="en-US" sz="1600" b="1" dirty="0">
                <a:latin typeface="Courier New" pitchFamily="49" charset="0"/>
              </a:rPr>
              <a:t>(name = "d") double d) {</a:t>
            </a:r>
          </a:p>
          <a:p>
            <a:r>
              <a:rPr lang="en-US" sz="1600" b="1" dirty="0">
                <a:latin typeface="Courier New" pitchFamily="49" charset="0"/>
              </a:rPr>
              <a:t>        return s + d;</a:t>
            </a:r>
          </a:p>
          <a:p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r>
              <a:rPr lang="en-US" sz="1600" b="1" dirty="0">
                <a:latin typeface="Courier New" pitchFamily="49" charset="0"/>
              </a:rPr>
              <a:t>    @</a:t>
            </a:r>
            <a:r>
              <a:rPr lang="en-US" sz="1600" b="1" dirty="0" err="1">
                <a:latin typeface="Courier New" pitchFamily="49" charset="0"/>
              </a:rPr>
              <a:t>WebMethod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operationName</a:t>
            </a:r>
            <a:r>
              <a:rPr lang="en-US" sz="1600" b="1" dirty="0">
                <a:latin typeface="Courier New" pitchFamily="49" charset="0"/>
              </a:rPr>
              <a:t> = "sum")</a:t>
            </a:r>
          </a:p>
          <a:p>
            <a:r>
              <a:rPr lang="en-US" sz="1600" b="1" dirty="0">
                <a:latin typeface="Courier New" pitchFamily="49" charset="0"/>
              </a:rPr>
              <a:t>    public double sum(@</a:t>
            </a:r>
            <a:r>
              <a:rPr lang="en-US" sz="1600" b="1" dirty="0" err="1">
                <a:latin typeface="Courier New" pitchFamily="49" charset="0"/>
              </a:rPr>
              <a:t>WebParam</a:t>
            </a:r>
            <a:r>
              <a:rPr lang="en-US" sz="1600" b="1" dirty="0">
                <a:latin typeface="Courier New" pitchFamily="49" charset="0"/>
              </a:rPr>
              <a:t>(name = "d") double d,</a:t>
            </a:r>
            <a:endParaRPr lang="ru-RU" sz="1600" b="1" dirty="0">
              <a:latin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</a:rPr>
              <a:t>                      </a:t>
            </a:r>
            <a:r>
              <a:rPr lang="en-US" sz="1600" b="1" dirty="0">
                <a:latin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</a:rPr>
              <a:t>WebParam</a:t>
            </a:r>
            <a:r>
              <a:rPr lang="en-US" sz="1600" b="1" dirty="0">
                <a:latin typeface="Courier New" pitchFamily="49" charset="0"/>
              </a:rPr>
              <a:t>(name = "s") String s) {</a:t>
            </a:r>
          </a:p>
          <a:p>
            <a:r>
              <a:rPr lang="en-US" sz="1600" b="1" dirty="0">
                <a:latin typeface="Courier New" pitchFamily="49" charset="0"/>
              </a:rPr>
              <a:t>        return d + </a:t>
            </a:r>
            <a:r>
              <a:rPr lang="en-US" sz="1600" b="1" dirty="0" err="1">
                <a:latin typeface="Courier New" pitchFamily="49" charset="0"/>
              </a:rPr>
              <a:t>Double.parseDouble</a:t>
            </a:r>
            <a:r>
              <a:rPr lang="en-US" sz="1600" b="1" dirty="0">
                <a:latin typeface="Courier New" pitchFamily="49" charset="0"/>
              </a:rPr>
              <a:t>(s);</a:t>
            </a:r>
          </a:p>
          <a:p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dirty="0" smtClean="0">
                <a:effectLst/>
                <a:cs typeface="Arial" charset="0"/>
              </a:rPr>
              <a:t>Создание веб сервиса</a:t>
            </a:r>
          </a:p>
        </p:txBody>
      </p:sp>
      <p:sp>
        <p:nvSpPr>
          <p:cNvPr id="39939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8572500" cy="3096691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latin typeface="Courier New" pitchFamily="49" charset="0"/>
              </a:rPr>
              <a:t>package </a:t>
            </a:r>
            <a:r>
              <a:rPr lang="en-US" sz="1600" b="1" dirty="0" err="1">
                <a:latin typeface="Courier New" pitchFamily="49" charset="0"/>
              </a:rPr>
              <a:t>ws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import </a:t>
            </a:r>
            <a:r>
              <a:rPr lang="en-US" sz="1600" b="1" dirty="0" err="1" smtClean="0">
                <a:latin typeface="Courier New" pitchFamily="49" charset="0"/>
              </a:rPr>
              <a:t>javax.xml.ws.Endpoint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public </a:t>
            </a:r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</a:rPr>
              <a:t>ServicePublisher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{</a:t>
            </a:r>
          </a:p>
          <a:p>
            <a:endParaRPr lang="en-US" sz="1600" b="1" dirty="0" smtClean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</a:rPr>
              <a:t>) {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 	</a:t>
            </a:r>
            <a:r>
              <a:rPr lang="en-US" sz="1600" b="1" dirty="0" err="1" smtClean="0">
                <a:latin typeface="Courier New" pitchFamily="49" charset="0"/>
              </a:rPr>
              <a:t>Endpoint.publish</a:t>
            </a:r>
            <a:r>
              <a:rPr lang="en-US" sz="1600" b="1" dirty="0">
                <a:latin typeface="Courier New" pitchFamily="49" charset="0"/>
              </a:rPr>
              <a:t>("http://</a:t>
            </a:r>
            <a:r>
              <a:rPr lang="en-US" sz="1600" b="1" dirty="0" smtClean="0">
                <a:latin typeface="Courier New" pitchFamily="49" charset="0"/>
              </a:rPr>
              <a:t>localhost:8080/service/WS5",</a:t>
            </a:r>
          </a:p>
          <a:p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   new WS5());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16303" y="4797152"/>
            <a:ext cx="8572500" cy="43239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 err="1"/>
              <a:t>wsgen</a:t>
            </a:r>
            <a:r>
              <a:rPr lang="en-US" sz="1600" dirty="0"/>
              <a:t> -</a:t>
            </a:r>
            <a:r>
              <a:rPr lang="en-US" sz="1600" dirty="0" err="1"/>
              <a:t>cp</a:t>
            </a:r>
            <a:r>
              <a:rPr lang="en-US" sz="1600" dirty="0"/>
              <a:t> . </a:t>
            </a:r>
            <a:r>
              <a:rPr lang="en-US" sz="1600" b="1" dirty="0" smtClean="0">
                <a:latin typeface="Courier New" pitchFamily="49" charset="0"/>
              </a:rPr>
              <a:t>ws</a:t>
            </a:r>
            <a:r>
              <a:rPr lang="en-US" sz="1600" dirty="0" smtClean="0"/>
              <a:t>.</a:t>
            </a:r>
            <a:r>
              <a:rPr lang="en-US" sz="1600" b="1" dirty="0" smtClean="0">
                <a:latin typeface="Courier New" pitchFamily="49" charset="0"/>
              </a:rPr>
              <a:t>WS5</a:t>
            </a:r>
            <a:r>
              <a:rPr lang="en-US" sz="1600" dirty="0" smtClean="0"/>
              <a:t> </a:t>
            </a:r>
            <a:r>
              <a:rPr lang="en-US" sz="1600" dirty="0"/>
              <a:t>-</a:t>
            </a:r>
            <a:r>
              <a:rPr lang="en-US" sz="1600" dirty="0" err="1"/>
              <a:t>wsdl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smtClean="0">
                <a:effectLst/>
                <a:cs typeface="Arial" charset="0"/>
              </a:rPr>
              <a:t>Пример клиента</a:t>
            </a:r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250825" y="1125538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700" b="1" dirty="0">
                <a:latin typeface="Courier New" pitchFamily="49" charset="0"/>
              </a:rPr>
              <a:t>package ws5clientws;</a:t>
            </a:r>
          </a:p>
          <a:p>
            <a:r>
              <a:rPr lang="en-US" sz="1700" b="1" dirty="0">
                <a:latin typeface="Courier New" pitchFamily="49" charset="0"/>
              </a:rPr>
              <a:t>import </a:t>
            </a:r>
            <a:r>
              <a:rPr lang="en-US" sz="1700" b="1" dirty="0" err="1">
                <a:latin typeface="Courier New" pitchFamily="49" charset="0"/>
              </a:rPr>
              <a:t>javax.xml.ws.WebServiceRef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latin typeface="Courier New" pitchFamily="49" charset="0"/>
              </a:rPr>
              <a:t>import </a:t>
            </a:r>
            <a:r>
              <a:rPr lang="en-US" sz="1700" b="1" dirty="0" err="1">
                <a:latin typeface="Courier New" pitchFamily="49" charset="0"/>
              </a:rPr>
              <a:t>ws</a:t>
            </a:r>
            <a:r>
              <a:rPr lang="en-US" sz="1700" b="1" dirty="0">
                <a:latin typeface="Courier New" pitchFamily="49" charset="0"/>
              </a:rPr>
              <a:t>.*;</a:t>
            </a:r>
          </a:p>
          <a:p>
            <a:endParaRPr lang="en-US" sz="17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public class Main {</a:t>
            </a:r>
          </a:p>
          <a:p>
            <a:r>
              <a:rPr lang="en-US" sz="1700" b="1" dirty="0">
                <a:latin typeface="Courier New" pitchFamily="49" charset="0"/>
              </a:rPr>
              <a:t>  static WS5Service service = new WS5Service();</a:t>
            </a:r>
          </a:p>
          <a:p>
            <a:r>
              <a:rPr lang="ru-RU" sz="1700" b="1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public static void main(String[] </a:t>
            </a:r>
            <a:r>
              <a:rPr lang="en-US" sz="1700" b="1" dirty="0" err="1">
                <a:latin typeface="Courier New" pitchFamily="49" charset="0"/>
              </a:rPr>
              <a:t>args</a:t>
            </a:r>
            <a:r>
              <a:rPr lang="en-US" sz="1700" b="1" dirty="0">
                <a:latin typeface="Courier New" pitchFamily="49" charset="0"/>
              </a:rPr>
              <a:t>) {</a:t>
            </a:r>
          </a:p>
          <a:p>
            <a:r>
              <a:rPr lang="ru-RU" sz="1700" b="1" dirty="0">
                <a:latin typeface="Courier New" pitchFamily="49" charset="0"/>
              </a:rPr>
              <a:t>    </a:t>
            </a:r>
            <a:r>
              <a:rPr lang="en-US" sz="1700" b="1" dirty="0">
                <a:latin typeface="Courier New" pitchFamily="49" charset="0"/>
              </a:rPr>
              <a:t>try {</a:t>
            </a:r>
          </a:p>
          <a:p>
            <a:r>
              <a:rPr lang="ru-RU" sz="1700" b="1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    WS5 port = service.getWS5Port();</a:t>
            </a:r>
          </a:p>
          <a:p>
            <a:endParaRPr lang="en-US" sz="17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 </a:t>
            </a:r>
            <a:r>
              <a:rPr lang="ru-RU" sz="1700" b="1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System.out.println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port.concat</a:t>
            </a:r>
            <a:r>
              <a:rPr lang="en-US" sz="1700" b="1" dirty="0">
                <a:latin typeface="Courier New" pitchFamily="49" charset="0"/>
              </a:rPr>
              <a:t>("</a:t>
            </a:r>
            <a:r>
              <a:rPr lang="en-US" sz="1700" b="1" dirty="0" err="1">
                <a:latin typeface="Courier New" pitchFamily="49" charset="0"/>
              </a:rPr>
              <a:t>abn</a:t>
            </a:r>
            <a:r>
              <a:rPr lang="en-US" sz="1700" b="1" dirty="0">
                <a:latin typeface="Courier New" pitchFamily="49" charset="0"/>
              </a:rPr>
              <a:t> = ", 10));</a:t>
            </a:r>
          </a:p>
          <a:p>
            <a:r>
              <a:rPr lang="en-US" sz="1700" b="1" dirty="0">
                <a:latin typeface="Courier New" pitchFamily="49" charset="0"/>
              </a:rPr>
              <a:t> </a:t>
            </a:r>
            <a:r>
              <a:rPr lang="ru-RU" sz="1700" b="1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System.out.println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port.sum</a:t>
            </a:r>
            <a:r>
              <a:rPr lang="en-US" sz="1700" b="1" dirty="0">
                <a:latin typeface="Courier New" pitchFamily="49" charset="0"/>
              </a:rPr>
              <a:t>(2, "3"));</a:t>
            </a:r>
          </a:p>
          <a:p>
            <a:r>
              <a:rPr lang="en-US" sz="1700" b="1" dirty="0">
                <a:latin typeface="Courier New" pitchFamily="49" charset="0"/>
              </a:rPr>
              <a:t> </a:t>
            </a:r>
            <a:r>
              <a:rPr lang="ru-RU" sz="1700" b="1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System.out.println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port.sum</a:t>
            </a:r>
            <a:r>
              <a:rPr lang="en-US" sz="1700" b="1" dirty="0">
                <a:latin typeface="Courier New" pitchFamily="49" charset="0"/>
              </a:rPr>
              <a:t>(2, "3a"));</a:t>
            </a:r>
          </a:p>
          <a:p>
            <a:r>
              <a:rPr lang="en-US" sz="1700" b="1" dirty="0">
                <a:latin typeface="Courier New" pitchFamily="49" charset="0"/>
              </a:rPr>
              <a:t> </a:t>
            </a:r>
            <a:r>
              <a:rPr lang="ru-RU" sz="1700" b="1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 } catch (Exception e) {</a:t>
            </a:r>
            <a:r>
              <a:rPr lang="ru-RU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e.printStackTrace</a:t>
            </a:r>
            <a:r>
              <a:rPr lang="en-US" sz="1700" b="1" dirty="0">
                <a:latin typeface="Courier New" pitchFamily="49" charset="0"/>
              </a:rPr>
              <a:t>();</a:t>
            </a:r>
            <a:r>
              <a:rPr lang="ru-RU" sz="17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}</a:t>
            </a:r>
          </a:p>
          <a:p>
            <a:r>
              <a:rPr lang="en-US" sz="1700" b="1" dirty="0">
                <a:latin typeface="Courier New" pitchFamily="49" charset="0"/>
              </a:rPr>
              <a:t> </a:t>
            </a:r>
            <a:r>
              <a:rPr lang="ru-RU" sz="17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}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dirty="0" smtClean="0">
                <a:effectLst/>
                <a:cs typeface="Arial" charset="0"/>
              </a:rPr>
              <a:t>Пример запроса и отклика</a:t>
            </a:r>
          </a:p>
        </p:txBody>
      </p:sp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8572500" cy="23574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S:Envelope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xmlns:S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="http://schemas.xmlsoap.org/soap/envelope/"&gt;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S:Header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S:Body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&lt;ns2:concat xmlns:ns2="http://ws/"&gt;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&lt;s&gt;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abn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= &lt;/s&gt;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&lt;d&gt;10.0&lt;/d&gt;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&lt;/ns2:concat&gt;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S:Body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S:Envelope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&gt; </a:t>
            </a:r>
          </a:p>
        </p:txBody>
      </p: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250825" y="3716338"/>
            <a:ext cx="8572500" cy="18573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ru-RU" sz="1600" b="1">
                <a:latin typeface="Courier New" pitchFamily="49" charset="0"/>
                <a:cs typeface="Courier New" pitchFamily="49" charset="0"/>
              </a:rPr>
              <a:t>&lt;S:Envelope xmlns:S="http://schemas.xmlsoap.org/soap/envelope/"&gt;</a:t>
            </a:r>
          </a:p>
          <a:p>
            <a:r>
              <a:rPr lang="ru-RU" sz="1600" b="1">
                <a:latin typeface="Courier New" pitchFamily="49" charset="0"/>
                <a:cs typeface="Courier New" pitchFamily="49" charset="0"/>
              </a:rPr>
              <a:t>  &lt;S:Body&gt;</a:t>
            </a:r>
          </a:p>
          <a:p>
            <a:r>
              <a:rPr lang="ru-RU" sz="1600" b="1">
                <a:latin typeface="Courier New" pitchFamily="49" charset="0"/>
                <a:cs typeface="Courier New" pitchFamily="49" charset="0"/>
              </a:rPr>
              <a:t>    &lt;ns2:concatResponse xmlns:ns2="http://ws/"&gt;</a:t>
            </a:r>
          </a:p>
          <a:p>
            <a:r>
              <a:rPr lang="ru-RU" sz="1600" b="1">
                <a:latin typeface="Courier New" pitchFamily="49" charset="0"/>
                <a:cs typeface="Courier New" pitchFamily="49" charset="0"/>
              </a:rPr>
              <a:t>      &lt;return&gt;abn = 10.0&lt;/return&gt;</a:t>
            </a:r>
          </a:p>
          <a:p>
            <a:r>
              <a:rPr lang="ru-RU" sz="1600" b="1">
                <a:latin typeface="Courier New" pitchFamily="49" charset="0"/>
                <a:cs typeface="Courier New" pitchFamily="49" charset="0"/>
              </a:rPr>
              <a:t>    &lt;/ns2:concatResponse&gt;</a:t>
            </a:r>
          </a:p>
          <a:p>
            <a:r>
              <a:rPr lang="ru-RU" sz="1600" b="1">
                <a:latin typeface="Courier New" pitchFamily="49" charset="0"/>
                <a:cs typeface="Courier New" pitchFamily="49" charset="0"/>
              </a:rPr>
              <a:t>  &lt;/S:Body&gt;</a:t>
            </a:r>
          </a:p>
          <a:p>
            <a:r>
              <a:rPr lang="ru-RU" sz="1600" b="1">
                <a:latin typeface="Courier New" pitchFamily="49" charset="0"/>
                <a:cs typeface="Courier New" pitchFamily="49" charset="0"/>
              </a:rPr>
              <a:t>&lt;/S:Envelope&gt;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  <a:cs typeface="Arial" charset="0"/>
              </a:rPr>
              <a:t>Провайдеры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400" dirty="0" smtClean="0"/>
              <a:t>Существует несколько провайдеров, реализующих </a:t>
            </a:r>
            <a:r>
              <a:rPr lang="en-US" sz="2400" dirty="0" smtClean="0"/>
              <a:t>JAX-WS:</a:t>
            </a:r>
          </a:p>
          <a:p>
            <a:r>
              <a:rPr lang="en-US" sz="2400" dirty="0" smtClean="0"/>
              <a:t>Apache Axis and Axis2</a:t>
            </a:r>
          </a:p>
          <a:p>
            <a:r>
              <a:rPr lang="en-US" sz="2400" dirty="0" err="1" smtClean="0"/>
              <a:t>Codehaus</a:t>
            </a:r>
            <a:r>
              <a:rPr lang="en-US" sz="2400" dirty="0" smtClean="0"/>
              <a:t> </a:t>
            </a:r>
            <a:r>
              <a:rPr lang="en-US" sz="2400" dirty="0" err="1" smtClean="0"/>
              <a:t>XFire</a:t>
            </a:r>
            <a:endParaRPr lang="en-US" sz="2400" dirty="0" smtClean="0"/>
          </a:p>
          <a:p>
            <a:r>
              <a:rPr lang="en-US" sz="2400" dirty="0" smtClean="0"/>
              <a:t>Apache </a:t>
            </a:r>
            <a:r>
              <a:rPr lang="en-US" sz="2400" dirty="0" err="1" smtClean="0"/>
              <a:t>Celtix</a:t>
            </a:r>
            <a:endParaRPr lang="en-US" sz="2400" dirty="0" smtClean="0"/>
          </a:p>
          <a:p>
            <a:r>
              <a:rPr lang="en-US" sz="2400" dirty="0" smtClean="0"/>
              <a:t>Apache CXF (</a:t>
            </a:r>
            <a:r>
              <a:rPr lang="en-US" sz="2400" dirty="0" err="1" smtClean="0"/>
              <a:t>Celtix</a:t>
            </a:r>
            <a:r>
              <a:rPr lang="en-US" sz="2400" dirty="0" smtClean="0"/>
              <a:t> and </a:t>
            </a:r>
            <a:r>
              <a:rPr lang="en-US" sz="2400" dirty="0" err="1" smtClean="0"/>
              <a:t>XFire</a:t>
            </a:r>
            <a:r>
              <a:rPr lang="en-US" sz="2400" dirty="0" smtClean="0"/>
              <a:t> 2)</a:t>
            </a:r>
          </a:p>
          <a:p>
            <a:r>
              <a:rPr lang="en-US" sz="2400" dirty="0" smtClean="0"/>
              <a:t>Glassfish Metro</a:t>
            </a:r>
          </a:p>
        </p:txBody>
      </p:sp>
    </p:spTree>
    <p:extLst>
      <p:ext uri="{BB962C8B-B14F-4D97-AF65-F5344CB8AC3E}">
        <p14:creationId xmlns:p14="http://schemas.microsoft.com/office/powerpoint/2010/main" val="8770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dirty="0" smtClean="0">
                <a:effectLst/>
                <a:cs typeface="Arial" charset="0"/>
              </a:rPr>
              <a:t>Расширения </a:t>
            </a:r>
            <a:r>
              <a:rPr lang="en-US" dirty="0" smtClean="0">
                <a:effectLst/>
                <a:cs typeface="Arial" charset="0"/>
              </a:rPr>
              <a:t>JAX-WS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693191"/>
            <a:ext cx="8532813" cy="4391993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Каждый </a:t>
            </a:r>
            <a:r>
              <a:rPr lang="ru-RU" sz="2400" dirty="0" err="1" smtClean="0"/>
              <a:t>вендор</a:t>
            </a:r>
            <a:r>
              <a:rPr lang="ru-RU" sz="2400" dirty="0" smtClean="0"/>
              <a:t>, реализующий спецификацию </a:t>
            </a:r>
            <a:r>
              <a:rPr lang="en-US" sz="2400" dirty="0" smtClean="0"/>
              <a:t>JAX-WS </a:t>
            </a:r>
            <a:r>
              <a:rPr lang="ru-RU" sz="2400" dirty="0" smtClean="0"/>
              <a:t>предоставляет свои расширения стандарта</a:t>
            </a:r>
          </a:p>
          <a:p>
            <a:pPr marL="0" indent="0">
              <a:buNone/>
            </a:pPr>
            <a:r>
              <a:rPr lang="ru-RU" sz="2400" dirty="0" smtClean="0"/>
              <a:t>Как правило они реализованы в виде аннотаций, предоставляющих дополнительную функциональность</a:t>
            </a:r>
          </a:p>
          <a:p>
            <a:pPr marL="538163" lvl="1" indent="-273050"/>
            <a:r>
              <a:rPr lang="en-US" sz="2400" dirty="0" smtClean="0">
                <a:solidFill>
                  <a:schemeClr val="accent1"/>
                </a:solidFill>
              </a:rPr>
              <a:t>@Transactional</a:t>
            </a:r>
            <a:r>
              <a:rPr lang="en-US" sz="2400" dirty="0" smtClean="0"/>
              <a:t> </a:t>
            </a:r>
            <a:r>
              <a:rPr lang="ru-RU" sz="2400" dirty="0" smtClean="0"/>
              <a:t>на </a:t>
            </a:r>
            <a:r>
              <a:rPr lang="en-US" sz="2400" dirty="0" err="1" smtClean="0"/>
              <a:t>Weblogic</a:t>
            </a:r>
            <a:r>
              <a:rPr lang="en-US" sz="2400" dirty="0" smtClean="0"/>
              <a:t> AS </a:t>
            </a:r>
            <a:r>
              <a:rPr lang="ru-RU" sz="2400" dirty="0" smtClean="0"/>
              <a:t>позволит декларативно задать рамки транзакции по границам вызываемого </a:t>
            </a:r>
            <a:r>
              <a:rPr lang="en-US" sz="2400" dirty="0" smtClean="0">
                <a:solidFill>
                  <a:schemeClr val="accent1"/>
                </a:solidFill>
              </a:rPr>
              <a:t>@</a:t>
            </a:r>
            <a:r>
              <a:rPr lang="en-US" sz="2400" dirty="0" err="1" smtClean="0">
                <a:solidFill>
                  <a:schemeClr val="accent1"/>
                </a:solidFill>
              </a:rPr>
              <a:t>WebMethod</a:t>
            </a:r>
            <a:endParaRPr lang="ru-RU" sz="2400" dirty="0" smtClean="0">
              <a:solidFill>
                <a:schemeClr val="accent1"/>
              </a:solidFill>
            </a:endParaRPr>
          </a:p>
          <a:p>
            <a:pPr marL="538163" lvl="1" indent="-273050"/>
            <a:r>
              <a:rPr lang="en-US" sz="2400" dirty="0" smtClean="0">
                <a:solidFill>
                  <a:schemeClr val="accent1"/>
                </a:solidFill>
              </a:rPr>
              <a:t>@</a:t>
            </a:r>
            <a:r>
              <a:rPr lang="en-US" sz="2400" dirty="0" err="1" smtClean="0">
                <a:solidFill>
                  <a:schemeClr val="accent1"/>
                </a:solidFill>
              </a:rPr>
              <a:t>SchemaValidation</a:t>
            </a:r>
            <a:r>
              <a:rPr lang="en-US" sz="2400" dirty="0" smtClean="0"/>
              <a:t> </a:t>
            </a:r>
            <a:r>
              <a:rPr lang="ru-RU" sz="2400" dirty="0" smtClean="0"/>
              <a:t>на </a:t>
            </a:r>
            <a:r>
              <a:rPr lang="en-US" sz="2400" dirty="0" err="1" smtClean="0"/>
              <a:t>JBoss</a:t>
            </a:r>
            <a:r>
              <a:rPr lang="en-US" sz="2400" dirty="0" smtClean="0"/>
              <a:t> AS </a:t>
            </a:r>
            <a:r>
              <a:rPr lang="ru-RU" sz="2400" dirty="0" smtClean="0"/>
              <a:t>позволит </a:t>
            </a:r>
            <a:r>
              <a:rPr lang="ru-RU" sz="2400" dirty="0" err="1" smtClean="0"/>
              <a:t>провалидировать</a:t>
            </a:r>
            <a:r>
              <a:rPr lang="ru-RU" sz="2400" dirty="0" smtClean="0"/>
              <a:t> </a:t>
            </a:r>
            <a:r>
              <a:rPr lang="en-US" sz="2400" dirty="0" smtClean="0"/>
              <a:t>SOAP-</a:t>
            </a:r>
            <a:r>
              <a:rPr lang="ru-RU" sz="2400" dirty="0" smtClean="0"/>
              <a:t>сообщение относительно указанных </a:t>
            </a:r>
            <a:r>
              <a:rPr lang="en-US" sz="2400" dirty="0" smtClean="0"/>
              <a:t>namespaces. </a:t>
            </a:r>
          </a:p>
          <a:p>
            <a:pPr marL="538163" lvl="1" indent="-273050"/>
            <a:r>
              <a:rPr lang="ru-RU" sz="2400" dirty="0" smtClean="0"/>
              <a:t>Использование таких расширений дает вам больше возможностей и одновременно убивает переносимость приложения между разными </a:t>
            </a:r>
            <a:r>
              <a:rPr lang="en-US" sz="2400" dirty="0" smtClean="0"/>
              <a:t>AS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dirty="0" smtClean="0">
                <a:effectLst/>
                <a:cs typeface="Arial" charset="0"/>
              </a:rPr>
              <a:t>Расширения </a:t>
            </a:r>
            <a:r>
              <a:rPr lang="en-US" dirty="0" smtClean="0">
                <a:effectLst/>
                <a:cs typeface="Arial" charset="0"/>
              </a:rPr>
              <a:t>JAX-WS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621183"/>
            <a:ext cx="8532813" cy="4391993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en-US" sz="2400" dirty="0" smtClean="0"/>
              <a:t>CXF </a:t>
            </a:r>
            <a:r>
              <a:rPr lang="ru-RU" sz="2400" dirty="0" smtClean="0"/>
              <a:t>фишки:</a:t>
            </a:r>
          </a:p>
          <a:p>
            <a:r>
              <a:rPr lang="ru-RU" sz="2400" dirty="0" smtClean="0"/>
              <a:t>интеграция со </a:t>
            </a:r>
            <a:r>
              <a:rPr lang="en-US" sz="2400" dirty="0" smtClean="0"/>
              <a:t>Spring</a:t>
            </a:r>
          </a:p>
          <a:p>
            <a:r>
              <a:rPr lang="ru-RU" sz="2400" dirty="0" smtClean="0"/>
              <a:t>интеграция с </a:t>
            </a:r>
            <a:r>
              <a:rPr lang="en-US" sz="2400" dirty="0" err="1" smtClean="0"/>
              <a:t>AspectJ</a:t>
            </a:r>
            <a:endParaRPr lang="en-US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941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0" y="692697"/>
            <a:ext cx="4627239" cy="648072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Что нужно для общения людей?</a:t>
            </a:r>
            <a:endParaRPr lang="ru-RU" sz="2400" dirty="0" smtClean="0"/>
          </a:p>
        </p:txBody>
      </p:sp>
      <p:sp>
        <p:nvSpPr>
          <p:cNvPr id="10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2880320" cy="3168352"/>
          </a:xfrm>
        </p:spPr>
        <p:txBody>
          <a:bodyPr lIns="91440" tIns="45720" rIns="91440" bIns="45720"/>
          <a:lstStyle/>
          <a:p>
            <a:r>
              <a:rPr lang="ru-RU" sz="2400" dirty="0" smtClean="0"/>
              <a:t>инструмент*</a:t>
            </a:r>
          </a:p>
          <a:p>
            <a:r>
              <a:rPr lang="ru-RU" sz="2400" dirty="0" smtClean="0"/>
              <a:t>протокол*</a:t>
            </a:r>
          </a:p>
          <a:p>
            <a:r>
              <a:rPr lang="ru-RU" sz="2400" dirty="0" smtClean="0"/>
              <a:t>(манеры)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sp>
        <p:nvSpPr>
          <p:cNvPr id="17" name="Содержимое 2"/>
          <p:cNvSpPr>
            <a:spLocks noGrp="1"/>
          </p:cNvSpPr>
          <p:nvPr>
            <p:ph idx="4294967295"/>
          </p:nvPr>
        </p:nvSpPr>
        <p:spPr>
          <a:xfrm>
            <a:off x="2753072" y="1268760"/>
            <a:ext cx="3403104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/>
              <a:t>горло, язык </a:t>
            </a:r>
            <a:r>
              <a:rPr lang="ru-RU" sz="2400" dirty="0" smtClean="0"/>
              <a:t>, уши, воздух</a:t>
            </a:r>
            <a:endParaRPr lang="ru-RU" sz="2400" dirty="0" smtClean="0"/>
          </a:p>
        </p:txBody>
      </p:sp>
      <p:sp>
        <p:nvSpPr>
          <p:cNvPr id="18" name="Содержимое 2"/>
          <p:cNvSpPr>
            <a:spLocks noGrp="1"/>
          </p:cNvSpPr>
          <p:nvPr>
            <p:ph idx="4294967295"/>
          </p:nvPr>
        </p:nvSpPr>
        <p:spPr>
          <a:xfrm>
            <a:off x="2753072" y="1700808"/>
            <a:ext cx="3475112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речь</a:t>
            </a:r>
            <a:endParaRPr lang="ru-RU" sz="2400" dirty="0" smtClean="0"/>
          </a:p>
        </p:txBody>
      </p:sp>
      <p:sp>
        <p:nvSpPr>
          <p:cNvPr id="19" name="Содержимое 2"/>
          <p:cNvSpPr>
            <a:spLocks noGrp="1"/>
          </p:cNvSpPr>
          <p:nvPr>
            <p:ph idx="4294967295"/>
          </p:nvPr>
        </p:nvSpPr>
        <p:spPr>
          <a:xfrm>
            <a:off x="2753072" y="2132856"/>
            <a:ext cx="3475112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этика</a:t>
            </a:r>
            <a:endParaRPr lang="ru-RU" sz="2400" dirty="0" smtClean="0"/>
          </a:p>
        </p:txBody>
      </p:sp>
      <p:cxnSp>
        <p:nvCxnSpPr>
          <p:cNvPr id="20" name="Прямая со стрелкой 19"/>
          <p:cNvCxnSpPr/>
          <p:nvPr/>
        </p:nvCxnSpPr>
        <p:spPr bwMode="auto">
          <a:xfrm>
            <a:off x="2123728" y="1484784"/>
            <a:ext cx="576064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Прямая со стрелкой 20"/>
          <p:cNvCxnSpPr/>
          <p:nvPr/>
        </p:nvCxnSpPr>
        <p:spPr bwMode="auto">
          <a:xfrm>
            <a:off x="1979712" y="1916832"/>
            <a:ext cx="720080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Прямая со стрелкой 21"/>
          <p:cNvCxnSpPr/>
          <p:nvPr/>
        </p:nvCxnSpPr>
        <p:spPr bwMode="auto">
          <a:xfrm>
            <a:off x="1907704" y="2348880"/>
            <a:ext cx="792088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70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0" y="692697"/>
            <a:ext cx="4627239" cy="648072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Что нужно для общения людей?</a:t>
            </a:r>
            <a:endParaRPr lang="ru-RU" sz="2400" dirty="0" smtClean="0"/>
          </a:p>
        </p:txBody>
      </p:sp>
      <p:sp>
        <p:nvSpPr>
          <p:cNvPr id="10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2880320" cy="3168352"/>
          </a:xfrm>
        </p:spPr>
        <p:txBody>
          <a:bodyPr lIns="91440" tIns="45720" rIns="91440" bIns="45720"/>
          <a:lstStyle/>
          <a:p>
            <a:r>
              <a:rPr lang="ru-RU" sz="2400" dirty="0" smtClean="0"/>
              <a:t>инструмент*</a:t>
            </a:r>
          </a:p>
          <a:p>
            <a:r>
              <a:rPr lang="ru-RU" sz="2400" dirty="0" smtClean="0"/>
              <a:t>протокол*</a:t>
            </a:r>
          </a:p>
          <a:p>
            <a:r>
              <a:rPr lang="ru-RU" sz="2400" dirty="0" smtClean="0"/>
              <a:t>(манеры)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sp>
        <p:nvSpPr>
          <p:cNvPr id="17" name="Содержимое 2"/>
          <p:cNvSpPr>
            <a:spLocks noGrp="1"/>
          </p:cNvSpPr>
          <p:nvPr>
            <p:ph idx="4294967295"/>
          </p:nvPr>
        </p:nvSpPr>
        <p:spPr>
          <a:xfrm>
            <a:off x="2753072" y="1268760"/>
            <a:ext cx="3403104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/>
              <a:t>горло, язык </a:t>
            </a:r>
            <a:r>
              <a:rPr lang="ru-RU" sz="2400" dirty="0" smtClean="0"/>
              <a:t>, уши, воздух</a:t>
            </a:r>
            <a:endParaRPr lang="ru-RU" sz="2400" dirty="0" smtClean="0"/>
          </a:p>
        </p:txBody>
      </p:sp>
      <p:sp>
        <p:nvSpPr>
          <p:cNvPr id="18" name="Содержимое 2"/>
          <p:cNvSpPr>
            <a:spLocks noGrp="1"/>
          </p:cNvSpPr>
          <p:nvPr>
            <p:ph idx="4294967295"/>
          </p:nvPr>
        </p:nvSpPr>
        <p:spPr>
          <a:xfrm>
            <a:off x="2753072" y="1700808"/>
            <a:ext cx="3475112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речь</a:t>
            </a:r>
            <a:endParaRPr lang="ru-RU" sz="2400" dirty="0" smtClean="0"/>
          </a:p>
        </p:txBody>
      </p:sp>
      <p:sp>
        <p:nvSpPr>
          <p:cNvPr id="19" name="Содержимое 2"/>
          <p:cNvSpPr>
            <a:spLocks noGrp="1"/>
          </p:cNvSpPr>
          <p:nvPr>
            <p:ph idx="4294967295"/>
          </p:nvPr>
        </p:nvSpPr>
        <p:spPr>
          <a:xfrm>
            <a:off x="2753072" y="2132856"/>
            <a:ext cx="3475112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этика</a:t>
            </a:r>
            <a:endParaRPr lang="ru-RU" sz="2400" dirty="0" smtClean="0"/>
          </a:p>
        </p:txBody>
      </p:sp>
      <p:cxnSp>
        <p:nvCxnSpPr>
          <p:cNvPr id="20" name="Прямая со стрелкой 19"/>
          <p:cNvCxnSpPr/>
          <p:nvPr/>
        </p:nvCxnSpPr>
        <p:spPr bwMode="auto">
          <a:xfrm>
            <a:off x="2123728" y="1484784"/>
            <a:ext cx="576064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Прямая со стрелкой 20"/>
          <p:cNvCxnSpPr/>
          <p:nvPr/>
        </p:nvCxnSpPr>
        <p:spPr bwMode="auto">
          <a:xfrm>
            <a:off x="1979712" y="1916832"/>
            <a:ext cx="720080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Прямая со стрелкой 21"/>
          <p:cNvCxnSpPr/>
          <p:nvPr/>
        </p:nvCxnSpPr>
        <p:spPr bwMode="auto">
          <a:xfrm>
            <a:off x="1907704" y="2348880"/>
            <a:ext cx="792088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Содержимое 2"/>
          <p:cNvSpPr>
            <a:spLocks noGrp="1"/>
          </p:cNvSpPr>
          <p:nvPr>
            <p:ph idx="4294967295"/>
          </p:nvPr>
        </p:nvSpPr>
        <p:spPr>
          <a:xfrm>
            <a:off x="4391980" y="3717032"/>
            <a:ext cx="1368152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буква</a:t>
            </a:r>
            <a:endParaRPr lang="ru-RU" sz="2400" dirty="0" smtClean="0"/>
          </a:p>
        </p:txBody>
      </p:sp>
      <p:sp>
        <p:nvSpPr>
          <p:cNvPr id="24" name="Содержимое 2"/>
          <p:cNvSpPr>
            <a:spLocks noGrp="1"/>
          </p:cNvSpPr>
          <p:nvPr>
            <p:ph idx="4294967295"/>
          </p:nvPr>
        </p:nvSpPr>
        <p:spPr>
          <a:xfrm>
            <a:off x="4391980" y="4221088"/>
            <a:ext cx="1440160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слово</a:t>
            </a:r>
            <a:endParaRPr lang="ru-RU" sz="2400" dirty="0" smtClean="0"/>
          </a:p>
        </p:txBody>
      </p:sp>
      <p:sp>
        <p:nvSpPr>
          <p:cNvPr id="25" name="Содержимое 2"/>
          <p:cNvSpPr>
            <a:spLocks noGrp="1"/>
          </p:cNvSpPr>
          <p:nvPr>
            <p:ph idx="4294967295"/>
          </p:nvPr>
        </p:nvSpPr>
        <p:spPr>
          <a:xfrm>
            <a:off x="6336196" y="3717032"/>
            <a:ext cx="1368152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звук</a:t>
            </a:r>
            <a:endParaRPr lang="ru-RU" sz="2400" dirty="0" smtClean="0"/>
          </a:p>
        </p:txBody>
      </p:sp>
      <p:sp>
        <p:nvSpPr>
          <p:cNvPr id="26" name="Содержимое 2"/>
          <p:cNvSpPr>
            <a:spLocks noGrp="1"/>
          </p:cNvSpPr>
          <p:nvPr>
            <p:ph idx="4294967295"/>
          </p:nvPr>
        </p:nvSpPr>
        <p:spPr>
          <a:xfrm>
            <a:off x="6336196" y="4221088"/>
            <a:ext cx="1440160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значение</a:t>
            </a:r>
            <a:endParaRPr lang="ru-RU" sz="2400" dirty="0" smtClean="0"/>
          </a:p>
        </p:txBody>
      </p:sp>
      <p:cxnSp>
        <p:nvCxnSpPr>
          <p:cNvPr id="27" name="Прямая со стрелкой 26"/>
          <p:cNvCxnSpPr/>
          <p:nvPr/>
        </p:nvCxnSpPr>
        <p:spPr bwMode="auto">
          <a:xfrm>
            <a:off x="5328084" y="3933056"/>
            <a:ext cx="864096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8" name="Прямая со стрелкой 27"/>
          <p:cNvCxnSpPr/>
          <p:nvPr/>
        </p:nvCxnSpPr>
        <p:spPr bwMode="auto">
          <a:xfrm>
            <a:off x="5328084" y="4437112"/>
            <a:ext cx="864096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0" name="Содержимое 2"/>
          <p:cNvSpPr>
            <a:spLocks noGrp="1"/>
          </p:cNvSpPr>
          <p:nvPr>
            <p:ph idx="4294967295"/>
          </p:nvPr>
        </p:nvSpPr>
        <p:spPr>
          <a:xfrm>
            <a:off x="4860032" y="4869160"/>
            <a:ext cx="2124236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(это протокол)</a:t>
            </a:r>
            <a:endParaRPr lang="ru-RU" sz="2400" dirty="0" smtClean="0"/>
          </a:p>
        </p:txBody>
      </p:sp>
      <p:cxnSp>
        <p:nvCxnSpPr>
          <p:cNvPr id="31" name="Соединительная линия уступом 30"/>
          <p:cNvCxnSpPr/>
          <p:nvPr/>
        </p:nvCxnSpPr>
        <p:spPr bwMode="auto">
          <a:xfrm>
            <a:off x="3635896" y="1916832"/>
            <a:ext cx="2023674" cy="1728192"/>
          </a:xfrm>
          <a:prstGeom prst="bentConnector3">
            <a:avLst>
              <a:gd name="adj1" fmla="val 100044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107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0" y="692697"/>
            <a:ext cx="5923384" cy="648072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Что нужно для общения компьютеров?</a:t>
            </a:r>
            <a:endParaRPr lang="ru-RU" sz="2400" dirty="0" smtClean="0"/>
          </a:p>
        </p:txBody>
      </p:sp>
      <p:sp>
        <p:nvSpPr>
          <p:cNvPr id="10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2880320" cy="3168352"/>
          </a:xfrm>
        </p:spPr>
        <p:txBody>
          <a:bodyPr lIns="91440" tIns="45720" rIns="91440" bIns="45720"/>
          <a:lstStyle/>
          <a:p>
            <a:r>
              <a:rPr lang="ru-RU" sz="2400" dirty="0" smtClean="0"/>
              <a:t>инструмент*</a:t>
            </a:r>
          </a:p>
          <a:p>
            <a:r>
              <a:rPr lang="ru-RU" sz="2400" dirty="0" smtClean="0"/>
              <a:t>протокол*</a:t>
            </a:r>
          </a:p>
          <a:p>
            <a:r>
              <a:rPr lang="ru-RU" sz="2400" dirty="0" smtClean="0"/>
              <a:t>(манеры)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sp>
        <p:nvSpPr>
          <p:cNvPr id="17" name="Содержимое 2"/>
          <p:cNvSpPr>
            <a:spLocks noGrp="1"/>
          </p:cNvSpPr>
          <p:nvPr>
            <p:ph idx="4294967295"/>
          </p:nvPr>
        </p:nvSpPr>
        <p:spPr>
          <a:xfrm>
            <a:off x="2753072" y="1268760"/>
            <a:ext cx="4843264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ЦП, языки </a:t>
            </a:r>
            <a:r>
              <a:rPr lang="ru-RU" sz="2400" dirty="0"/>
              <a:t>программирования, </a:t>
            </a:r>
            <a:r>
              <a:rPr lang="ru-RU" sz="2400" dirty="0" smtClean="0"/>
              <a:t>ОС, сеть</a:t>
            </a:r>
            <a:endParaRPr lang="ru-RU" sz="2400" dirty="0"/>
          </a:p>
        </p:txBody>
      </p:sp>
      <p:sp>
        <p:nvSpPr>
          <p:cNvPr id="18" name="Содержимое 2"/>
          <p:cNvSpPr>
            <a:spLocks noGrp="1"/>
          </p:cNvSpPr>
          <p:nvPr>
            <p:ph idx="4294967295"/>
          </p:nvPr>
        </p:nvSpPr>
        <p:spPr>
          <a:xfrm>
            <a:off x="2753072" y="1700808"/>
            <a:ext cx="3475112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/>
              <a:t>протокол</a:t>
            </a:r>
          </a:p>
        </p:txBody>
      </p:sp>
      <p:sp>
        <p:nvSpPr>
          <p:cNvPr id="19" name="Содержимое 2"/>
          <p:cNvSpPr>
            <a:spLocks noGrp="1"/>
          </p:cNvSpPr>
          <p:nvPr>
            <p:ph idx="4294967295"/>
          </p:nvPr>
        </p:nvSpPr>
        <p:spPr>
          <a:xfrm>
            <a:off x="2753072" y="2132856"/>
            <a:ext cx="5131296" cy="504056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err="1" smtClean="0"/>
              <a:t>валидация</a:t>
            </a:r>
            <a:r>
              <a:rPr lang="ru-RU" sz="2400" dirty="0" smtClean="0"/>
              <a:t> и подробное </a:t>
            </a:r>
            <a:r>
              <a:rPr lang="ru-RU" sz="2400" dirty="0" err="1" smtClean="0"/>
              <a:t>логирование</a:t>
            </a:r>
            <a:endParaRPr lang="ru-RU" sz="2400" dirty="0" smtClean="0"/>
          </a:p>
        </p:txBody>
      </p:sp>
      <p:cxnSp>
        <p:nvCxnSpPr>
          <p:cNvPr id="20" name="Прямая со стрелкой 19"/>
          <p:cNvCxnSpPr/>
          <p:nvPr/>
        </p:nvCxnSpPr>
        <p:spPr bwMode="auto">
          <a:xfrm>
            <a:off x="2123728" y="1484784"/>
            <a:ext cx="576064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Прямая со стрелкой 20"/>
          <p:cNvCxnSpPr/>
          <p:nvPr/>
        </p:nvCxnSpPr>
        <p:spPr bwMode="auto">
          <a:xfrm>
            <a:off x="1979712" y="1916832"/>
            <a:ext cx="720080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Прямая со стрелкой 21"/>
          <p:cNvCxnSpPr/>
          <p:nvPr/>
        </p:nvCxnSpPr>
        <p:spPr bwMode="auto">
          <a:xfrm>
            <a:off x="1907704" y="2348880"/>
            <a:ext cx="792088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991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0" y="692697"/>
            <a:ext cx="8155632" cy="504055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Компьютер может говорить сам с собой… и это нормально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sp>
        <p:nvSpPr>
          <p:cNvPr id="13" name="Содержимое 2"/>
          <p:cNvSpPr>
            <a:spLocks noGrp="1"/>
          </p:cNvSpPr>
          <p:nvPr>
            <p:ph idx="4294967295"/>
          </p:nvPr>
        </p:nvSpPr>
        <p:spPr>
          <a:xfrm>
            <a:off x="3491880" y="1628800"/>
            <a:ext cx="1656184" cy="504055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Общение</a:t>
            </a:r>
            <a:endParaRPr lang="ru-RU" sz="2400" dirty="0" smtClean="0"/>
          </a:p>
        </p:txBody>
      </p:sp>
      <p:sp>
        <p:nvSpPr>
          <p:cNvPr id="14" name="Содержимое 2"/>
          <p:cNvSpPr>
            <a:spLocks noGrp="1"/>
          </p:cNvSpPr>
          <p:nvPr>
            <p:ph idx="4294967295"/>
          </p:nvPr>
        </p:nvSpPr>
        <p:spPr>
          <a:xfrm>
            <a:off x="1619672" y="2780928"/>
            <a:ext cx="1656184" cy="504055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Локальное</a:t>
            </a:r>
            <a:endParaRPr lang="ru-RU" sz="2400" dirty="0" smtClean="0"/>
          </a:p>
        </p:txBody>
      </p:sp>
      <p:sp>
        <p:nvSpPr>
          <p:cNvPr id="15" name="Содержимое 2"/>
          <p:cNvSpPr>
            <a:spLocks noGrp="1"/>
          </p:cNvSpPr>
          <p:nvPr>
            <p:ph idx="4294967295"/>
          </p:nvPr>
        </p:nvSpPr>
        <p:spPr>
          <a:xfrm>
            <a:off x="5436096" y="2780928"/>
            <a:ext cx="1656184" cy="504055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Сетевое</a:t>
            </a:r>
            <a:endParaRPr lang="ru-RU" sz="2400" dirty="0" smtClean="0"/>
          </a:p>
        </p:txBody>
      </p:sp>
      <p:cxnSp>
        <p:nvCxnSpPr>
          <p:cNvPr id="3" name="Прямая со стрелкой 2"/>
          <p:cNvCxnSpPr/>
          <p:nvPr/>
        </p:nvCxnSpPr>
        <p:spPr bwMode="auto">
          <a:xfrm flipH="1">
            <a:off x="2627784" y="2060848"/>
            <a:ext cx="864096" cy="72008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/>
          <p:nvPr/>
        </p:nvCxnSpPr>
        <p:spPr bwMode="auto">
          <a:xfrm>
            <a:off x="4860032" y="2060848"/>
            <a:ext cx="792088" cy="72008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Содержимое 2"/>
          <p:cNvSpPr>
            <a:spLocks noGrp="1"/>
          </p:cNvSpPr>
          <p:nvPr>
            <p:ph idx="4294967295"/>
          </p:nvPr>
        </p:nvSpPr>
        <p:spPr>
          <a:xfrm>
            <a:off x="1403648" y="3284984"/>
            <a:ext cx="3095550" cy="2304256"/>
          </a:xfrm>
        </p:spPr>
        <p:txBody>
          <a:bodyPr lIns="91440" tIns="45720" rIns="91440" bIns="45720"/>
          <a:lstStyle/>
          <a:p>
            <a:r>
              <a:rPr lang="ru-RU" sz="2400" dirty="0" smtClean="0"/>
              <a:t>взаимодействие потоков внутри программы</a:t>
            </a:r>
          </a:p>
          <a:p>
            <a:r>
              <a:rPr lang="ru-RU" sz="2400" dirty="0" smtClean="0"/>
              <a:t>взаимодействие процессов</a:t>
            </a:r>
          </a:p>
          <a:p>
            <a:r>
              <a:rPr lang="ru-RU" sz="2400" dirty="0"/>
              <a:t>взаимодействие с </a:t>
            </a:r>
            <a:r>
              <a:rPr lang="ru-RU" sz="2400" dirty="0" smtClean="0"/>
              <a:t>ОС</a:t>
            </a:r>
            <a:endParaRPr lang="ru-RU" sz="2400" dirty="0"/>
          </a:p>
        </p:txBody>
      </p:sp>
      <p:sp>
        <p:nvSpPr>
          <p:cNvPr id="25" name="Содержимое 2"/>
          <p:cNvSpPr>
            <a:spLocks noGrp="1"/>
          </p:cNvSpPr>
          <p:nvPr>
            <p:ph idx="4294967295"/>
          </p:nvPr>
        </p:nvSpPr>
        <p:spPr>
          <a:xfrm>
            <a:off x="5220866" y="3284984"/>
            <a:ext cx="3095550" cy="2304256"/>
          </a:xfrm>
        </p:spPr>
        <p:txBody>
          <a:bodyPr lIns="91440" tIns="45720" rIns="91440" bIns="45720"/>
          <a:lstStyle/>
          <a:p>
            <a:r>
              <a:rPr lang="ru-RU" sz="2400" dirty="0" smtClean="0"/>
              <a:t>взаимодействие через сетевой интерфейс используя сетевые протоколы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31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0" y="692697"/>
            <a:ext cx="8443663" cy="576064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Протоколы общения на уровне языка иерархичны, один можно вложить в другой: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280920" cy="3168352"/>
          </a:xfrm>
        </p:spPr>
        <p:txBody>
          <a:bodyPr lIns="91440" tIns="45720" rIns="91440" bIns="45720"/>
          <a:lstStyle/>
          <a:p>
            <a:r>
              <a:rPr lang="ru-RU" sz="2400" dirty="0" smtClean="0"/>
              <a:t>байты</a:t>
            </a:r>
          </a:p>
          <a:p>
            <a:r>
              <a:rPr lang="ru-RU" sz="2400" dirty="0" smtClean="0"/>
              <a:t>символы</a:t>
            </a:r>
          </a:p>
          <a:p>
            <a:r>
              <a:rPr lang="ru-RU" sz="2400" dirty="0" smtClean="0"/>
              <a:t>операнды, переменные</a:t>
            </a:r>
          </a:p>
          <a:p>
            <a:r>
              <a:rPr lang="ru-RU" sz="2400" dirty="0" smtClean="0"/>
              <a:t>функции, методы, классы</a:t>
            </a:r>
          </a:p>
          <a:p>
            <a:r>
              <a:rPr lang="ru-RU" sz="2400" dirty="0" smtClean="0"/>
              <a:t>модули, </a:t>
            </a:r>
            <a:r>
              <a:rPr lang="ru-RU" sz="2400" dirty="0" err="1" smtClean="0"/>
              <a:t>фреймворки</a:t>
            </a:r>
            <a:r>
              <a:rPr lang="ru-RU" sz="2400" dirty="0" smtClean="0"/>
              <a:t>, </a:t>
            </a:r>
          </a:p>
          <a:p>
            <a:r>
              <a:rPr lang="ru-RU" sz="2400" dirty="0" smtClean="0"/>
              <a:t>программные системы</a:t>
            </a:r>
          </a:p>
          <a:p>
            <a:r>
              <a:rPr lang="ru-RU" sz="2400" dirty="0" smtClean="0"/>
              <a:t>бизнес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785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/>
          <p:cNvSpPr>
            <a:spLocks noGrp="1"/>
          </p:cNvSpPr>
          <p:nvPr>
            <p:ph idx="4294967295"/>
          </p:nvPr>
        </p:nvSpPr>
        <p:spPr>
          <a:xfrm>
            <a:off x="304801" y="692697"/>
            <a:ext cx="8532812" cy="648071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ru-RU" sz="2400" dirty="0" smtClean="0"/>
              <a:t>Сетевые протоколы общения </a:t>
            </a:r>
            <a:r>
              <a:rPr lang="ru-RU" sz="2400" dirty="0"/>
              <a:t>очень иерархичны</a:t>
            </a:r>
            <a:endParaRPr lang="ru-RU" sz="2400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" y="88900"/>
            <a:ext cx="8532813" cy="460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ele-GroteskNor" pitchFamily="2" charset="0"/>
              </a:defRPr>
            </a:lvl9pPr>
          </a:lstStyle>
          <a:p>
            <a:r>
              <a:rPr lang="ru-RU" dirty="0" smtClean="0">
                <a:effectLst/>
              </a:rPr>
              <a:t>Вступление</a:t>
            </a:r>
          </a:p>
        </p:txBody>
      </p:sp>
      <p:pic>
        <p:nvPicPr>
          <p:cNvPr id="1026" name="Picture 2" descr="http://upload.wikimedia.org/wikipedia/en/f/ff/Osi_model_tr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5747"/>
            <a:ext cx="5429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одержимое 2"/>
          <p:cNvSpPr>
            <a:spLocks noGrp="1"/>
          </p:cNvSpPr>
          <p:nvPr>
            <p:ph idx="4294967295"/>
          </p:nvPr>
        </p:nvSpPr>
        <p:spPr>
          <a:xfrm>
            <a:off x="287660" y="1196753"/>
            <a:ext cx="8532812" cy="648071"/>
          </a:xfrm>
        </p:spPr>
        <p:txBody>
          <a:bodyPr lIns="91440" tIns="45720" rIns="91440" bIns="45720"/>
          <a:lstStyle/>
          <a:p>
            <a:pPr marL="0" indent="0">
              <a:buNone/>
            </a:pPr>
            <a:r>
              <a:rPr lang="en-US" sz="2400" dirty="0" smtClean="0"/>
              <a:t>OSI – </a:t>
            </a:r>
            <a:r>
              <a:rPr lang="ru-RU" sz="2400" dirty="0" smtClean="0"/>
              <a:t>хороший </a:t>
            </a:r>
            <a:r>
              <a:rPr lang="ru-RU" sz="2400" dirty="0"/>
              <a:t>пример </a:t>
            </a:r>
            <a:r>
              <a:rPr lang="ru-RU" sz="2400" dirty="0" smtClean="0"/>
              <a:t>иерархичности сетевых </a:t>
            </a:r>
            <a:r>
              <a:rPr lang="ru-RU" sz="2400" dirty="0" smtClean="0"/>
              <a:t>протоколов общения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7065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9922</TotalTime>
  <Words>1328</Words>
  <Application>Microsoft Office PowerPoint</Application>
  <PresentationFormat>Экран (4:3)</PresentationFormat>
  <Paragraphs>312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lecture template</vt:lpstr>
      <vt:lpstr>Java Lecture #  Web Services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SOAP request</vt:lpstr>
      <vt:lpstr>SOAP response</vt:lpstr>
      <vt:lpstr>Презентация PowerPoint</vt:lpstr>
      <vt:lpstr>WSDL</vt:lpstr>
      <vt:lpstr>Презентация PowerPoint</vt:lpstr>
      <vt:lpstr>JAX-WS (Java API for XML – Web Services)</vt:lpstr>
      <vt:lpstr>Отличия JAX-WS от JAX-RPC</vt:lpstr>
      <vt:lpstr>JAX-WS</vt:lpstr>
      <vt:lpstr>JAX-WS</vt:lpstr>
      <vt:lpstr>Создание веб сервиса</vt:lpstr>
      <vt:lpstr>Создание веб сервиса</vt:lpstr>
      <vt:lpstr>Пример клиента</vt:lpstr>
      <vt:lpstr>Пример запроса и отклика</vt:lpstr>
      <vt:lpstr>Презентация PowerPoint</vt:lpstr>
      <vt:lpstr>Расширения JAX-WS</vt:lpstr>
      <vt:lpstr>Расширения JAX-WS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#09 Java tools</dc:title>
  <dc:creator>Evgeniy Naumenko</dc:creator>
  <cp:lastModifiedBy>Matveev, Alexey</cp:lastModifiedBy>
  <cp:revision>272</cp:revision>
  <cp:lastPrinted>2008-10-06T12:12:35Z</cp:lastPrinted>
  <dcterms:created xsi:type="dcterms:W3CDTF">2011-07-20T13:22:05Z</dcterms:created>
  <dcterms:modified xsi:type="dcterms:W3CDTF">2013-03-19T11:51:11Z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