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7" r:id="rId3"/>
    <p:sldId id="288" r:id="rId4"/>
    <p:sldId id="289" r:id="rId5"/>
    <p:sldId id="290" r:id="rId6"/>
    <p:sldId id="293" r:id="rId7"/>
    <p:sldId id="294" r:id="rId8"/>
    <p:sldId id="295" r:id="rId9"/>
    <p:sldId id="269" r:id="rId10"/>
    <p:sldId id="270" r:id="rId11"/>
    <p:sldId id="268" r:id="rId12"/>
    <p:sldId id="271" r:id="rId13"/>
    <p:sldId id="273" r:id="rId14"/>
    <p:sldId id="274" r:id="rId15"/>
    <p:sldId id="292" r:id="rId16"/>
    <p:sldId id="291" r:id="rId17"/>
    <p:sldId id="296" r:id="rId18"/>
    <p:sldId id="276" r:id="rId19"/>
    <p:sldId id="285" r:id="rId20"/>
    <p:sldId id="286" r:id="rId21"/>
    <p:sldId id="277" r:id="rId22"/>
    <p:sldId id="275" r:id="rId23"/>
    <p:sldId id="281" r:id="rId24"/>
    <p:sldId id="278" r:id="rId25"/>
    <p:sldId id="279" r:id="rId26"/>
    <p:sldId id="280" r:id="rId27"/>
    <p:sldId id="282" r:id="rId28"/>
    <p:sldId id="284" r:id="rId29"/>
    <p:sldId id="283" r:id="rId30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287" autoAdjust="0"/>
  </p:normalViewPr>
  <p:slideViewPr>
    <p:cSldViewPr>
      <p:cViewPr varScale="1">
        <p:scale>
          <a:sx n="85" d="100"/>
          <a:sy n="85" d="100"/>
        </p:scale>
        <p:origin x="-1128" y="-90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02.07.2012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02.07.2012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02.07.2012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ru/books?id=ka2VUBqHiWkC&amp;lpg=PA119&amp;ots=yYDhQep0U_&amp;dq=bloch%20arrays%20prefer&amp;pg=PA119#v=onepage&amp;q&amp;f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#1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Intro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Collections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Структуры данных нужны для эффективной организации работы с информацией</a:t>
            </a:r>
          </a:p>
          <a:p>
            <a:r>
              <a:rPr lang="ru-RU" dirty="0" smtClean="0"/>
              <a:t>Каждая структура данных имеет свои преимущества и недостатки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Виды структур: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Array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Linked List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Set</a:t>
            </a:r>
            <a:endParaRPr lang="ru-RU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8" name="Picture 4" descr="C:\Users\kmu\Desktop\dynamic-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2276872"/>
            <a:ext cx="3024336" cy="761279"/>
          </a:xfrm>
          <a:prstGeom prst="rect">
            <a:avLst/>
          </a:prstGeom>
          <a:noFill/>
        </p:spPr>
      </p:pic>
      <p:pic>
        <p:nvPicPr>
          <p:cNvPr id="1029" name="Picture 5" descr="C:\Users\kmu\Desktop\linked-l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212976"/>
            <a:ext cx="2905125" cy="571500"/>
          </a:xfrm>
          <a:prstGeom prst="rect">
            <a:avLst/>
          </a:prstGeom>
          <a:noFill/>
        </p:spPr>
      </p:pic>
      <p:pic>
        <p:nvPicPr>
          <p:cNvPr id="1033" name="Picture 9" descr="C:\Users\kmu\Desktop\Venn-Diagram-pants.gif"/>
          <p:cNvPicPr>
            <a:picLocks noChangeAspect="1" noChangeArrowheads="1"/>
          </p:cNvPicPr>
          <p:nvPr/>
        </p:nvPicPr>
        <p:blipFill>
          <a:blip r:embed="rId4">
            <a:lum contrast="40000"/>
          </a:blip>
          <a:srcRect/>
          <a:stretch>
            <a:fillRect/>
          </a:stretch>
        </p:blipFill>
        <p:spPr bwMode="auto">
          <a:xfrm>
            <a:off x="5436096" y="3861048"/>
            <a:ext cx="3100436" cy="2325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структур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Queue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Stack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endParaRPr lang="ru-RU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Map</a:t>
            </a:r>
          </a:p>
          <a:p>
            <a:pPr marL="457200" indent="-457200" algn="r">
              <a:buFont typeface="Courier New" pitchFamily="49" charset="0"/>
              <a:buChar char="o"/>
            </a:pPr>
            <a:r>
              <a:rPr lang="en-US" dirty="0" smtClean="0"/>
              <a:t>Tree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2050" name="Picture 2" descr="C:\Users\kmu\Desktop\fifo-lifo-accounting.jpg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835696" y="764704"/>
            <a:ext cx="2880320" cy="2435179"/>
          </a:xfrm>
          <a:prstGeom prst="rect">
            <a:avLst/>
          </a:prstGeom>
          <a:noFill/>
        </p:spPr>
      </p:pic>
      <p:pic>
        <p:nvPicPr>
          <p:cNvPr id="2051" name="Picture 3" descr="C:\Users\kmu\Desktop\3341442297725625.png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1547664" y="3356992"/>
            <a:ext cx="3000375" cy="2190750"/>
          </a:xfrm>
          <a:prstGeom prst="rect">
            <a:avLst/>
          </a:prstGeom>
          <a:noFill/>
        </p:spPr>
      </p:pic>
      <p:pic>
        <p:nvPicPr>
          <p:cNvPr id="7" name="Picture 2" descr="C:\Users\kmu\Desktop\7638866259780777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128" y="3717032"/>
            <a:ext cx="2088232" cy="1743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/>
            <a:r>
              <a:rPr lang="ru-RU" dirty="0" smtClean="0"/>
              <a:t>Классы, относящиеся к </a:t>
            </a:r>
            <a:r>
              <a:rPr lang="en-US" dirty="0" smtClean="0"/>
              <a:t>Collections Framework, </a:t>
            </a:r>
            <a:r>
              <a:rPr lang="ru-RU" dirty="0" smtClean="0"/>
              <a:t>находятся в пакетах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Collections Framework </a:t>
            </a:r>
            <a:r>
              <a:rPr lang="ru-RU" dirty="0" smtClean="0"/>
              <a:t>содержит готовые реализации основных структур данных и алгоритмов: списки, множества, очереди, стэки, хэш-таблицы, деревья.</a:t>
            </a:r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6" name="Picture 4" descr="C:\Documents and Settings\Maxim\Рабочий стол\collections.pn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403648" y="1988840"/>
            <a:ext cx="6588224" cy="3961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r>
              <a:rPr lang="ru-RU" sz="1800" dirty="0" smtClean="0"/>
              <a:t>	</a:t>
            </a:r>
          </a:p>
          <a:p>
            <a:pPr>
              <a:buNone/>
            </a:pPr>
            <a:r>
              <a:rPr lang="ru-RU" sz="1800" dirty="0" smtClean="0"/>
              <a:t>	Интерфейс  </a:t>
            </a:r>
            <a:r>
              <a:rPr lang="en-US" sz="1800" dirty="0" smtClean="0">
                <a:latin typeface="Courier New"/>
              </a:rPr>
              <a:t>Collection </a:t>
            </a:r>
            <a:r>
              <a:rPr lang="ru-RU" dirty="0" smtClean="0"/>
              <a:t>содержит базовые методы работы с коллекциями (множествами элементов)</a:t>
            </a:r>
          </a:p>
          <a:p>
            <a:endParaRPr lang="ru-RU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Вставка: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</a:t>
            </a:r>
          </a:p>
          <a:p>
            <a:r>
              <a:rPr lang="ru-RU" dirty="0" smtClean="0">
                <a:cs typeface="Courier New" pitchFamily="49" charset="0"/>
              </a:rPr>
              <a:t>Удаление: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remove(Object),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retainAll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(Collection)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Поиск: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contains(),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size(),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ru-RU" dirty="0" smtClean="0">
                <a:cs typeface="Courier New" pitchFamily="49" charset="0"/>
              </a:rPr>
              <a:t>Просмотр: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toArray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highlight>
                <a:srgbClr val="D4D4D4"/>
              </a:highlight>
              <a:latin typeface="Courier New"/>
            </a:endParaRPr>
          </a:p>
          <a:p>
            <a:endParaRPr lang="en-US" b="1" dirty="0" smtClean="0">
              <a:highlight>
                <a:srgbClr val="D4D4D4"/>
              </a:highlight>
              <a:latin typeface="Courier New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1027" name="Picture 3" descr="C:\Documents and Settings\Maxim\Рабочий стол\colls-coreInterfaces.gif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971600" y="764704"/>
            <a:ext cx="7334769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</a:t>
            </a:r>
            <a:r>
              <a:rPr lang="ru-RU" dirty="0" smtClean="0"/>
              <a:t>– упорядоченный список нумерованных элементов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dirty="0" smtClean="0"/>
              <a:t> – набор уникальных элементов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для собственных объектов надо пересмотреть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поддерживает сортировку</a:t>
            </a:r>
            <a:r>
              <a:rPr lang="en-US" dirty="0" smtClean="0"/>
              <a:t> </a:t>
            </a:r>
            <a:r>
              <a:rPr lang="ru-RU" dirty="0" smtClean="0"/>
              <a:t>через интерфейс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 smtClean="0"/>
              <a:t> 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очередь, обычно </a:t>
            </a:r>
            <a:r>
              <a:rPr lang="en-US" dirty="0" smtClean="0"/>
              <a:t>FIFO</a:t>
            </a:r>
            <a:r>
              <a:rPr lang="ru-RU" dirty="0" smtClean="0"/>
              <a:t>, хранит список объектов, предназначенных для обработки. Реализации на основе массивов и связанных списков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Deque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BlockingQueue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Best Practices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1" y="548680"/>
            <a:ext cx="8496944" cy="540060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Во имя эффективности (без обязательности ее достижения) делается больше вычислительных ошибок, чем по каким-либо иным причинам, включая непроходимую тупость. </a:t>
            </a: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							</a:t>
            </a:r>
            <a:r>
              <a:rPr lang="en-US" sz="2400" i="1" dirty="0" smtClean="0">
                <a:latin typeface="Calibri" pitchFamily="34" charset="0"/>
              </a:rPr>
              <a:t>William A. Wolf</a:t>
            </a:r>
            <a:endParaRPr lang="ru-RU" sz="2400" i="1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Мы обязаны забывать о мелких усовершенствованиях, скажем, на 97% рабочего времени</a:t>
            </a:r>
            <a:r>
              <a:rPr lang="en-US" sz="2400" dirty="0" smtClean="0">
                <a:latin typeface="Calibri" pitchFamily="34" charset="0"/>
              </a:rPr>
              <a:t>:  </a:t>
            </a:r>
            <a:r>
              <a:rPr lang="ru-RU" sz="2400" dirty="0" smtClean="0">
                <a:latin typeface="Calibri" pitchFamily="34" charset="0"/>
              </a:rPr>
              <a:t>опрометчивая оптимизация – корень всех зол.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							</a:t>
            </a:r>
            <a:r>
              <a:rPr lang="en-US" sz="2400" i="1" dirty="0" smtClean="0">
                <a:latin typeface="Calibri" pitchFamily="34" charset="0"/>
              </a:rPr>
              <a:t>Donald E. Knuth</a:t>
            </a:r>
            <a:endParaRPr lang="ru-RU" sz="2400" i="1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Что касается оптимизации, то мы следуем двум правилам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r>
              <a:rPr lang="ru-RU" sz="2400" dirty="0" smtClean="0">
                <a:latin typeface="Calibri" pitchFamily="34" charset="0"/>
              </a:rPr>
              <a:t>	</a:t>
            </a:r>
            <a:r>
              <a:rPr lang="ru-RU" sz="2400" b="1" dirty="0" smtClean="0">
                <a:latin typeface="Calibri" pitchFamily="34" charset="0"/>
              </a:rPr>
              <a:t>Правило 1</a:t>
            </a:r>
            <a:r>
              <a:rPr lang="en-US" sz="2400" dirty="0" smtClean="0">
                <a:latin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Не делайте этого.</a:t>
            </a: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	</a:t>
            </a:r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Правило 2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только для экспертов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):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пока не делайте этого – т.е. пока у вас нет абсолютно четкого, но неоптимизированного решения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							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M. A. Jackson </a:t>
            </a:r>
            <a:endParaRPr lang="en-US" sz="2400" i="1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" pitchFamily="34" charset="0"/>
              </a:rPr>
              <a:t>LinkedList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vs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ArrayList</a:t>
            </a:r>
            <a:r>
              <a:rPr lang="en-US" dirty="0" smtClean="0">
                <a:cs typeface="Calibri" pitchFamily="34" charset="0"/>
              </a:rPr>
              <a:t/>
            </a:r>
            <a:br>
              <a:rPr lang="en-US" dirty="0" smtClean="0">
                <a:cs typeface="Calibri" pitchFamily="34" charset="0"/>
              </a:rPr>
            </a:br>
            <a:endParaRPr lang="en-US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45" y="734551"/>
            <a:ext cx="8951451" cy="514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6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Best Practices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04056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Для ссылки на объект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используйте его интерфейс</a:t>
            </a: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68760"/>
            <a:ext cx="79070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6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endParaRPr lang="en-US" b="1" dirty="0" smtClean="0"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r>
              <a:rPr lang="ru-RU" sz="1800" dirty="0" smtClean="0"/>
              <a:t>	</a:t>
            </a:r>
          </a:p>
          <a:p>
            <a:pPr>
              <a:buNone/>
            </a:pPr>
            <a:r>
              <a:rPr lang="ru-RU" dirty="0" smtClean="0"/>
              <a:t>	Интерфейс  </a:t>
            </a:r>
            <a:r>
              <a:rPr lang="en-US" sz="1800" dirty="0" smtClean="0">
                <a:latin typeface="Courier New"/>
              </a:rPr>
              <a:t>Map</a:t>
            </a:r>
            <a:r>
              <a:rPr lang="ru-RU" dirty="0" smtClean="0"/>
              <a:t> описывает таблицу соответствий ключ-значение: словарь, </a:t>
            </a:r>
            <a:r>
              <a:rPr lang="en-US" dirty="0" smtClean="0"/>
              <a:t>DNS, foreign key etc – </a:t>
            </a:r>
            <a:r>
              <a:rPr lang="ru-RU" dirty="0" smtClean="0"/>
              <a:t>и методы работы с ними: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Изменение: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get(Object), put(Object, 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putAll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(Map), remove(Object), clear()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Просмотр: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 values(),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entrySet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800" dirty="0" smtClean="0"/>
              <a:t>Инфо: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(Object),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containsValue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(Object)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size(),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1027" name="Picture 3" descr="C:\Documents and Settings\Maxim\Рабочий стол\colls-coreInterfaces.gif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971600" y="764704"/>
            <a:ext cx="7334769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dirty="0" err="1" smtClean="0"/>
              <a:t>HashMap</a:t>
            </a:r>
            <a:r>
              <a:rPr lang="en-US" dirty="0" smtClean="0"/>
              <a:t> – </a:t>
            </a:r>
            <a:r>
              <a:rPr lang="ru-RU" dirty="0" smtClean="0"/>
              <a:t>самая популярная реализация интерфейса </a:t>
            </a:r>
            <a:r>
              <a:rPr lang="en-US" dirty="0" smtClean="0"/>
              <a:t>Map.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Основные параметры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b="1" dirty="0" smtClean="0"/>
              <a:t>size</a:t>
            </a:r>
            <a:r>
              <a:rPr lang="en-US" dirty="0" smtClean="0"/>
              <a:t> – </a:t>
            </a:r>
            <a:r>
              <a:rPr lang="ru-RU" dirty="0" smtClean="0"/>
              <a:t>количество элементов</a:t>
            </a:r>
          </a:p>
          <a:p>
            <a:r>
              <a:rPr lang="en-US" b="1" dirty="0"/>
              <a:t>capacity</a:t>
            </a:r>
            <a:r>
              <a:rPr lang="en-US" dirty="0"/>
              <a:t> -  </a:t>
            </a:r>
            <a:r>
              <a:rPr lang="ru-RU" dirty="0"/>
              <a:t>емкость таблицы</a:t>
            </a:r>
            <a:r>
              <a:rPr lang="en-US" dirty="0"/>
              <a:t> </a:t>
            </a:r>
            <a:endParaRPr lang="ru-RU" dirty="0"/>
          </a:p>
          <a:p>
            <a:r>
              <a:rPr lang="en-US" b="1" dirty="0" smtClean="0"/>
              <a:t>load factor </a:t>
            </a:r>
            <a:r>
              <a:rPr lang="en-US" dirty="0" smtClean="0"/>
              <a:t>– </a:t>
            </a:r>
            <a:r>
              <a:rPr lang="ru-RU" dirty="0" smtClean="0"/>
              <a:t>коэффициент загрузки </a:t>
            </a:r>
            <a:r>
              <a:rPr lang="en-US" dirty="0" smtClean="0"/>
              <a:t>(size/capacity). 0.75</a:t>
            </a:r>
          </a:p>
          <a:p>
            <a:r>
              <a:rPr lang="en-US" b="1" dirty="0" smtClean="0"/>
              <a:t>threshold</a:t>
            </a:r>
            <a:r>
              <a:rPr lang="en-US" dirty="0" smtClean="0"/>
              <a:t> – </a:t>
            </a:r>
            <a:r>
              <a:rPr lang="ru-RU" dirty="0" smtClean="0"/>
              <a:t>порог числа эл-тов перед увеличением таблицы (</a:t>
            </a:r>
            <a:r>
              <a:rPr lang="en-US" dirty="0" smtClean="0"/>
              <a:t>capacity*load factor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(): capacity = 16, load factor = 0.75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больше </a:t>
            </a:r>
            <a:r>
              <a:rPr lang="en-US" dirty="0" smtClean="0"/>
              <a:t>load factor, </a:t>
            </a:r>
            <a:r>
              <a:rPr lang="ru-RU" dirty="0" smtClean="0"/>
              <a:t>тем реже перехеширование. Но коллизий больше.</a:t>
            </a:r>
            <a:endParaRPr lang="en-US" dirty="0" smtClean="0"/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6043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6"/>
            <a:ext cx="820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8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noFill/>
          <a:ln>
            <a:noFill/>
          </a:ln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IdentityHashMap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ru-RU" dirty="0" smtClean="0">
                <a:cs typeface="Courier New" pitchFamily="49" charset="0"/>
              </a:rPr>
              <a:t>сравнение ключей по ссылке.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WeakHashMap</a:t>
            </a:r>
            <a:r>
              <a:rPr lang="ru-RU" dirty="0" smtClean="0">
                <a:cs typeface="Courier New" pitchFamily="49" charset="0"/>
              </a:rPr>
              <a:t> -  использует </a:t>
            </a:r>
            <a:r>
              <a:rPr lang="en-US" dirty="0" err="1" smtClean="0">
                <a:cs typeface="Courier New" pitchFamily="49" charset="0"/>
              </a:rPr>
              <a:t>WeakReference</a:t>
            </a:r>
            <a:endParaRPr lang="ru-RU" dirty="0" smtClean="0"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ru-RU" dirty="0" smtClean="0">
                <a:cs typeface="Courier New" pitchFamily="49" charset="0"/>
              </a:rPr>
              <a:t>сохраняет порядок вставки элементов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ru-RU" dirty="0" smtClean="0">
                <a:cs typeface="Courier New" pitchFamily="49" charset="0"/>
              </a:rPr>
              <a:t> – аналогичен </a:t>
            </a:r>
            <a:r>
              <a:rPr lang="en-US" dirty="0" err="1" smtClean="0">
                <a:cs typeface="Courier New" pitchFamily="49" charset="0"/>
              </a:rPr>
              <a:t>TreeSet</a:t>
            </a:r>
            <a:endParaRPr lang="ru-RU" dirty="0" smtClean="0"/>
          </a:p>
          <a:p>
            <a:pPr>
              <a:buNone/>
            </a:pPr>
            <a:endParaRPr lang="ru-RU" sz="18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970465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Collections</a:t>
            </a:r>
            <a:r>
              <a:rPr lang="ru-RU" dirty="0" smtClean="0"/>
              <a:t>. </a:t>
            </a:r>
            <a:r>
              <a:rPr lang="en-US" dirty="0" smtClean="0"/>
              <a:t>Sorting and ordering.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2050" name="Picture 2" descr="C:\Documents and Settings\Maxim\Рабочий стол\collections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686619" cy="5061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Collection&lt;E&gt;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Iterable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&lt;E&gt; {. . .}</a:t>
            </a:r>
          </a:p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&lt;E&gt;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hasNext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E next();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remove();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 smtClean="0"/>
              <a:t>Итератор (курсор) позволяет просмотреть элементы контейнера, не принимая во внимание конечную реализацию самого контейнера.</a:t>
            </a:r>
          </a:p>
          <a:p>
            <a:r>
              <a:rPr lang="ru-RU" sz="1600" dirty="0" smtClean="0"/>
              <a:t>Поддерживается в конструкции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1600" dirty="0" smtClean="0"/>
              <a:t>.</a:t>
            </a:r>
          </a:p>
          <a:p>
            <a:r>
              <a:rPr lang="ru-RU" sz="1600" dirty="0" smtClean="0"/>
              <a:t>Итератор становится недействительным в случае изменения коллекции в процессе просмотра. </a:t>
            </a:r>
            <a:endParaRPr lang="en-US" sz="1600" i="1" dirty="0" smtClean="0"/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ru-RU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5256584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Collection&lt;E&gt;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Iterable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&lt;E&gt; {. . .}</a:t>
            </a:r>
          </a:p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&lt;E&gt;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hasNext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E next();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remove();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Пример: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 c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(1L);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(2.3f);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c.iterator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i.hasNext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i.next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err="1" smtClean="0"/>
              <a:t>java.lang.Comparable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поддержки сортировки в </a:t>
            </a:r>
            <a:r>
              <a:rPr lang="en-US" dirty="0" smtClean="0"/>
              <a:t>Java Collections </a:t>
            </a:r>
            <a:r>
              <a:rPr lang="ru-RU" dirty="0" smtClean="0"/>
              <a:t>используется интерфейс</a:t>
            </a:r>
            <a:r>
              <a:rPr lang="en-US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ru-RU" dirty="0" smtClean="0"/>
              <a:t>,  который реализуют стандартные типы данных.</a:t>
            </a:r>
            <a:endParaRPr lang="en-US" dirty="0" smtClean="0"/>
          </a:p>
          <a:p>
            <a:r>
              <a:rPr lang="ru-RU" dirty="0" smtClean="0"/>
              <a:t>Чтобы сравнивать объекты необходимо реализовать метод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compareTo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(Object)</a:t>
            </a:r>
            <a:r>
              <a:rPr lang="en-US" sz="1800" dirty="0" smtClean="0"/>
              <a:t>, </a:t>
            </a:r>
            <a:r>
              <a:rPr lang="ru-RU" sz="1800" dirty="0" smtClean="0"/>
              <a:t>который возвращает: </a:t>
            </a:r>
            <a:endParaRPr lang="en-US" dirty="0" smtClean="0"/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–</a:t>
            </a:r>
            <a:r>
              <a:rPr lang="ru-RU" dirty="0" smtClean="0"/>
              <a:t> если</a:t>
            </a:r>
            <a:r>
              <a:rPr lang="en-US" dirty="0" smtClean="0"/>
              <a:t> </a:t>
            </a:r>
            <a:r>
              <a:rPr lang="ru-RU" dirty="0" smtClean="0"/>
              <a:t>объекты равны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– </a:t>
            </a:r>
            <a:r>
              <a:rPr lang="ru-RU" dirty="0" smtClean="0"/>
              <a:t>если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this</a:t>
            </a:r>
            <a:r>
              <a:rPr lang="ru-RU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ru-RU" dirty="0" smtClean="0"/>
              <a:t>больше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если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this</a:t>
            </a:r>
            <a:r>
              <a:rPr lang="ru-RU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ru-RU" dirty="0" smtClean="0"/>
              <a:t>меньше</a:t>
            </a:r>
          </a:p>
          <a:p>
            <a:pPr lvl="2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(y)) == 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(y) &gt; 0 &amp;&amp;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(z) &gt; 0) -&gt;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(z)&gt;0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(y)==0 -&gt;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(z)) ==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y.compareTo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(z))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Comparable&lt;Integer&gt;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anotherInteger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anotherInteger.</a:t>
            </a:r>
            <a:r>
              <a:rPr lang="en-US" sz="18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?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-1 :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thisVal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anotherVal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?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0 :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1));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err="1" smtClean="0"/>
              <a:t>Java.util.Comparator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сравнивать объекты с помошью внешнего объекта, не изменяя код самих объектов.</a:t>
            </a:r>
          </a:p>
          <a:p>
            <a:r>
              <a:rPr lang="ru-RU" dirty="0" smtClean="0"/>
              <a:t>Для этого используется интерфейс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java.util.Comparator</a:t>
            </a:r>
            <a:r>
              <a:rPr lang="en-US" dirty="0" smtClean="0"/>
              <a:t>, </a:t>
            </a:r>
            <a:r>
              <a:rPr lang="ru-RU" dirty="0" smtClean="0"/>
              <a:t>в котором необходимо реализовать метод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compare(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Object, Object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dirty="0" smtClean="0"/>
              <a:t>Сравнение производится по полям класса с помошью </a:t>
            </a:r>
            <a:r>
              <a:rPr lang="en-US" dirty="0" smtClean="0"/>
              <a:t>getter’</a:t>
            </a:r>
            <a:r>
              <a:rPr lang="ru-RU" dirty="0" smtClean="0"/>
              <a:t>ов</a:t>
            </a:r>
          </a:p>
          <a:p>
            <a:r>
              <a:rPr lang="ru-RU" dirty="0" smtClean="0"/>
              <a:t>Классы-компараторы нужны в случае, когда объекты сортированных коллекций не реализуют интерфейс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 </a:t>
            </a:r>
            <a:r>
              <a:rPr lang="ru-RU" dirty="0" smtClean="0"/>
              <a:t>содержит статические методы работы с коллекциями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Создание </a:t>
            </a:r>
            <a:r>
              <a:rPr lang="en-US" dirty="0" smtClean="0"/>
              <a:t>immutable</a:t>
            </a:r>
            <a:r>
              <a:rPr lang="ru-RU" dirty="0" smtClean="0"/>
              <a:t> коллекций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ru-RU" dirty="0" smtClean="0"/>
              <a:t>Сортировочки, </a:t>
            </a:r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Min, max</a:t>
            </a:r>
          </a:p>
          <a:p>
            <a:pPr lvl="1"/>
            <a:r>
              <a:rPr lang="en-US" dirty="0" smtClean="0"/>
              <a:t>Thread safe synchronized collections</a:t>
            </a:r>
          </a:p>
          <a:p>
            <a:pPr lvl="1"/>
            <a:r>
              <a:rPr lang="en-US" dirty="0" smtClean="0"/>
              <a:t>Index of </a:t>
            </a:r>
            <a:r>
              <a:rPr lang="en-US" dirty="0" err="1" smtClean="0"/>
              <a:t>sublist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Arrays</a:t>
            </a:r>
          </a:p>
          <a:p>
            <a:pPr marL="176213" lvl="1" indent="-176213"/>
            <a:r>
              <a:rPr lang="en-US" dirty="0" smtClean="0"/>
              <a:t>   Arrays – </a:t>
            </a:r>
            <a:r>
              <a:rPr lang="ru-RU" dirty="0" smtClean="0"/>
              <a:t>то же самое, только с массивами</a:t>
            </a:r>
          </a:p>
          <a:p>
            <a:pPr marL="534988" lvl="2" indent="-176213"/>
            <a:r>
              <a:rPr lang="en-US" dirty="0" err="1" smtClean="0"/>
              <a:t>asList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@see Arrays, Collections &amp; </a:t>
            </a:r>
            <a:r>
              <a:rPr lang="en-US" dirty="0" err="1" smtClean="0"/>
              <a:t>Apcahe</a:t>
            </a:r>
            <a:r>
              <a:rPr lang="en-US" dirty="0" smtClean="0"/>
              <a:t> </a:t>
            </a:r>
            <a:r>
              <a:rPr lang="en-US" dirty="0" err="1" smtClean="0"/>
              <a:t>CollectionUtils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Guava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проекта </a:t>
            </a:r>
            <a:r>
              <a:rPr lang="en-US" dirty="0" smtClean="0"/>
              <a:t>Google Guava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библиотека создана из частей часто используемого кода в </a:t>
            </a:r>
            <a:r>
              <a:rPr lang="en-US" dirty="0" smtClean="0"/>
              <a:t>Google.</a:t>
            </a:r>
          </a:p>
          <a:p>
            <a:r>
              <a:rPr lang="ru-RU" dirty="0" smtClean="0"/>
              <a:t>Если хочется чего-то странного, то с большой долей вероятности это там есть.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92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Effective Java. Programming Language Guide</a:t>
            </a:r>
          </a:p>
          <a:p>
            <a:pPr>
              <a:buNone/>
            </a:pPr>
            <a:r>
              <a:rPr lang="en-US" dirty="0" smtClean="0"/>
              <a:t>	Item 25. Prefer Lists to Arrays </a:t>
            </a:r>
            <a:r>
              <a:rPr lang="en-US" dirty="0" smtClean="0">
                <a:hlinkClick r:id="rId2"/>
              </a:rPr>
              <a:t>http://books.google.ru/books?id=ka2VUBqHiWkC&amp;lpg=PA119&amp;ots=yYDhQep0U_&amp;dq=bloch%20arrays%20prefer&amp;pg=PA119#v=onepage&amp;q&amp;f=false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Thinking In Java </a:t>
            </a:r>
            <a:r>
              <a:rPr lang="en-US" dirty="0" smtClean="0"/>
              <a:t>by Bruce </a:t>
            </a:r>
            <a:r>
              <a:rPr lang="en-US" dirty="0" err="1" smtClean="0"/>
              <a:t>Eckel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Interview</a:t>
            </a:r>
          </a:p>
          <a:p>
            <a:r>
              <a:rPr lang="en-US" dirty="0" smtClean="0"/>
              <a:t>Design Patterns - Erich Gamma, Richard Helm, Ralph Johnson, John </a:t>
            </a:r>
            <a:r>
              <a:rPr lang="en-US" dirty="0" err="1" smtClean="0"/>
              <a:t>Vlissides</a:t>
            </a:r>
            <a:endParaRPr lang="en-US" dirty="0" smtClean="0"/>
          </a:p>
          <a:p>
            <a:r>
              <a:rPr lang="en-US" dirty="0" smtClean="0"/>
              <a:t>OReilly.</a:t>
            </a:r>
            <a:r>
              <a:rPr lang="en-US" i="1" dirty="0" smtClean="0"/>
              <a:t>Java.Generics.and_Collection</a:t>
            </a:r>
            <a:r>
              <a:rPr lang="en-US" dirty="0" smtClean="0"/>
              <a:t>s.Oct.2006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0" y="836712"/>
            <a:ext cx="8215198" cy="436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47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2" y="620687"/>
            <a:ext cx="7060776" cy="50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99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025" y="620688"/>
            <a:ext cx="6643463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Groovy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“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синтаксический сахар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Скриптоподобный язык с динамической типизацией.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" y="548680"/>
            <a:ext cx="2016224" cy="99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" y="2420888"/>
            <a:ext cx="2046599" cy="57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0" y="4911080"/>
            <a:ext cx="1614978" cy="10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" y="4077072"/>
            <a:ext cx="169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" y="3356992"/>
            <a:ext cx="20162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" y="1700808"/>
            <a:ext cx="2016224" cy="58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2290393" y="1628800"/>
            <a:ext cx="66434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Clojure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современный диалект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Lisp.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Функциональный язык программирования.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2320768" y="2445156"/>
            <a:ext cx="66434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функциональный, объектно-ориетированный язык.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gray">
          <a:xfrm>
            <a:off x="2320768" y="3284984"/>
            <a:ext cx="66434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AspectJ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аспект-ориетированный язык. Используется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Spring.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2320768" y="4221088"/>
            <a:ext cx="66434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JRuby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порт языка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Ruby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JVM.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gray">
          <a:xfrm>
            <a:off x="2320768" y="5106144"/>
            <a:ext cx="66434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Jython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dirty="0">
                <a:latin typeface="Arial" pitchFamily="34" charset="0"/>
                <a:cs typeface="Arial" pitchFamily="34" charset="0"/>
              </a:rPr>
              <a:t>порт языка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JVM.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Используется в </a:t>
            </a:r>
            <a:r>
              <a:rPr lang="en-US" dirty="0">
                <a:latin typeface="Arial" pitchFamily="34" charset="0"/>
                <a:cs typeface="Arial" pitchFamily="34" charset="0"/>
              </a:rPr>
              <a:t>IBM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WebSphere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781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Best Practices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152128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Используйте интерфейс только для определения типов. Шаблон интерфейса констант  - это неудачный вариант использования интерфейсов.</a:t>
            </a:r>
          </a:p>
          <a:p>
            <a:pPr>
              <a:buNone/>
            </a:pP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88840"/>
            <a:ext cx="83529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4149080"/>
            <a:ext cx="85328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Проверяйте параметры в публичных методах.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4509120"/>
            <a:ext cx="727834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293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Best Practices 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76064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Возвращайте пустой объект, а не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null</a:t>
            </a:r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356992"/>
            <a:ext cx="696783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1124744"/>
            <a:ext cx="4536504" cy="207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686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Best Practices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268760"/>
            <a:ext cx="465245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3465004"/>
            <a:ext cx="8136904" cy="130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76064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Для таких случаев есть паттерн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Null Object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0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r>
              <a:rPr lang="ru-RU" dirty="0" smtClean="0"/>
              <a:t>. </a:t>
            </a:r>
            <a:r>
              <a:rPr lang="en-US" dirty="0" smtClean="0"/>
              <a:t>Collections and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труктуры данных</a:t>
            </a:r>
          </a:p>
          <a:p>
            <a:r>
              <a:rPr lang="en-US" dirty="0" smtClean="0"/>
              <a:t>Collections Framework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2092</TotalTime>
  <Words>781</Words>
  <Application>Microsoft Office PowerPoint</Application>
  <PresentationFormat>On-screen Show (4:3)</PresentationFormat>
  <Paragraphs>234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lecture template</vt:lpstr>
      <vt:lpstr>Java Lecture #1  Intro DSA Collections</vt:lpstr>
      <vt:lpstr>Java Platform</vt:lpstr>
      <vt:lpstr>Java Enterprise Edition</vt:lpstr>
      <vt:lpstr>Spring</vt:lpstr>
      <vt:lpstr>DSL</vt:lpstr>
      <vt:lpstr>Best Practices </vt:lpstr>
      <vt:lpstr>Best Practices  </vt:lpstr>
      <vt:lpstr>Best Practices </vt:lpstr>
      <vt:lpstr>Data Structures. Collections and Generics</vt:lpstr>
      <vt:lpstr>Структуры данных</vt:lpstr>
      <vt:lpstr>Виды структур данных</vt:lpstr>
      <vt:lpstr>Collections</vt:lpstr>
      <vt:lpstr>Collection interface</vt:lpstr>
      <vt:lpstr>Interfaces</vt:lpstr>
      <vt:lpstr>Best Practices  </vt:lpstr>
      <vt:lpstr>LinkedList vs ArrayList </vt:lpstr>
      <vt:lpstr>Best Practices </vt:lpstr>
      <vt:lpstr>Map interface</vt:lpstr>
      <vt:lpstr>HashMap</vt:lpstr>
      <vt:lpstr>Другие Map</vt:lpstr>
      <vt:lpstr>Types of Collections. Sorting and ordering. </vt:lpstr>
      <vt:lpstr>Collection extends Iterable</vt:lpstr>
      <vt:lpstr>Collection extends Iterable</vt:lpstr>
      <vt:lpstr>Sorting with java.lang.Comparable</vt:lpstr>
      <vt:lpstr>Comparable example</vt:lpstr>
      <vt:lpstr>Sorting with Java.util.Comparator</vt:lpstr>
      <vt:lpstr>Java.util.Collections</vt:lpstr>
      <vt:lpstr>Google Guava Collections</vt:lpstr>
      <vt:lpstr>Library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Maxim Kornienko</dc:creator>
  <cp:lastModifiedBy>Andrey Bulov</cp:lastModifiedBy>
  <cp:revision>93</cp:revision>
  <cp:lastPrinted>2008-10-06T12:12:35Z</cp:lastPrinted>
  <dcterms:created xsi:type="dcterms:W3CDTF">2011-07-20T13:22:05Z</dcterms:created>
  <dcterms:modified xsi:type="dcterms:W3CDTF">2012-07-02T11:22:16Z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