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7"/>
  </p:notesMasterIdLst>
  <p:handoutMasterIdLst>
    <p:handoutMasterId r:id="rId48"/>
  </p:handoutMasterIdLst>
  <p:sldIdLst>
    <p:sldId id="256" r:id="rId2"/>
    <p:sldId id="267" r:id="rId3"/>
    <p:sldId id="269" r:id="rId4"/>
    <p:sldId id="271" r:id="rId5"/>
    <p:sldId id="277" r:id="rId6"/>
    <p:sldId id="270" r:id="rId7"/>
    <p:sldId id="275" r:id="rId8"/>
    <p:sldId id="272" r:id="rId9"/>
    <p:sldId id="276" r:id="rId10"/>
    <p:sldId id="273" r:id="rId11"/>
    <p:sldId id="280" r:id="rId12"/>
    <p:sldId id="281" r:id="rId13"/>
    <p:sldId id="274" r:id="rId14"/>
    <p:sldId id="283" r:id="rId15"/>
    <p:sldId id="284" r:id="rId16"/>
    <p:sldId id="289" r:id="rId17"/>
    <p:sldId id="290" r:id="rId18"/>
    <p:sldId id="301" r:id="rId19"/>
    <p:sldId id="302" r:id="rId20"/>
    <p:sldId id="303" r:id="rId21"/>
    <p:sldId id="304" r:id="rId22"/>
    <p:sldId id="305" r:id="rId23"/>
    <p:sldId id="306" r:id="rId24"/>
    <p:sldId id="307" r:id="rId25"/>
    <p:sldId id="308" r:id="rId26"/>
    <p:sldId id="309" r:id="rId27"/>
    <p:sldId id="310" r:id="rId28"/>
    <p:sldId id="311" r:id="rId29"/>
    <p:sldId id="312" r:id="rId30"/>
    <p:sldId id="313" r:id="rId31"/>
    <p:sldId id="314" r:id="rId32"/>
    <p:sldId id="287" r:id="rId33"/>
    <p:sldId id="288" r:id="rId34"/>
    <p:sldId id="315" r:id="rId35"/>
    <p:sldId id="292" r:id="rId36"/>
    <p:sldId id="291" r:id="rId37"/>
    <p:sldId id="294" r:id="rId38"/>
    <p:sldId id="293" r:id="rId39"/>
    <p:sldId id="295" r:id="rId40"/>
    <p:sldId id="296" r:id="rId41"/>
    <p:sldId id="297" r:id="rId42"/>
    <p:sldId id="298" r:id="rId43"/>
    <p:sldId id="299" r:id="rId44"/>
    <p:sldId id="300" r:id="rId45"/>
    <p:sldId id="268" r:id="rId46"/>
  </p:sldIdLst>
  <p:sldSz cx="9144000" cy="6858000" type="screen4x3"/>
  <p:notesSz cx="6799263" cy="99314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chemeClr val="tx2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0"/>
      </p:ext>
    </p:extLst>
  </p:showPr>
  <p:clrMru>
    <a:srgbClr val="0000FF"/>
    <a:srgbClr val="339966"/>
    <a:srgbClr val="00CC99"/>
    <a:srgbClr val="008080"/>
    <a:srgbClr val="999999"/>
    <a:srgbClr val="EDA95A"/>
    <a:srgbClr val="DDD674"/>
    <a:srgbClr val="BABD5A"/>
    <a:srgbClr val="64B9E4"/>
    <a:srgbClr val="427BAB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3" autoAdjust="0"/>
    <p:restoredTop sz="84642" autoAdjust="0"/>
  </p:normalViewPr>
  <p:slideViewPr>
    <p:cSldViewPr>
      <p:cViewPr>
        <p:scale>
          <a:sx n="75" d="100"/>
          <a:sy n="75" d="100"/>
        </p:scale>
        <p:origin x="-996" y="-414"/>
      </p:cViewPr>
      <p:guideLst>
        <p:guide orient="horz" pos="3793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959100" y="9525"/>
            <a:ext cx="33020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 smtClean="0">
                <a:cs typeface="Arial" charset="0"/>
              </a:defRPr>
            </a:lvl1pPr>
          </a:lstStyle>
          <a:p>
            <a:pPr>
              <a:defRPr/>
            </a:pPr>
            <a:fld id="{37871109-B94C-4714-B1A9-8B797842DEC0}" type="datetime1">
              <a:rPr lang="ru-RU"/>
              <a:pPr>
                <a:defRPr/>
              </a:pPr>
              <a:t>13.09.2012</a:t>
            </a:fld>
            <a:endParaRPr lang="de-DE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2959100" y="203200"/>
            <a:ext cx="33020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>
                <a:cs typeface="Arial" charset="0"/>
              </a:defRPr>
            </a:lvl1pPr>
          </a:lstStyle>
          <a:p>
            <a:pPr>
              <a:defRPr/>
            </a:pPr>
            <a:fld id="{9EB3D6C2-9D9F-4087-A8C7-37EAF6333678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959100" y="106363"/>
            <a:ext cx="3302000" cy="1285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>
                <a:cs typeface="Arial" charset="0"/>
              </a:defRPr>
            </a:lvl1pPr>
          </a:lstStyle>
          <a:p>
            <a:pPr>
              <a:defRPr/>
            </a:pPr>
            <a:r>
              <a:rPr lang="de-DE"/>
              <a:t>–streng vertraulich, vertraulich, intern, öffentlich–                         Autor / Thema der Präsentation</a:t>
            </a:r>
          </a:p>
        </p:txBody>
      </p:sp>
      <p:pic>
        <p:nvPicPr>
          <p:cNvPr id="14341" name="Picture 11" descr="T_Kurzform_1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551" t="23399" r="2734" b="23399"/>
          <a:stretch>
            <a:fillRect/>
          </a:stretch>
        </p:blipFill>
        <p:spPr bwMode="auto">
          <a:xfrm>
            <a:off x="585788" y="1588"/>
            <a:ext cx="163036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97836873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42950" y="820738"/>
            <a:ext cx="5316538" cy="3987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42925" y="5043488"/>
            <a:ext cx="5718175" cy="430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68" tIns="46084" rIns="92168" bIns="460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959100" y="9525"/>
            <a:ext cx="33020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 smtClean="0">
                <a:cs typeface="Arial" charset="0"/>
              </a:defRPr>
            </a:lvl1pPr>
          </a:lstStyle>
          <a:p>
            <a:pPr>
              <a:defRPr/>
            </a:pPr>
            <a:fld id="{B48130D8-D23E-4A4E-A28F-892323674FBE}" type="datetime1">
              <a:rPr lang="ru-RU"/>
              <a:pPr>
                <a:defRPr/>
              </a:pPr>
              <a:t>13.09.2012</a:t>
            </a:fld>
            <a:endParaRPr lang="de-DE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2959100" y="203200"/>
            <a:ext cx="33020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>
                <a:cs typeface="Arial" charset="0"/>
              </a:defRPr>
            </a:lvl1pPr>
          </a:lstStyle>
          <a:p>
            <a:pPr>
              <a:defRPr/>
            </a:pPr>
            <a:fld id="{0EC253D9-6D54-46DB-A7B4-6C8C45063CFE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8208" name="Rectangle 1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959100" y="106363"/>
            <a:ext cx="3302000" cy="1285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>
                <a:cs typeface="Arial" charset="0"/>
              </a:defRPr>
            </a:lvl1pPr>
          </a:lstStyle>
          <a:p>
            <a:pPr>
              <a:defRPr/>
            </a:pPr>
            <a:r>
              <a:rPr lang="de-DE"/>
              <a:t>–streng vertraulich, vertraulich, intern, öffentlich–                         Autor / Thema der Präsentation</a:t>
            </a:r>
          </a:p>
        </p:txBody>
      </p:sp>
      <p:pic>
        <p:nvPicPr>
          <p:cNvPr id="13319" name="Picture 17" descr="T_Kurzform_1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551" t="23399" r="2734" b="23399"/>
          <a:stretch>
            <a:fillRect/>
          </a:stretch>
        </p:blipFill>
        <p:spPr bwMode="auto">
          <a:xfrm>
            <a:off x="585788" y="1588"/>
            <a:ext cx="163036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107740387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  <p:notesStyle>
    <a:lvl1pPr marL="180975" indent="-180975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1pPr>
    <a:lvl2pPr marL="541338" indent="-203200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2pPr>
    <a:lvl3pPr marL="903288" indent="-192088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3pPr>
    <a:lvl4pPr marL="1263650" indent="-190500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4pPr>
    <a:lvl5pPr marL="1625600" indent="-192088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T_Menschen_Blank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4970"/>
          <a:stretch>
            <a:fillRect/>
          </a:stretch>
        </p:blipFill>
        <p:spPr bwMode="auto">
          <a:xfrm>
            <a:off x="2771775" y="0"/>
            <a:ext cx="5821363" cy="655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89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04801" y="3603029"/>
            <a:ext cx="4123184" cy="1554163"/>
          </a:xfrm>
        </p:spPr>
        <p:txBody>
          <a:bodyPr lIns="216000" tIns="126000"/>
          <a:lstStyle>
            <a:lvl1pPr>
              <a:defRPr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D384DBC-BD4F-4EB0-A293-DF20630571D5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  <p:pic>
        <p:nvPicPr>
          <p:cNvPr id="7" name="Picture 8" descr="TSY_PPT_Label_neu"/>
          <p:cNvPicPr preferRelativeResize="0">
            <a:picLocks noChangeAspect="1" noChangeArrowheads="1"/>
          </p:cNvPicPr>
          <p:nvPr userDrawn="1"/>
        </p:nvPicPr>
        <p:blipFill>
          <a:blip r:embed="rId3" cstate="print"/>
          <a:srcRect r="84" b="1210"/>
          <a:stretch>
            <a:fillRect/>
          </a:stretch>
        </p:blipFill>
        <p:spPr bwMode="auto">
          <a:xfrm>
            <a:off x="304800" y="5929330"/>
            <a:ext cx="8524875" cy="587375"/>
          </a:xfrm>
          <a:prstGeom prst="rect">
            <a:avLst/>
          </a:prstGeom>
          <a:noFill/>
          <a:effectLst/>
        </p:spPr>
      </p:pic>
      <p:sp>
        <p:nvSpPr>
          <p:cNvPr id="6758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04800" y="5949280"/>
            <a:ext cx="8532813" cy="281434"/>
          </a:xfrm>
        </p:spPr>
        <p:txBody>
          <a:bodyPr lIns="234000"/>
          <a:lstStyle>
            <a:lvl1pPr marL="0" indent="0" algn="r">
              <a:buFont typeface="Wingdings" pitchFamily="2" charset="2"/>
              <a:buNone/>
              <a:defRPr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923408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F7413B-4F20-4754-AC27-266A06348B94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485274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304800"/>
            <a:ext cx="2132013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2484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576F15-8DF2-44D0-A1B5-B71F8DCE0AB2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523082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C8416F-B3F9-4C0C-A60C-308AA625E004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8544918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E47974-CD0D-411A-9C41-1AD903959BC7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8784621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485900"/>
            <a:ext cx="4189413" cy="4457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485900"/>
            <a:ext cx="4191000" cy="4457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7E6BFE-2C05-4556-94D7-35F1E93619A3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6730599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EED153-FF54-494E-BB50-83A75AA1D987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0236608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7269163" y="6602413"/>
            <a:ext cx="809625" cy="14446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9362BB-7AEB-4253-A862-0CD989E3E5DA}" type="datetime1">
              <a:rPr lang="ru-RU"/>
              <a:pPr>
                <a:defRPr/>
              </a:pPr>
              <a:t>13.09.2012</a:t>
            </a:fld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989013" y="6602413"/>
            <a:ext cx="6607175" cy="193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–strictly confidentia -lAlexey Toskin / SI Head Introduction</a:t>
            </a: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301D65-E1D3-4758-8C63-3F4AE36C92E1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7351409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206EAB-88CB-4C12-AC7D-3C43CC844F81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729987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05A698-B4BC-475B-A9B9-F0762E98D907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5707131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u-R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B0E805-31E4-4A31-A2CF-ACCC3F3929AD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1038939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04800" y="88776"/>
            <a:ext cx="8532813" cy="459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Mastertitelformat bearbeiten</a:t>
            </a:r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8301038" y="6602413"/>
            <a:ext cx="539750" cy="14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900" smtClean="0">
                <a:cs typeface="+mn-cs"/>
              </a:defRPr>
            </a:lvl1pPr>
          </a:lstStyle>
          <a:p>
            <a:pPr>
              <a:defRPr/>
            </a:pPr>
            <a:fld id="{B4083B1F-B18F-4BA4-AF25-77046510C68E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gray">
          <a:xfrm>
            <a:off x="304800" y="764704"/>
            <a:ext cx="8532813" cy="525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304800" y="476672"/>
            <a:ext cx="8532813" cy="0"/>
          </a:xfrm>
          <a:prstGeom prst="line">
            <a:avLst/>
          </a:prstGeom>
          <a:solidFill>
            <a:schemeClr val="bg2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" name="Picture 8" descr="TSY_PPT_Label_neu"/>
          <p:cNvPicPr preferRelativeResize="0">
            <a:picLocks noChangeAspect="1" noChangeArrowheads="1"/>
          </p:cNvPicPr>
          <p:nvPr/>
        </p:nvPicPr>
        <p:blipFill>
          <a:blip r:embed="rId13" cstate="print"/>
          <a:srcRect r="84" b="1210"/>
          <a:stretch>
            <a:fillRect/>
          </a:stretch>
        </p:blipFill>
        <p:spPr bwMode="auto">
          <a:xfrm>
            <a:off x="304800" y="5929330"/>
            <a:ext cx="8524875" cy="587375"/>
          </a:xfrm>
          <a:prstGeom prst="rect">
            <a:avLst/>
          </a:prstGeom>
          <a:noFill/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1" r:id="rId2"/>
    <p:sldLayoutId id="2147483670" r:id="rId3"/>
    <p:sldLayoutId id="2147483669" r:id="rId4"/>
    <p:sldLayoutId id="2147483668" r:id="rId5"/>
    <p:sldLayoutId id="2147483667" r:id="rId6"/>
    <p:sldLayoutId id="2147483666" r:id="rId7"/>
    <p:sldLayoutId id="2147483665" r:id="rId8"/>
    <p:sldLayoutId id="2147483664" r:id="rId9"/>
    <p:sldLayoutId id="2147483663" r:id="rId10"/>
    <p:sldLayoutId id="2147483662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 Narrow" pitchFamily="34" charset="0"/>
          <a:ea typeface="+mj-ea"/>
          <a:cs typeface="Arial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9pPr>
    </p:titleStyle>
    <p:bodyStyle>
      <a:lvl1pPr marL="222250" indent="-22225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 Narrow" pitchFamily="34" charset="0"/>
          <a:ea typeface="+mn-ea"/>
          <a:cs typeface="+mn-cs"/>
        </a:defRPr>
      </a:lvl1pPr>
      <a:lvl2pPr marL="582613" indent="-22225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 Narrow" pitchFamily="34" charset="0"/>
        </a:defRPr>
      </a:lvl2pPr>
      <a:lvl3pPr marL="941388" indent="-220663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 Narrow" pitchFamily="34" charset="0"/>
        </a:defRPr>
      </a:lvl3pPr>
      <a:lvl4pPr marL="1209675" indent="-138113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 Narrow" pitchFamily="34" charset="0"/>
        </a:defRPr>
      </a:lvl4pPr>
      <a:lvl5pPr marL="16621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 Narrow" pitchFamily="34" charset="0"/>
        </a:defRPr>
      </a:lvl5pPr>
      <a:lvl6pPr marL="21193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765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337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909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://java.sun.com/javase/6/docs/jre/api/net/httpserver/spec/index.html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jcp.org/en/jsr/detail?id=223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5594" y="5904656"/>
            <a:ext cx="8532813" cy="332656"/>
          </a:xfrm>
        </p:spPr>
        <p:txBody>
          <a:bodyPr/>
          <a:lstStyle/>
          <a:p>
            <a:pPr algn="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Saint Petersburg, 2012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1520" y="3140968"/>
            <a:ext cx="8532118" cy="1841872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 lecture #2</a:t>
            </a:r>
            <a:b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b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en-US" dirty="0" smtClean="0"/>
              <a:t>ew features of Java5/6/7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5.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enum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/>
              <a:t>– </a:t>
            </a:r>
            <a:r>
              <a:rPr lang="ru-RU" dirty="0" smtClean="0"/>
              <a:t>тип-перечисление. Может принимать только одно из заранее определенных значений.</a:t>
            </a:r>
          </a:p>
          <a:p>
            <a:r>
              <a:rPr lang="ru-RU" dirty="0" smtClean="0"/>
              <a:t>Определяется с помощью ключевого слова </a:t>
            </a:r>
            <a:r>
              <a:rPr lang="en-US" b="1" dirty="0" err="1" smtClean="0">
                <a:solidFill>
                  <a:srgbClr val="7F0055"/>
                </a:solidFill>
                <a:latin typeface="Courier New"/>
              </a:rPr>
              <a:t>enum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ru-RU" dirty="0" smtClean="0"/>
              <a:t>:</a:t>
            </a:r>
          </a:p>
          <a:p>
            <a:pPr>
              <a:buNone/>
            </a:pPr>
            <a:endParaRPr lang="en-US" b="1" dirty="0" smtClean="0">
              <a:solidFill>
                <a:srgbClr val="7F0055"/>
              </a:solidFill>
              <a:latin typeface="Courier New"/>
            </a:endParaRPr>
          </a:p>
          <a:p>
            <a:pPr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 err="1" smtClean="0">
                <a:solidFill>
                  <a:srgbClr val="7F0055"/>
                </a:solidFill>
                <a:latin typeface="Courier New"/>
              </a:rPr>
              <a:t>enum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Seasons {</a:t>
            </a:r>
            <a:endParaRPr lang="en-US" sz="1600" dirty="0" smtClean="0">
              <a:solidFill>
                <a:srgbClr val="000000"/>
              </a:solidFill>
              <a:highlight>
                <a:srgbClr val="D4D4D4"/>
              </a:highlight>
              <a:latin typeface="Courier New"/>
            </a:endParaRPr>
          </a:p>
          <a:p>
            <a:pPr>
              <a:buNone/>
            </a:pPr>
            <a:r>
              <a:rPr lang="en-US" sz="1600" i="1" dirty="0" smtClean="0">
                <a:solidFill>
                  <a:srgbClr val="0000C0"/>
                </a:solidFill>
                <a:latin typeface="Courier New"/>
              </a:rPr>
              <a:t>    WINTER</a:t>
            </a:r>
            <a:r>
              <a:rPr lang="en-US" sz="1600" i="1" dirty="0" smtClean="0">
                <a:solidFill>
                  <a:srgbClr val="000000"/>
                </a:solidFill>
                <a:latin typeface="Courier New"/>
              </a:rPr>
              <a:t>,</a:t>
            </a:r>
            <a:r>
              <a:rPr lang="ru-RU" sz="1600" i="1" dirty="0" smtClean="0">
                <a:solidFill>
                  <a:srgbClr val="000000"/>
                </a:solidFill>
                <a:latin typeface="Courier New"/>
              </a:rPr>
              <a:t> </a:t>
            </a:r>
          </a:p>
          <a:p>
            <a:pPr>
              <a:buNone/>
            </a:pPr>
            <a:r>
              <a:rPr lang="ru-RU" sz="1600" i="1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600" i="1" dirty="0" smtClean="0">
                <a:solidFill>
                  <a:srgbClr val="0000C0"/>
                </a:solidFill>
                <a:latin typeface="Courier New"/>
              </a:rPr>
              <a:t>SPRING</a:t>
            </a:r>
            <a:r>
              <a:rPr lang="en-US" sz="1600" i="1" dirty="0" smtClean="0">
                <a:solidFill>
                  <a:srgbClr val="000000"/>
                </a:solidFill>
                <a:latin typeface="Courier New"/>
              </a:rPr>
              <a:t>,</a:t>
            </a:r>
            <a:r>
              <a:rPr lang="ru-RU" sz="1600" i="1" dirty="0" smtClean="0">
                <a:solidFill>
                  <a:srgbClr val="000000"/>
                </a:solidFill>
                <a:latin typeface="Courier New"/>
              </a:rPr>
              <a:t> </a:t>
            </a:r>
          </a:p>
          <a:p>
            <a:pPr>
              <a:buNone/>
            </a:pPr>
            <a:r>
              <a:rPr lang="ru-RU" sz="1600" i="1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600" i="1" dirty="0" smtClean="0">
                <a:solidFill>
                  <a:srgbClr val="0000C0"/>
                </a:solidFill>
                <a:latin typeface="Courier New"/>
              </a:rPr>
              <a:t>SUMMER</a:t>
            </a:r>
            <a:r>
              <a:rPr lang="en-US" sz="1600" i="1" dirty="0" smtClean="0">
                <a:solidFill>
                  <a:srgbClr val="000000"/>
                </a:solidFill>
                <a:latin typeface="Courier New"/>
              </a:rPr>
              <a:t>,</a:t>
            </a:r>
            <a:r>
              <a:rPr lang="ru-RU" sz="1600" i="1" dirty="0" smtClean="0">
                <a:solidFill>
                  <a:srgbClr val="000000"/>
                </a:solidFill>
                <a:latin typeface="Courier New"/>
              </a:rPr>
              <a:t> </a:t>
            </a:r>
          </a:p>
          <a:p>
            <a:pPr>
              <a:buNone/>
            </a:pPr>
            <a:r>
              <a:rPr lang="ru-RU" sz="1600" i="1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600" i="1" dirty="0" smtClean="0">
                <a:solidFill>
                  <a:srgbClr val="0000C0"/>
                </a:solidFill>
                <a:latin typeface="Courier New"/>
              </a:rPr>
              <a:t>AUTUMN</a:t>
            </a:r>
          </a:p>
          <a:p>
            <a:pPr>
              <a:buNone/>
            </a:pPr>
            <a:r>
              <a:rPr lang="ru-RU" sz="1600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en-US" sz="1600" dirty="0" smtClean="0">
              <a:solidFill>
                <a:srgbClr val="000000"/>
              </a:solidFill>
              <a:latin typeface="Courier New"/>
            </a:endParaRPr>
          </a:p>
          <a:p>
            <a:r>
              <a:rPr lang="ru-RU" dirty="0" smtClean="0"/>
              <a:t>Является полноценным </a:t>
            </a:r>
            <a:r>
              <a:rPr lang="en-US" dirty="0" smtClean="0"/>
              <a:t>Java </a:t>
            </a:r>
            <a:r>
              <a:rPr lang="ru-RU" dirty="0" smtClean="0"/>
              <a:t>классом и наследует от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java.lang.Enum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dirty="0" smtClean="0"/>
              <a:t>все его методы.</a:t>
            </a:r>
          </a:p>
          <a:p>
            <a:r>
              <a:rPr lang="ru-RU" dirty="0" smtClean="0"/>
              <a:t>Не может наследовать никакой другой класс, но может реализовывать интерфейсы.</a:t>
            </a:r>
          </a:p>
          <a:p>
            <a:r>
              <a:rPr lang="ru-RU" dirty="0" smtClean="0"/>
              <a:t>Не может иметь публичного конструктора.</a:t>
            </a:r>
          </a:p>
          <a:p>
            <a:r>
              <a:rPr lang="ru-RU" dirty="0" smtClean="0"/>
              <a:t>Можно использовать в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switch</a:t>
            </a:r>
            <a:endParaRPr lang="ru-RU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ru-RU" dirty="0" smtClean="0">
                <a:cs typeface="Courier New" pitchFamily="49" charset="0"/>
              </a:rPr>
              <a:t>Встроенная поддержка  защищенного синглтона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5.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static methods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values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– </a:t>
            </a:r>
            <a:r>
              <a:rPr lang="ru-RU" dirty="0" smtClean="0"/>
              <a:t>все возможные значения энума</a:t>
            </a:r>
            <a:endParaRPr lang="en-US" dirty="0" smtClean="0"/>
          </a:p>
          <a:p>
            <a:pPr>
              <a:buNone/>
            </a:pPr>
            <a:endParaRPr lang="en-US" b="1" dirty="0" smtClean="0">
              <a:solidFill>
                <a:srgbClr val="7F0055"/>
              </a:solidFill>
              <a:latin typeface="Courier New"/>
            </a:endParaRPr>
          </a:p>
          <a:p>
            <a:pPr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for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(Seasons s :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Seasons.</a:t>
            </a:r>
            <a:r>
              <a:rPr lang="en-US" sz="1600" i="1" dirty="0" err="1" smtClean="0">
                <a:solidFill>
                  <a:srgbClr val="000000"/>
                </a:solidFill>
                <a:latin typeface="Courier New"/>
              </a:rPr>
              <a:t>values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())</a:t>
            </a:r>
            <a:r>
              <a:rPr lang="en-US" sz="1600" i="1" dirty="0" smtClean="0">
                <a:solidFill>
                  <a:srgbClr val="000000"/>
                </a:solidFill>
                <a:latin typeface="Courier New"/>
              </a:rPr>
              <a:t> {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sz="1600" i="1" dirty="0" err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600" i="1" dirty="0" err="1" smtClean="0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n-US" sz="1600" i="1" dirty="0" smtClean="0">
                <a:solidFill>
                  <a:srgbClr val="000000"/>
                </a:solidFill>
                <a:latin typeface="Courier New"/>
              </a:rPr>
              <a:t>(s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)</a:t>
            </a:r>
            <a:r>
              <a:rPr lang="en-US" sz="1600" i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>
              <a:buNone/>
            </a:pPr>
            <a:r>
              <a:rPr lang="ru-RU" sz="1600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en-US" sz="1600" dirty="0" smtClean="0">
              <a:solidFill>
                <a:srgbClr val="000000"/>
              </a:solidFill>
              <a:latin typeface="Courier New"/>
            </a:endParaRPr>
          </a:p>
          <a:p>
            <a:pPr>
              <a:buNone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/>
              </a:rPr>
              <a:t>//-----------------------------------------------------</a:t>
            </a:r>
          </a:p>
          <a:p>
            <a:pPr>
              <a:buNone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/>
              </a:rPr>
              <a:t>WINTER </a:t>
            </a:r>
          </a:p>
          <a:p>
            <a:pPr>
              <a:buNone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/>
              </a:rPr>
              <a:t>SPRING </a:t>
            </a:r>
          </a:p>
          <a:p>
            <a:pPr>
              <a:buNone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/>
              </a:rPr>
              <a:t>SUMMER </a:t>
            </a:r>
          </a:p>
          <a:p>
            <a:pPr>
              <a:buNone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/>
              </a:rPr>
              <a:t>AUTUMN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11</a:t>
            </a:fld>
            <a:endParaRPr lang="de-D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5.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static methods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values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– </a:t>
            </a:r>
            <a:r>
              <a:rPr lang="ru-RU" dirty="0" smtClean="0"/>
              <a:t>все возможные значения энума</a:t>
            </a:r>
            <a:endParaRPr lang="en-US" dirty="0" smtClean="0"/>
          </a:p>
          <a:p>
            <a:pPr>
              <a:buNone/>
            </a:pPr>
            <a:endParaRPr lang="en-US" b="1" dirty="0" smtClean="0">
              <a:solidFill>
                <a:srgbClr val="7F0055"/>
              </a:solidFill>
              <a:latin typeface="Courier New"/>
            </a:endParaRPr>
          </a:p>
          <a:p>
            <a:pPr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for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(Seasons s :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Seasons.</a:t>
            </a:r>
            <a:r>
              <a:rPr lang="en-US" sz="1600" i="1" dirty="0" err="1" smtClean="0">
                <a:solidFill>
                  <a:srgbClr val="000000"/>
                </a:solidFill>
                <a:latin typeface="Courier New"/>
              </a:rPr>
              <a:t>values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())</a:t>
            </a:r>
            <a:r>
              <a:rPr lang="en-US" sz="1600" i="1" dirty="0" smtClean="0">
                <a:solidFill>
                  <a:srgbClr val="000000"/>
                </a:solidFill>
                <a:latin typeface="Courier New"/>
              </a:rPr>
              <a:t> {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sz="1600" i="1" dirty="0" err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600" i="1" dirty="0" err="1" smtClean="0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n-US" sz="1600" i="1" dirty="0" smtClean="0">
                <a:solidFill>
                  <a:srgbClr val="000000"/>
                </a:solidFill>
                <a:latin typeface="Courier New"/>
              </a:rPr>
              <a:t>(s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)</a:t>
            </a:r>
            <a:r>
              <a:rPr lang="en-US" sz="1600" i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>
              <a:buNone/>
            </a:pPr>
            <a:r>
              <a:rPr lang="ru-RU" sz="1600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en-US" sz="1600" dirty="0" smtClean="0">
              <a:solidFill>
                <a:srgbClr val="000000"/>
              </a:solidFill>
              <a:latin typeface="Courier New"/>
            </a:endParaRPr>
          </a:p>
          <a:p>
            <a:pPr>
              <a:buNone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/>
              </a:rPr>
              <a:t>//-----------------------------------------------------</a:t>
            </a:r>
          </a:p>
          <a:p>
            <a:pPr>
              <a:buNone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/>
              </a:rPr>
              <a:t>WINTER </a:t>
            </a:r>
          </a:p>
          <a:p>
            <a:pPr>
              <a:buNone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/>
              </a:rPr>
              <a:t>SPRING </a:t>
            </a:r>
          </a:p>
          <a:p>
            <a:pPr>
              <a:buNone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/>
              </a:rPr>
              <a:t>SUMMER </a:t>
            </a:r>
          </a:p>
          <a:p>
            <a:pPr>
              <a:buNone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/>
              </a:rPr>
              <a:t>AUTUMN</a:t>
            </a:r>
          </a:p>
          <a:p>
            <a:pPr>
              <a:buNone/>
            </a:pPr>
            <a:endParaRPr lang="en-US" dirty="0" smtClean="0"/>
          </a:p>
          <a:p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valueOf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(String) </a:t>
            </a:r>
            <a:r>
              <a:rPr lang="en-US" dirty="0" smtClean="0"/>
              <a:t>–</a:t>
            </a:r>
            <a:r>
              <a:rPr lang="ru-RU" dirty="0" smtClean="0"/>
              <a:t> возвращает энум, соответствующий строке</a:t>
            </a:r>
            <a:endParaRPr lang="en-US" dirty="0" smtClean="0"/>
          </a:p>
          <a:p>
            <a:pPr>
              <a:buNone/>
            </a:pPr>
            <a:endParaRPr lang="ru-RU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Seasons.</a:t>
            </a:r>
            <a:r>
              <a:rPr lang="en-US" sz="1600" i="1" dirty="0" err="1" smtClean="0">
                <a:solidFill>
                  <a:srgbClr val="000000"/>
                </a:solidFill>
                <a:latin typeface="Courier New"/>
              </a:rPr>
              <a:t>valueOf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600" i="1" dirty="0" smtClean="0">
                <a:solidFill>
                  <a:srgbClr val="2A00FF"/>
                </a:solidFill>
                <a:latin typeface="Courier New"/>
              </a:rPr>
              <a:t>"WINTER"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)</a:t>
            </a:r>
            <a:r>
              <a:rPr lang="en-US" sz="1600" i="1" dirty="0" smtClean="0">
                <a:solidFill>
                  <a:srgbClr val="000000"/>
                </a:solidFill>
                <a:latin typeface="Courier New"/>
              </a:rPr>
              <a:t>; </a:t>
            </a:r>
            <a:r>
              <a:rPr lang="en-US" sz="1600" i="1" dirty="0" smtClean="0">
                <a:solidFill>
                  <a:schemeClr val="bg1">
                    <a:lumMod val="50000"/>
                  </a:schemeClr>
                </a:solidFill>
                <a:latin typeface="Courier New"/>
              </a:rPr>
              <a:t>// </a:t>
            </a:r>
            <a:r>
              <a:rPr lang="en-US" sz="1600" i="1" dirty="0" err="1" smtClean="0">
                <a:solidFill>
                  <a:schemeClr val="bg1">
                    <a:lumMod val="50000"/>
                  </a:schemeClr>
                </a:solidFill>
                <a:latin typeface="Courier New"/>
              </a:rPr>
              <a:t>Seasons.WINTER</a:t>
            </a:r>
            <a:endParaRPr lang="en-US" sz="1600" i="1" dirty="0" smtClean="0">
              <a:solidFill>
                <a:schemeClr val="bg1">
                  <a:lumMod val="50000"/>
                </a:schemeClr>
              </a:solidFill>
              <a:latin typeface="Courier New"/>
            </a:endParaRPr>
          </a:p>
          <a:p>
            <a:pPr>
              <a:buNone/>
            </a:pP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Seasons.</a:t>
            </a:r>
            <a:r>
              <a:rPr lang="en-US" sz="1600" i="1" dirty="0" err="1" smtClean="0">
                <a:solidFill>
                  <a:srgbClr val="000000"/>
                </a:solidFill>
                <a:latin typeface="Courier New"/>
              </a:rPr>
              <a:t>valueOf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600" i="1" dirty="0" smtClean="0">
                <a:solidFill>
                  <a:srgbClr val="2A00FF"/>
                </a:solidFill>
                <a:latin typeface="Courier New"/>
              </a:rPr>
              <a:t>"Winter"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)</a:t>
            </a:r>
            <a:r>
              <a:rPr lang="en-US" sz="1600" i="1" dirty="0" smtClean="0">
                <a:solidFill>
                  <a:srgbClr val="000000"/>
                </a:solidFill>
                <a:latin typeface="Courier New"/>
              </a:rPr>
              <a:t>;</a:t>
            </a:r>
            <a:r>
              <a:rPr lang="ru-RU" sz="1600" i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i="1" dirty="0" smtClean="0">
                <a:solidFill>
                  <a:srgbClr val="FF0000"/>
                </a:solidFill>
                <a:latin typeface="Courier New"/>
              </a:rPr>
              <a:t>// </a:t>
            </a:r>
            <a:r>
              <a:rPr lang="en-US" sz="1600" i="1" dirty="0" err="1" smtClean="0">
                <a:solidFill>
                  <a:srgbClr val="FF0000"/>
                </a:solidFill>
                <a:latin typeface="Courier New"/>
              </a:rPr>
              <a:t>java.lang.IllegalArgumentException</a:t>
            </a:r>
            <a:r>
              <a:rPr lang="en-US" sz="1600" i="1" dirty="0" smtClean="0">
                <a:solidFill>
                  <a:srgbClr val="FF0000"/>
                </a:solidFill>
                <a:latin typeface="Courier New"/>
              </a:rPr>
              <a:t>!!!</a:t>
            </a:r>
          </a:p>
          <a:p>
            <a:pPr>
              <a:buNone/>
            </a:pPr>
            <a:endParaRPr lang="en-US" sz="1600" i="1" dirty="0" smtClean="0">
              <a:solidFill>
                <a:srgbClr val="000000"/>
              </a:solidFill>
              <a:latin typeface="Courier New"/>
            </a:endParaRPr>
          </a:p>
          <a:p>
            <a:pPr>
              <a:buNone/>
            </a:pPr>
            <a:endParaRPr lang="ru-RU" sz="16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12</a:t>
            </a:fld>
            <a:endParaRPr lang="de-D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5.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methods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ordinal()</a:t>
            </a:r>
            <a:r>
              <a:rPr lang="en-US" dirty="0" smtClean="0"/>
              <a:t> –</a:t>
            </a:r>
            <a:r>
              <a:rPr lang="ru-RU" dirty="0" smtClean="0"/>
              <a:t> порядковый номер значения энума</a:t>
            </a:r>
            <a:endParaRPr lang="en-US" dirty="0" smtClean="0"/>
          </a:p>
          <a:p>
            <a:pPr>
              <a:buNone/>
            </a:pPr>
            <a:endParaRPr lang="en-US" sz="1600" dirty="0" smtClean="0">
              <a:solidFill>
                <a:srgbClr val="000000"/>
              </a:solidFill>
              <a:latin typeface="Courier New"/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Seasons s =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Seasons.</a:t>
            </a:r>
            <a:r>
              <a:rPr lang="en-US" sz="1600" i="1" dirty="0" err="1" smtClean="0">
                <a:solidFill>
                  <a:srgbClr val="0000C0"/>
                </a:solidFill>
                <a:latin typeface="Courier New"/>
              </a:rPr>
              <a:t>AUTUMN</a:t>
            </a:r>
            <a:r>
              <a:rPr lang="en-US" sz="1600" i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>
              <a:buNone/>
            </a:pP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sz="1600" i="1" dirty="0" err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600" i="1" dirty="0" err="1" smtClean="0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n-US" sz="1600" i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600" i="1" dirty="0" err="1" smtClean="0">
                <a:solidFill>
                  <a:srgbClr val="000000"/>
                </a:solidFill>
                <a:latin typeface="Courier New"/>
              </a:rPr>
              <a:t>autumn.ordinal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());</a:t>
            </a:r>
            <a:r>
              <a:rPr lang="ru-RU" sz="1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/>
              </a:rPr>
              <a:t>// 3</a:t>
            </a:r>
            <a:endParaRPr lang="ru-RU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ru-RU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13</a:t>
            </a:fld>
            <a:endParaRPr lang="de-D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5.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methods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ordinal()</a:t>
            </a:r>
            <a:r>
              <a:rPr lang="en-US" dirty="0" smtClean="0"/>
              <a:t> –</a:t>
            </a:r>
            <a:r>
              <a:rPr lang="ru-RU" dirty="0" smtClean="0"/>
              <a:t> порядковый номер значения энума</a:t>
            </a:r>
            <a:endParaRPr lang="en-US" dirty="0" smtClean="0"/>
          </a:p>
          <a:p>
            <a:pPr>
              <a:buNone/>
            </a:pPr>
            <a:endParaRPr lang="en-US" sz="1600" dirty="0" smtClean="0">
              <a:solidFill>
                <a:srgbClr val="000000"/>
              </a:solidFill>
              <a:latin typeface="Courier New"/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Seasons s =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Seasons.</a:t>
            </a:r>
            <a:r>
              <a:rPr lang="en-US" sz="1600" i="1" dirty="0" err="1" smtClean="0">
                <a:solidFill>
                  <a:srgbClr val="0000C0"/>
                </a:solidFill>
                <a:latin typeface="Courier New"/>
              </a:rPr>
              <a:t>AUTUMN</a:t>
            </a:r>
            <a:r>
              <a:rPr lang="en-US" sz="1600" i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>
              <a:buNone/>
            </a:pP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sz="1600" i="1" dirty="0" err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600" i="1" dirty="0" err="1" smtClean="0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n-US" sz="1600" i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600" i="1" dirty="0" err="1" smtClean="0">
                <a:solidFill>
                  <a:srgbClr val="000000"/>
                </a:solidFill>
                <a:latin typeface="Courier New"/>
              </a:rPr>
              <a:t>autumn.ordinal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());</a:t>
            </a:r>
            <a:r>
              <a:rPr lang="ru-RU" sz="1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/>
              </a:rPr>
              <a:t>// 3</a:t>
            </a:r>
          </a:p>
          <a:p>
            <a:pPr>
              <a:buNone/>
            </a:pPr>
            <a:endParaRPr lang="en-US" sz="1600" dirty="0" smtClean="0">
              <a:solidFill>
                <a:schemeClr val="bg1">
                  <a:lumMod val="50000"/>
                </a:schemeClr>
              </a:solidFill>
              <a:latin typeface="Courier New"/>
              <a:cs typeface="Courier New" pitchFamily="49" charset="0"/>
            </a:endParaRPr>
          </a:p>
          <a:p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Courier New" pitchFamily="49" charset="0"/>
              </a:rPr>
              <a:t>Задача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Courier New" pitchFamily="49" charset="0"/>
              </a:rPr>
              <a:t>: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Courier New" pitchFamily="49" charset="0"/>
              </a:rPr>
              <a:t> получить количество музыкантов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  <a:cs typeface="Courier New" pitchFamily="49" charset="0"/>
            </a:endParaRPr>
          </a:p>
          <a:p>
            <a:pPr>
              <a:buNone/>
            </a:pPr>
            <a:endParaRPr lang="ru-RU" dirty="0" smtClean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 err="1" smtClean="0">
                <a:solidFill>
                  <a:srgbClr val="7F0055"/>
                </a:solidFill>
                <a:latin typeface="Courier New"/>
              </a:rPr>
              <a:t>enum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Ensemble {</a:t>
            </a:r>
          </a:p>
          <a:p>
            <a:pPr>
              <a:buNone/>
            </a:pPr>
            <a:r>
              <a:rPr lang="it-IT" sz="1600" i="1" dirty="0" smtClean="0">
                <a:solidFill>
                  <a:srgbClr val="0000C0"/>
                </a:solidFill>
                <a:latin typeface="Courier New"/>
              </a:rPr>
              <a:t>    SOLO</a:t>
            </a:r>
            <a:r>
              <a:rPr lang="it-IT" sz="1600" i="1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it-IT" sz="1600" i="1" dirty="0" smtClean="0">
                <a:solidFill>
                  <a:srgbClr val="0000C0"/>
                </a:solidFill>
                <a:latin typeface="Courier New"/>
              </a:rPr>
              <a:t>DUET</a:t>
            </a:r>
            <a:r>
              <a:rPr lang="it-IT" sz="1600" i="1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it-IT" sz="1600" i="1" dirty="0" smtClean="0">
                <a:solidFill>
                  <a:srgbClr val="0000C0"/>
                </a:solidFill>
                <a:latin typeface="Courier New"/>
              </a:rPr>
              <a:t>TRIO</a:t>
            </a:r>
            <a:r>
              <a:rPr lang="it-IT" sz="1600" i="1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it-IT" sz="1600" i="1" dirty="0" smtClean="0">
                <a:solidFill>
                  <a:srgbClr val="0000C0"/>
                </a:solidFill>
                <a:latin typeface="Courier New"/>
              </a:rPr>
              <a:t>QUARTET</a:t>
            </a:r>
            <a:r>
              <a:rPr lang="it-IT" sz="1600" i="1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it-IT" sz="1600" i="1" dirty="0" smtClean="0">
                <a:solidFill>
                  <a:srgbClr val="0000C0"/>
                </a:solidFill>
                <a:latin typeface="Courier New"/>
              </a:rPr>
              <a:t>QUINTET</a:t>
            </a:r>
            <a:r>
              <a:rPr lang="it-IT" sz="1600" i="1" dirty="0" smtClean="0">
                <a:solidFill>
                  <a:srgbClr val="000000"/>
                </a:solidFill>
                <a:latin typeface="Courier New"/>
              </a:rPr>
              <a:t>,</a:t>
            </a:r>
          </a:p>
          <a:p>
            <a:pPr>
              <a:buNone/>
            </a:pPr>
            <a:r>
              <a:rPr lang="en-US" sz="1600" i="1" dirty="0" smtClean="0">
                <a:solidFill>
                  <a:srgbClr val="0000C0"/>
                </a:solidFill>
                <a:latin typeface="Courier New"/>
              </a:rPr>
              <a:t>    SEXTET</a:t>
            </a:r>
            <a:r>
              <a:rPr lang="en-US" sz="1600" i="1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600" i="1" dirty="0" smtClean="0">
                <a:solidFill>
                  <a:srgbClr val="0000C0"/>
                </a:solidFill>
                <a:latin typeface="Courier New"/>
              </a:rPr>
              <a:t>SEPTET</a:t>
            </a:r>
            <a:r>
              <a:rPr lang="en-US" sz="1600" i="1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600" i="1" dirty="0" smtClean="0">
                <a:solidFill>
                  <a:srgbClr val="0000C0"/>
                </a:solidFill>
                <a:latin typeface="Courier New"/>
              </a:rPr>
              <a:t>OCTET</a:t>
            </a:r>
            <a:r>
              <a:rPr lang="en-US" sz="1600" i="1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600" i="1" dirty="0" smtClean="0">
                <a:solidFill>
                  <a:srgbClr val="0000C0"/>
                </a:solidFill>
                <a:latin typeface="Courier New"/>
              </a:rPr>
              <a:t>NONET</a:t>
            </a:r>
            <a:r>
              <a:rPr lang="en-US" sz="1600" i="1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600" i="1" dirty="0" smtClean="0">
                <a:solidFill>
                  <a:srgbClr val="0000C0"/>
                </a:solidFill>
                <a:latin typeface="Courier New"/>
              </a:rPr>
              <a:t>DECTET</a:t>
            </a:r>
            <a:r>
              <a:rPr lang="en-US" sz="1600" i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    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    public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 err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numberOfMusicians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() {</a:t>
            </a:r>
          </a:p>
          <a:p>
            <a:pPr>
              <a:buNone/>
            </a:pPr>
            <a:r>
              <a:rPr lang="en-US" sz="1600" dirty="0" smtClean="0">
                <a:solidFill>
                  <a:srgbClr val="7F0055"/>
                </a:solidFill>
                <a:latin typeface="Courier New"/>
              </a:rPr>
              <a:t>        </a:t>
            </a:r>
            <a:r>
              <a:rPr lang="en-US" sz="1600" b="1" dirty="0" smtClean="0">
                <a:solidFill>
                  <a:srgbClr val="FF0000"/>
                </a:solidFill>
                <a:latin typeface="Courier New"/>
              </a:rPr>
              <a:t>???</a:t>
            </a:r>
            <a:endParaRPr lang="en-US" sz="1600" dirty="0" smtClean="0">
              <a:solidFill>
                <a:srgbClr val="FF0000"/>
              </a:solidFill>
              <a:latin typeface="Courier New"/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ru-RU" sz="1600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>
              <a:buNone/>
            </a:pPr>
            <a:r>
              <a:rPr lang="ru-RU" sz="1600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14</a:t>
            </a:fld>
            <a:endParaRPr lang="de-D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5.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methods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ordinal()</a:t>
            </a:r>
            <a:r>
              <a:rPr lang="en-US" dirty="0" smtClean="0"/>
              <a:t> –</a:t>
            </a:r>
            <a:r>
              <a:rPr lang="ru-RU" dirty="0" smtClean="0"/>
              <a:t> порядковый номер значения энума</a:t>
            </a:r>
            <a:endParaRPr lang="en-US" dirty="0" smtClean="0"/>
          </a:p>
          <a:p>
            <a:pPr>
              <a:buNone/>
            </a:pPr>
            <a:endParaRPr lang="en-US" sz="1600" dirty="0" smtClean="0">
              <a:solidFill>
                <a:srgbClr val="000000"/>
              </a:solidFill>
              <a:latin typeface="Courier New"/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Seasons s =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Seasons.</a:t>
            </a:r>
            <a:r>
              <a:rPr lang="en-US" sz="1600" i="1" dirty="0" err="1" smtClean="0">
                <a:solidFill>
                  <a:srgbClr val="0000C0"/>
                </a:solidFill>
                <a:latin typeface="Courier New"/>
              </a:rPr>
              <a:t>AUTUMN</a:t>
            </a:r>
            <a:r>
              <a:rPr lang="en-US" sz="1600" i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>
              <a:buNone/>
            </a:pP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sz="1600" i="1" dirty="0" err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600" i="1" dirty="0" err="1" smtClean="0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n-US" sz="1600" i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600" i="1" dirty="0" err="1" smtClean="0">
                <a:solidFill>
                  <a:srgbClr val="000000"/>
                </a:solidFill>
                <a:latin typeface="Courier New"/>
              </a:rPr>
              <a:t>autumn.ordinal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());</a:t>
            </a:r>
            <a:r>
              <a:rPr lang="ru-RU" sz="1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/>
              </a:rPr>
              <a:t>// 3</a:t>
            </a:r>
          </a:p>
          <a:p>
            <a:pPr>
              <a:buNone/>
            </a:pPr>
            <a:endParaRPr lang="en-US" sz="1600" dirty="0" smtClean="0">
              <a:solidFill>
                <a:schemeClr val="bg1">
                  <a:lumMod val="50000"/>
                </a:schemeClr>
              </a:solidFill>
              <a:latin typeface="Courier New"/>
              <a:cs typeface="Courier New" pitchFamily="49" charset="0"/>
            </a:endParaRPr>
          </a:p>
          <a:p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Courier New" pitchFamily="49" charset="0"/>
              </a:rPr>
              <a:t>Задача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Courier New" pitchFamily="49" charset="0"/>
              </a:rPr>
              <a:t>: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Courier New" pitchFamily="49" charset="0"/>
              </a:rPr>
              <a:t> получить количество музыкантов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  <a:cs typeface="Courier New" pitchFamily="49" charset="0"/>
            </a:endParaRPr>
          </a:p>
          <a:p>
            <a:pPr>
              <a:buNone/>
            </a:pPr>
            <a:endParaRPr lang="ru-RU" dirty="0" smtClean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 err="1" smtClean="0">
                <a:solidFill>
                  <a:srgbClr val="7F0055"/>
                </a:solidFill>
                <a:latin typeface="Courier New"/>
              </a:rPr>
              <a:t>enum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Ensemble {</a:t>
            </a:r>
          </a:p>
          <a:p>
            <a:pPr>
              <a:buNone/>
            </a:pPr>
            <a:r>
              <a:rPr lang="it-IT" sz="1600" i="1" dirty="0" smtClean="0">
                <a:solidFill>
                  <a:srgbClr val="0000C0"/>
                </a:solidFill>
                <a:latin typeface="Courier New"/>
              </a:rPr>
              <a:t>    SOLO</a:t>
            </a:r>
            <a:r>
              <a:rPr lang="it-IT" sz="1600" i="1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it-IT" sz="1600" i="1" dirty="0" smtClean="0">
                <a:solidFill>
                  <a:srgbClr val="0000C0"/>
                </a:solidFill>
                <a:latin typeface="Courier New"/>
              </a:rPr>
              <a:t>DUET</a:t>
            </a:r>
            <a:r>
              <a:rPr lang="it-IT" sz="1600" i="1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it-IT" sz="1600" i="1" dirty="0" smtClean="0">
                <a:solidFill>
                  <a:srgbClr val="0000C0"/>
                </a:solidFill>
                <a:latin typeface="Courier New"/>
              </a:rPr>
              <a:t>TRIO</a:t>
            </a:r>
            <a:r>
              <a:rPr lang="it-IT" sz="1600" i="1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it-IT" sz="1600" i="1" dirty="0" smtClean="0">
                <a:solidFill>
                  <a:srgbClr val="0000C0"/>
                </a:solidFill>
                <a:latin typeface="Courier New"/>
              </a:rPr>
              <a:t>QUARTET</a:t>
            </a:r>
            <a:r>
              <a:rPr lang="it-IT" sz="1600" i="1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it-IT" sz="1600" i="1" dirty="0" smtClean="0">
                <a:solidFill>
                  <a:srgbClr val="0000C0"/>
                </a:solidFill>
                <a:latin typeface="Courier New"/>
              </a:rPr>
              <a:t>QUINTET</a:t>
            </a:r>
            <a:r>
              <a:rPr lang="it-IT" sz="1600" i="1" dirty="0" smtClean="0">
                <a:solidFill>
                  <a:srgbClr val="000000"/>
                </a:solidFill>
                <a:latin typeface="Courier New"/>
              </a:rPr>
              <a:t>,</a:t>
            </a:r>
          </a:p>
          <a:p>
            <a:pPr>
              <a:buNone/>
            </a:pPr>
            <a:r>
              <a:rPr lang="en-US" sz="1600" i="1" dirty="0" smtClean="0">
                <a:solidFill>
                  <a:srgbClr val="0000C0"/>
                </a:solidFill>
                <a:latin typeface="Courier New"/>
              </a:rPr>
              <a:t>    SEXTET</a:t>
            </a:r>
            <a:r>
              <a:rPr lang="en-US" sz="1600" i="1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600" i="1" dirty="0" smtClean="0">
                <a:solidFill>
                  <a:srgbClr val="0000C0"/>
                </a:solidFill>
                <a:latin typeface="Courier New"/>
              </a:rPr>
              <a:t>SEPTET</a:t>
            </a:r>
            <a:r>
              <a:rPr lang="en-US" sz="1600" i="1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600" i="1" dirty="0" smtClean="0">
                <a:solidFill>
                  <a:srgbClr val="0000C0"/>
                </a:solidFill>
                <a:latin typeface="Courier New"/>
              </a:rPr>
              <a:t>OCTET</a:t>
            </a:r>
            <a:r>
              <a:rPr lang="en-US" sz="1600" i="1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600" i="1" dirty="0" smtClean="0">
                <a:solidFill>
                  <a:srgbClr val="0000C0"/>
                </a:solidFill>
                <a:latin typeface="Courier New"/>
              </a:rPr>
              <a:t>NONET</a:t>
            </a:r>
            <a:r>
              <a:rPr lang="en-US" sz="1600" i="1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600" i="1" dirty="0" smtClean="0">
                <a:solidFill>
                  <a:srgbClr val="0000C0"/>
                </a:solidFill>
                <a:latin typeface="Courier New"/>
              </a:rPr>
              <a:t>DECTET</a:t>
            </a:r>
            <a:r>
              <a:rPr lang="en-US" sz="1600" i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    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    public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 err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numberOfMusicians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() {</a:t>
            </a:r>
          </a:p>
          <a:p>
            <a:pPr>
              <a:buNone/>
            </a:pPr>
            <a:r>
              <a:rPr lang="en-US" sz="1600" dirty="0" smtClean="0">
                <a:solidFill>
                  <a:srgbClr val="7F0055"/>
                </a:solidFill>
                <a:latin typeface="Courier New"/>
              </a:rPr>
              <a:t>         </a:t>
            </a: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return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ordinal() + 1;</a:t>
            </a:r>
            <a:endParaRPr lang="en-US" sz="1600" dirty="0" smtClean="0">
              <a:solidFill>
                <a:srgbClr val="FF0000"/>
              </a:solidFill>
              <a:latin typeface="Courier New"/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ru-RU" sz="1600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>
              <a:buNone/>
            </a:pPr>
            <a:r>
              <a:rPr lang="ru-RU" sz="1600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15</a:t>
            </a:fld>
            <a:endParaRPr lang="de-D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5. </a:t>
            </a:r>
            <a:r>
              <a:rPr lang="en-US" dirty="0" err="1" smtClean="0">
                <a:cs typeface="Courier New" pitchFamily="49" charset="0"/>
              </a:rPr>
              <a:t>Autoboxing</a:t>
            </a:r>
            <a:r>
              <a:rPr lang="en-US" dirty="0" smtClean="0">
                <a:cs typeface="Courier New" pitchFamily="49" charset="0"/>
              </a:rPr>
              <a:t>/</a:t>
            </a:r>
            <a:r>
              <a:rPr lang="en-US" dirty="0" err="1" smtClean="0">
                <a:cs typeface="Courier New" pitchFamily="49" charset="0"/>
              </a:rPr>
              <a:t>Unboxing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de-DE" b="1" dirty="0" smtClean="0">
                <a:cs typeface="Courier New" pitchFamily="49" charset="0"/>
              </a:rPr>
              <a:t>Autoboxing/Unboxing</a:t>
            </a:r>
            <a:r>
              <a:rPr lang="de-DE" dirty="0" smtClean="0">
                <a:cs typeface="Courier New" pitchFamily="49" charset="0"/>
              </a:rPr>
              <a:t> – </a:t>
            </a:r>
            <a:r>
              <a:rPr lang="ru-RU" dirty="0" smtClean="0">
                <a:cs typeface="Courier New" pitchFamily="49" charset="0"/>
              </a:rPr>
              <a:t>автоматическая упаковка в объект.</a:t>
            </a:r>
            <a:br>
              <a:rPr lang="ru-RU" dirty="0" smtClean="0">
                <a:cs typeface="Courier New" pitchFamily="49" charset="0"/>
              </a:rPr>
            </a:br>
            <a:r>
              <a:rPr lang="ru-RU" dirty="0" smtClean="0">
                <a:cs typeface="Courier New" pitchFamily="49" charset="0"/>
              </a:rPr>
              <a:t>Давайте просто внимательно разберем пример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ru-RU" sz="1600" dirty="0" smtClean="0">
                <a:latin typeface="Courier New" pitchFamily="49" charset="0"/>
                <a:cs typeface="Courier New" pitchFamily="49" charset="0"/>
              </a:rPr>
            </a:b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fontAlgn="ctr">
              <a:buNone/>
            </a:pPr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	import </a:t>
            </a:r>
            <a:r>
              <a:rPr lang="de-DE" sz="1600" dirty="0" smtClean="0">
                <a:latin typeface="Courier New" pitchFamily="49" charset="0"/>
                <a:cs typeface="Courier New" pitchFamily="49" charset="0"/>
              </a:rPr>
              <a:t>java.util.*;</a:t>
            </a:r>
          </a:p>
          <a:p>
            <a:pPr fontAlgn="ctr">
              <a:buNone/>
            </a:pPr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	public class </a:t>
            </a:r>
            <a:r>
              <a:rPr lang="de-DE" sz="1600" dirty="0" smtClean="0">
                <a:latin typeface="Courier New" pitchFamily="49" charset="0"/>
                <a:cs typeface="Courier New" pitchFamily="49" charset="0"/>
              </a:rPr>
              <a:t>Test{    </a:t>
            </a:r>
          </a:p>
          <a:p>
            <a:pPr lvl="1" fontAlgn="ctr">
              <a:buNone/>
            </a:pPr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	public static void </a:t>
            </a:r>
            <a:r>
              <a:rPr lang="de-DE" sz="1600" dirty="0" smtClean="0">
                <a:latin typeface="Courier New" pitchFamily="49" charset="0"/>
                <a:cs typeface="Courier New" pitchFamily="49" charset="0"/>
              </a:rPr>
              <a:t>main(String[] args)    {        </a:t>
            </a:r>
          </a:p>
          <a:p>
            <a:pPr lvl="1" fontAlgn="ctr">
              <a:buNone/>
            </a:pPr>
            <a:r>
              <a:rPr lang="de-DE" sz="1600" dirty="0" smtClean="0">
                <a:latin typeface="Courier New" pitchFamily="49" charset="0"/>
                <a:cs typeface="Courier New" pitchFamily="49" charset="0"/>
              </a:rPr>
              <a:t>		Vector&lt;Integer&gt; v = </a:t>
            </a:r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new </a:t>
            </a:r>
            <a:r>
              <a:rPr lang="de-DE" sz="1600" dirty="0" smtClean="0">
                <a:latin typeface="Courier New" pitchFamily="49" charset="0"/>
                <a:cs typeface="Courier New" pitchFamily="49" charset="0"/>
              </a:rPr>
              <a:t>Vector&lt;Integer&gt;();        </a:t>
            </a:r>
          </a:p>
          <a:p>
            <a:pPr lvl="1" fontAlgn="ctr">
              <a:buNone/>
            </a:pPr>
            <a:r>
              <a:rPr lang="de-DE" sz="1600" dirty="0" smtClean="0">
                <a:latin typeface="Courier New" pitchFamily="49" charset="0"/>
                <a:cs typeface="Courier New" pitchFamily="49" charset="0"/>
              </a:rPr>
              <a:t>		v.add(1);        </a:t>
            </a:r>
          </a:p>
          <a:p>
            <a:pPr lvl="1" fontAlgn="ctr">
              <a:buNone/>
            </a:pPr>
            <a:r>
              <a:rPr lang="de-DE" sz="1600" dirty="0" smtClean="0">
                <a:latin typeface="Courier New" pitchFamily="49" charset="0"/>
                <a:cs typeface="Courier New" pitchFamily="49" charset="0"/>
              </a:rPr>
              <a:t>		v.add(2);        </a:t>
            </a:r>
          </a:p>
          <a:p>
            <a:pPr lvl="1" fontAlgn="ctr">
              <a:buNone/>
            </a:pPr>
            <a:r>
              <a:rPr lang="de-DE" sz="1600" dirty="0" smtClean="0">
                <a:latin typeface="Courier New" pitchFamily="49" charset="0"/>
                <a:cs typeface="Courier New" pitchFamily="49" charset="0"/>
              </a:rPr>
              <a:t>		v.add(3);        </a:t>
            </a:r>
          </a:p>
          <a:p>
            <a:pPr lvl="1" fontAlgn="ctr">
              <a:buNone/>
            </a:pPr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		for</a:t>
            </a:r>
            <a:r>
              <a:rPr lang="de-DE" sz="1600" dirty="0" smtClean="0">
                <a:latin typeface="Courier New" pitchFamily="49" charset="0"/>
                <a:cs typeface="Courier New" pitchFamily="49" charset="0"/>
              </a:rPr>
              <a:t>(Integer i : v) {            </a:t>
            </a:r>
          </a:p>
          <a:p>
            <a:pPr lvl="1" fontAlgn="ctr">
              <a:buNone/>
            </a:pPr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			int </a:t>
            </a:r>
            <a:r>
              <a:rPr lang="de-DE" sz="1600" dirty="0" smtClean="0">
                <a:latin typeface="Courier New" pitchFamily="49" charset="0"/>
                <a:cs typeface="Courier New" pitchFamily="49" charset="0"/>
              </a:rPr>
              <a:t>assa = i;            </a:t>
            </a:r>
          </a:p>
          <a:p>
            <a:pPr lvl="1" fontAlgn="ctr">
              <a:buNone/>
            </a:pPr>
            <a:r>
              <a:rPr lang="de-DE" sz="1600" dirty="0" smtClean="0">
                <a:latin typeface="Courier New" pitchFamily="49" charset="0"/>
                <a:cs typeface="Courier New" pitchFamily="49" charset="0"/>
              </a:rPr>
              <a:t>			System.out.println(assa+100);        </a:t>
            </a:r>
          </a:p>
          <a:p>
            <a:pPr lvl="1" fontAlgn="ctr">
              <a:buNone/>
            </a:pPr>
            <a:r>
              <a:rPr lang="de-DE" sz="1600" dirty="0" smtClean="0">
                <a:latin typeface="Courier New" pitchFamily="49" charset="0"/>
                <a:cs typeface="Courier New" pitchFamily="49" charset="0"/>
              </a:rPr>
              <a:t>		}    </a:t>
            </a:r>
          </a:p>
          <a:p>
            <a:pPr lvl="1" fontAlgn="ctr">
              <a:buNone/>
            </a:pPr>
            <a:r>
              <a:rPr lang="de-DE" sz="1600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lvl="1" fontAlgn="ctr">
              <a:buNone/>
            </a:pPr>
            <a:r>
              <a:rPr lang="de-DE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fontAlgn="ctr">
              <a:buNone/>
            </a:pPr>
            <a:r>
              <a:rPr lang="en-US" sz="1600" dirty="0" smtClean="0"/>
              <a:t>	</a:t>
            </a:r>
            <a:endParaRPr lang="ru-RU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16</a:t>
            </a:fld>
            <a:endParaRPr lang="de-DE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5. </a:t>
            </a:r>
            <a:r>
              <a:rPr lang="en-US" dirty="0" err="1" smtClean="0">
                <a:cs typeface="Courier New" pitchFamily="49" charset="0"/>
              </a:rPr>
              <a:t>Autoboxing</a:t>
            </a:r>
            <a:r>
              <a:rPr lang="en-US" dirty="0" smtClean="0">
                <a:cs typeface="Courier New" pitchFamily="49" charset="0"/>
              </a:rPr>
              <a:t>/</a:t>
            </a:r>
            <a:r>
              <a:rPr lang="en-US" dirty="0" err="1" smtClean="0">
                <a:cs typeface="Courier New" pitchFamily="49" charset="0"/>
              </a:rPr>
              <a:t>Unboxing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>
              <a:buNone/>
            </a:pPr>
            <a:r>
              <a:rPr lang="en-US" sz="1600" dirty="0" smtClean="0"/>
              <a:t>		</a:t>
            </a:r>
            <a:r>
              <a:rPr lang="ru-RU" dirty="0" smtClean="0">
                <a:cs typeface="Courier New" pitchFamily="49" charset="0"/>
              </a:rPr>
              <a:t>Заметьте, что в коллекцию можно вставлять объект типа </a:t>
            </a:r>
            <a:r>
              <a:rPr lang="de-DE" dirty="0" smtClean="0">
                <a:cs typeface="Courier New" pitchFamily="49" charset="0"/>
              </a:rPr>
              <a:t>Integer. </a:t>
            </a:r>
            <a:r>
              <a:rPr lang="ru-RU" dirty="0" smtClean="0">
                <a:cs typeface="Courier New" pitchFamily="49" charset="0"/>
              </a:rPr>
              <a:t>И вообще в коллекцию можно было вставлять только наследников от </a:t>
            </a:r>
            <a:r>
              <a:rPr lang="de-DE" dirty="0" smtClean="0">
                <a:cs typeface="Courier New" pitchFamily="49" charset="0"/>
              </a:rPr>
              <a:t>Object. </a:t>
            </a:r>
            <a:endParaRPr lang="ru-RU" dirty="0" smtClean="0">
              <a:cs typeface="Courier New" pitchFamily="49" charset="0"/>
            </a:endParaRPr>
          </a:p>
          <a:p>
            <a:pPr fontAlgn="ctr">
              <a:buNone/>
            </a:pPr>
            <a:r>
              <a:rPr lang="ru-RU" dirty="0" smtClean="0">
                <a:cs typeface="Courier New" pitchFamily="49" charset="0"/>
              </a:rPr>
              <a:t>	Т.е. раньше надо было писать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ru-RU" sz="1600" dirty="0" smtClean="0">
                <a:latin typeface="Courier New" pitchFamily="49" charset="0"/>
                <a:cs typeface="Courier New" pitchFamily="49" charset="0"/>
              </a:rPr>
            </a:b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fontAlgn="ctr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de-DE" sz="1600" dirty="0" smtClean="0">
                <a:latin typeface="Courier New" pitchFamily="49" charset="0"/>
                <a:cs typeface="Courier New" pitchFamily="49" charset="0"/>
              </a:rPr>
              <a:t>v.add(</a:t>
            </a:r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new </a:t>
            </a:r>
            <a:r>
              <a:rPr lang="de-DE" sz="1600" dirty="0" smtClean="0">
                <a:latin typeface="Courier New" pitchFamily="49" charset="0"/>
                <a:cs typeface="Courier New" pitchFamily="49" charset="0"/>
              </a:rPr>
              <a:t>Integer(1));</a:t>
            </a:r>
          </a:p>
          <a:p>
            <a:pPr fontAlgn="ctr">
              <a:buNone/>
            </a:pPr>
            <a:r>
              <a:rPr lang="de-DE" sz="1600" dirty="0" smtClean="0">
                <a:latin typeface="Courier New" pitchFamily="49" charset="0"/>
                <a:cs typeface="Courier New" pitchFamily="49" charset="0"/>
              </a:rPr>
              <a:t>		v.add(</a:t>
            </a:r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new </a:t>
            </a:r>
            <a:r>
              <a:rPr lang="de-DE" sz="1600" dirty="0" smtClean="0">
                <a:latin typeface="Courier New" pitchFamily="49" charset="0"/>
                <a:cs typeface="Courier New" pitchFamily="49" charset="0"/>
              </a:rPr>
              <a:t>Integer(2));</a:t>
            </a:r>
          </a:p>
          <a:p>
            <a:pPr fontAlgn="ctr">
              <a:buNone/>
            </a:pPr>
            <a:r>
              <a:rPr lang="de-DE" sz="1600" dirty="0" smtClean="0">
                <a:latin typeface="Courier New" pitchFamily="49" charset="0"/>
                <a:cs typeface="Courier New" pitchFamily="49" charset="0"/>
              </a:rPr>
              <a:t>		v.add(</a:t>
            </a:r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new </a:t>
            </a:r>
            <a:r>
              <a:rPr lang="de-DE" sz="1600" dirty="0" smtClean="0">
                <a:latin typeface="Courier New" pitchFamily="49" charset="0"/>
                <a:cs typeface="Courier New" pitchFamily="49" charset="0"/>
              </a:rPr>
              <a:t>Integer(3));</a:t>
            </a:r>
          </a:p>
          <a:p>
            <a:pPr algn="just">
              <a:buNone/>
            </a:pPr>
            <a:r>
              <a:rPr lang="de-DE" sz="16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de-DE" sz="1600" dirty="0" smtClean="0">
                <a:latin typeface="Courier New" pitchFamily="49" charset="0"/>
                <a:cs typeface="Courier New" pitchFamily="49" charset="0"/>
              </a:rPr>
            </a:br>
            <a:r>
              <a:rPr lang="de-DE" sz="16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de-DE" sz="1600" dirty="0" smtClean="0">
                <a:latin typeface="Courier New" pitchFamily="49" charset="0"/>
                <a:cs typeface="Courier New" pitchFamily="49" charset="0"/>
              </a:rPr>
            </a:br>
            <a:r>
              <a:rPr lang="de-DE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dirty="0" smtClean="0">
                <a:cs typeface="Courier New" pitchFamily="49" charset="0"/>
              </a:rPr>
              <a:t>А также получение числа из объекта </a:t>
            </a:r>
            <a:r>
              <a:rPr lang="de-DE" dirty="0" smtClean="0">
                <a:cs typeface="Courier New" pitchFamily="49" charset="0"/>
              </a:rPr>
              <a:t>Integer </a:t>
            </a:r>
            <a:r>
              <a:rPr lang="ru-RU" dirty="0" smtClean="0">
                <a:cs typeface="Courier New" pitchFamily="49" charset="0"/>
              </a:rPr>
              <a:t>тоже надо было делать приведением типа к </a:t>
            </a:r>
            <a:r>
              <a:rPr lang="de-DE" dirty="0" smtClean="0">
                <a:cs typeface="Courier New" pitchFamily="49" charset="0"/>
              </a:rPr>
              <a:t>Integer </a:t>
            </a:r>
            <a:r>
              <a:rPr lang="ru-RU" dirty="0" smtClean="0">
                <a:cs typeface="Courier New" pitchFamily="49" charset="0"/>
              </a:rPr>
              <a:t>и вызовом метода </a:t>
            </a:r>
            <a:r>
              <a:rPr lang="de-DE" dirty="0" smtClean="0">
                <a:cs typeface="Courier New" pitchFamily="49" charset="0"/>
              </a:rPr>
              <a:t>intValue(). </a:t>
            </a:r>
            <a:r>
              <a:rPr lang="ru-RU" dirty="0" smtClean="0">
                <a:cs typeface="Courier New" pitchFamily="49" charset="0"/>
              </a:rPr>
              <a:t>В цикле это происходит автоматически. Вот в принципе и весь смысл этого нововведения. Но удобно очень</a:t>
            </a:r>
            <a:endParaRPr lang="ru-RU" sz="1600" dirty="0" smtClean="0">
              <a:solidFill>
                <a:srgbClr val="000000"/>
              </a:solidFill>
              <a:cs typeface="Courier New" pitchFamily="49" charset="0"/>
            </a:endParaRPr>
          </a:p>
          <a:p>
            <a:pPr>
              <a:buNone/>
            </a:pPr>
            <a:endParaRPr lang="ru-RU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17</a:t>
            </a:fld>
            <a:endParaRPr lang="de-DE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5. Quiz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buNone/>
            </a:pP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ArrayList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lst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ArrayList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 lvl="2"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Collection c =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lst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lvl="2">
              <a:buNone/>
            </a:pPr>
            <a:endParaRPr lang="en-US" sz="1600" dirty="0" smtClean="0">
              <a:solidFill>
                <a:srgbClr val="000000"/>
              </a:solidFill>
              <a:latin typeface="Courier New"/>
            </a:endParaRPr>
          </a:p>
          <a:p>
            <a:pPr lvl="2">
              <a:buNone/>
            </a:pP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lst.add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600" dirty="0" smtClean="0">
                <a:solidFill>
                  <a:srgbClr val="2A00FF"/>
                </a:solidFill>
                <a:latin typeface="Courier New"/>
              </a:rPr>
              <a:t>"one"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lvl="2">
              <a:buNone/>
            </a:pP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lst.add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600" dirty="0" smtClean="0">
                <a:solidFill>
                  <a:srgbClr val="2A00FF"/>
                </a:solidFill>
                <a:latin typeface="Courier New"/>
              </a:rPr>
              <a:t>“two"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lvl="2">
              <a:buNone/>
            </a:pP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lst.add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600" dirty="0" smtClean="0">
                <a:solidFill>
                  <a:srgbClr val="2A00FF"/>
                </a:solidFill>
                <a:latin typeface="Courier New"/>
              </a:rPr>
              <a:t>“three"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lvl="2">
              <a:buNone/>
            </a:pPr>
            <a:r>
              <a:rPr lang="ru-RU" sz="1600" dirty="0" smtClean="0">
                <a:solidFill>
                  <a:srgbClr val="000000"/>
                </a:solidFill>
                <a:latin typeface="Courier New"/>
              </a:rPr>
              <a:t>        </a:t>
            </a:r>
          </a:p>
          <a:p>
            <a:pPr lvl="2">
              <a:buNone/>
            </a:pP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lst.remove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(0);</a:t>
            </a:r>
          </a:p>
          <a:p>
            <a:pPr lvl="2">
              <a:buNone/>
            </a:pP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c.remove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(0);</a:t>
            </a:r>
          </a:p>
          <a:p>
            <a:pPr lvl="2">
              <a:buNone/>
            </a:pPr>
            <a:endParaRPr lang="en-US" sz="1600" dirty="0" smtClean="0">
              <a:solidFill>
                <a:srgbClr val="000000"/>
              </a:solidFill>
              <a:latin typeface="Courier New"/>
            </a:endParaRPr>
          </a:p>
          <a:p>
            <a:pPr lvl="2">
              <a:buNone/>
            </a:pP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sz="1600" dirty="0" err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lst.size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());</a:t>
            </a:r>
          </a:p>
          <a:p>
            <a:pPr lvl="2">
              <a:buNone/>
            </a:pP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sz="1600" dirty="0" err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c.size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());</a:t>
            </a:r>
            <a:endParaRPr lang="ru-RU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18</a:t>
            </a:fld>
            <a:endParaRPr lang="de-DE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5. Road to Generics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Класс  - ящик для хранения других объектов</a:t>
            </a:r>
            <a:endParaRPr lang="en-US" sz="1800" b="1" dirty="0" smtClean="0">
              <a:solidFill>
                <a:srgbClr val="7F0055"/>
              </a:solidFill>
              <a:latin typeface="Courier New"/>
            </a:endParaRPr>
          </a:p>
          <a:p>
            <a:pPr lvl="1"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Box {</a:t>
            </a:r>
          </a:p>
          <a:p>
            <a:pPr lvl="1"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    private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Object </a:t>
            </a:r>
            <a:r>
              <a:rPr lang="en-US" sz="1600" dirty="0" err="1" smtClean="0">
                <a:solidFill>
                  <a:srgbClr val="0000C0"/>
                </a:solidFill>
                <a:latin typeface="Courier New"/>
              </a:rPr>
              <a:t>object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lvl="1"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    </a:t>
            </a:r>
          </a:p>
          <a:p>
            <a:pPr lvl="1"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    void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add(Object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object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) {</a:t>
            </a:r>
          </a:p>
          <a:p>
            <a:pPr lvl="1"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        </a:t>
            </a:r>
            <a:r>
              <a:rPr lang="en-US" sz="1600" b="1" dirty="0" err="1" smtClean="0">
                <a:solidFill>
                  <a:srgbClr val="7F0055"/>
                </a:solidFill>
                <a:latin typeface="Courier New"/>
              </a:rPr>
              <a:t>this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.</a:t>
            </a:r>
            <a:r>
              <a:rPr lang="en-US" sz="1600" dirty="0" err="1" smtClean="0">
                <a:solidFill>
                  <a:srgbClr val="0000C0"/>
                </a:solidFill>
                <a:latin typeface="Courier New"/>
              </a:rPr>
              <a:t>object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= object;</a:t>
            </a:r>
          </a:p>
          <a:p>
            <a:pPr lvl="1"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ru-RU" sz="1600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en-US" sz="1600" dirty="0" smtClean="0">
              <a:solidFill>
                <a:srgbClr val="000000"/>
              </a:solidFill>
              <a:latin typeface="Courier New"/>
            </a:endParaRPr>
          </a:p>
          <a:p>
            <a:pPr lvl="1">
              <a:buNone/>
            </a:pPr>
            <a:endParaRPr lang="en-US" sz="1600" dirty="0" smtClean="0">
              <a:solidFill>
                <a:srgbClr val="000000"/>
              </a:solidFill>
              <a:latin typeface="Courier New"/>
            </a:endParaRPr>
          </a:p>
          <a:p>
            <a:pPr lvl="1">
              <a:buNone/>
            </a:pP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 Object get() {</a:t>
            </a:r>
          </a:p>
          <a:p>
            <a:pPr lvl="1">
              <a:buNone/>
            </a:pPr>
            <a:r>
              <a:rPr lang="en-US" sz="1600" dirty="0" smtClean="0">
                <a:solidFill>
                  <a:srgbClr val="7F0055"/>
                </a:solidFill>
                <a:latin typeface="Courier New"/>
              </a:rPr>
              <a:t> </a:t>
            </a: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       return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smtClean="0">
                <a:solidFill>
                  <a:srgbClr val="0000C0"/>
                </a:solidFill>
                <a:latin typeface="Courier New"/>
              </a:rPr>
              <a:t>object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lvl="1"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ru-RU" sz="1600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 lvl="1">
              <a:buNone/>
            </a:pPr>
            <a:r>
              <a:rPr lang="ru-RU" sz="1600" dirty="0" smtClean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19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>
              <a:buNone/>
            </a:pPr>
            <a:r>
              <a:rPr lang="en-US" b="1" dirty="0" smtClean="0">
                <a:solidFill>
                  <a:schemeClr val="tx2"/>
                </a:solidFill>
                <a:cs typeface="Times New Roman" pitchFamily="18" charset="0"/>
              </a:rPr>
              <a:t>JAVA 5</a:t>
            </a:r>
          </a:p>
          <a:p>
            <a:r>
              <a:rPr lang="en-US" dirty="0" err="1" smtClean="0">
                <a:solidFill>
                  <a:schemeClr val="tx2"/>
                </a:solidFill>
                <a:cs typeface="Times New Roman" pitchFamily="18" charset="0"/>
              </a:rPr>
              <a:t>Varargs</a:t>
            </a:r>
            <a:endParaRPr lang="en-US" dirty="0" smtClean="0">
              <a:solidFill>
                <a:schemeClr val="tx2"/>
              </a:solidFill>
              <a:cs typeface="Times New Roman" pitchFamily="18" charset="0"/>
            </a:endParaRPr>
          </a:p>
          <a:p>
            <a:r>
              <a:rPr lang="en-US" dirty="0" smtClean="0">
                <a:solidFill>
                  <a:schemeClr val="tx2"/>
                </a:solidFill>
                <a:cs typeface="Times New Roman" pitchFamily="18" charset="0"/>
              </a:rPr>
              <a:t>Enhanced for Loop</a:t>
            </a:r>
          </a:p>
          <a:p>
            <a:r>
              <a:rPr lang="en-US" dirty="0" err="1" smtClean="0">
                <a:solidFill>
                  <a:schemeClr val="tx2"/>
                </a:solidFill>
                <a:cs typeface="Times New Roman" pitchFamily="18" charset="0"/>
              </a:rPr>
              <a:t>Enum</a:t>
            </a:r>
            <a:endParaRPr lang="en-US" dirty="0" smtClean="0">
              <a:solidFill>
                <a:schemeClr val="tx2"/>
              </a:solidFill>
              <a:cs typeface="Times New Roman" pitchFamily="18" charset="0"/>
            </a:endParaRPr>
          </a:p>
          <a:p>
            <a:r>
              <a:rPr lang="en-US" dirty="0" smtClean="0">
                <a:solidFill>
                  <a:schemeClr val="tx2"/>
                </a:solidFill>
                <a:cs typeface="Times New Roman" pitchFamily="18" charset="0"/>
              </a:rPr>
              <a:t>Static import</a:t>
            </a:r>
          </a:p>
          <a:p>
            <a:r>
              <a:rPr lang="de-DE" dirty="0" smtClean="0">
                <a:solidFill>
                  <a:schemeClr val="tx2"/>
                </a:solidFill>
                <a:cs typeface="Times New Roman" pitchFamily="18" charset="0"/>
              </a:rPr>
              <a:t>Autoboxing/Unboxing </a:t>
            </a:r>
            <a:endParaRPr lang="en-US" dirty="0" smtClean="0">
              <a:solidFill>
                <a:schemeClr val="tx2"/>
              </a:solidFill>
              <a:cs typeface="Times New Roman" pitchFamily="18" charset="0"/>
            </a:endParaRPr>
          </a:p>
          <a:p>
            <a:r>
              <a:rPr lang="en-US" dirty="0" smtClean="0">
                <a:solidFill>
                  <a:schemeClr val="tx2"/>
                </a:solidFill>
                <a:cs typeface="Times New Roman" pitchFamily="18" charset="0"/>
              </a:rPr>
              <a:t>Generic</a:t>
            </a:r>
          </a:p>
          <a:p>
            <a:r>
              <a:rPr lang="en-US" dirty="0" smtClean="0">
                <a:solidFill>
                  <a:schemeClr val="tx2"/>
                </a:solidFill>
                <a:cs typeface="Times New Roman" pitchFamily="18" charset="0"/>
              </a:rPr>
              <a:t>Annotations</a:t>
            </a:r>
          </a:p>
          <a:p>
            <a:endParaRPr lang="en-US" dirty="0" smtClean="0">
              <a:solidFill>
                <a:schemeClr val="tx2"/>
              </a:solidFill>
              <a:cs typeface="Times New Roman" pitchFamily="18" charset="0"/>
            </a:endParaRPr>
          </a:p>
          <a:p>
            <a:endParaRPr lang="en-US" dirty="0" smtClean="0">
              <a:solidFill>
                <a:schemeClr val="tx2"/>
              </a:solidFill>
              <a:cs typeface="Times New Roman" pitchFamily="18" charset="0"/>
            </a:endParaRPr>
          </a:p>
          <a:p>
            <a:endParaRPr lang="en-US" dirty="0" smtClean="0">
              <a:solidFill>
                <a:schemeClr val="tx2"/>
              </a:solidFill>
              <a:cs typeface="Times New Roman" pitchFamily="18" charset="0"/>
            </a:endParaRPr>
          </a:p>
          <a:p>
            <a:endParaRPr lang="en-US" dirty="0" smtClean="0">
              <a:solidFill>
                <a:schemeClr val="tx2"/>
              </a:solidFill>
              <a:cs typeface="Times New Roman" pitchFamily="18" charset="0"/>
            </a:endParaRPr>
          </a:p>
          <a:p>
            <a:endParaRPr lang="en-US" dirty="0" smtClean="0">
              <a:solidFill>
                <a:schemeClr val="tx2"/>
              </a:solidFill>
              <a:cs typeface="Times New Roman" pitchFamily="18" charset="0"/>
            </a:endParaRPr>
          </a:p>
          <a:p>
            <a:endParaRPr lang="en-US" dirty="0" smtClean="0">
              <a:solidFill>
                <a:schemeClr val="tx2"/>
              </a:solidFill>
              <a:cs typeface="Times New Roman" pitchFamily="18" charset="0"/>
            </a:endParaRPr>
          </a:p>
          <a:p>
            <a:endParaRPr lang="en-US" dirty="0" smtClean="0">
              <a:solidFill>
                <a:schemeClr val="tx2"/>
              </a:solidFill>
              <a:cs typeface="Times New Roman" pitchFamily="18" charset="0"/>
            </a:endParaRPr>
          </a:p>
          <a:p>
            <a:pPr>
              <a:buNone/>
            </a:pPr>
            <a:r>
              <a:rPr lang="en-US" b="1" dirty="0" smtClean="0">
                <a:solidFill>
                  <a:schemeClr val="tx2"/>
                </a:solidFill>
                <a:cs typeface="Times New Roman" pitchFamily="18" charset="0"/>
              </a:rPr>
              <a:t>JAVA 6</a:t>
            </a:r>
          </a:p>
          <a:p>
            <a:r>
              <a:rPr lang="en-US" dirty="0" smtClean="0">
                <a:solidFill>
                  <a:schemeClr val="tx2"/>
                </a:solidFill>
                <a:cs typeface="Times New Roman" pitchFamily="18" charset="0"/>
              </a:rPr>
              <a:t>Collection Framework</a:t>
            </a:r>
            <a:endParaRPr lang="ru-RU" dirty="0" smtClean="0">
              <a:solidFill>
                <a:schemeClr val="tx2"/>
              </a:solidFill>
              <a:cs typeface="Times New Roman" pitchFamily="18" charset="0"/>
            </a:endParaRPr>
          </a:p>
          <a:p>
            <a:r>
              <a:rPr lang="en-US" dirty="0" smtClean="0">
                <a:solidFill>
                  <a:schemeClr val="tx2"/>
                </a:solidFill>
                <a:cs typeface="Times New Roman" pitchFamily="18" charset="0"/>
              </a:rPr>
              <a:t>Deployment</a:t>
            </a:r>
          </a:p>
          <a:p>
            <a:r>
              <a:rPr lang="en-US" dirty="0" smtClean="0">
                <a:solidFill>
                  <a:schemeClr val="tx2"/>
                </a:solidFill>
                <a:cs typeface="Times New Roman" pitchFamily="18" charset="0"/>
              </a:rPr>
              <a:t>Internationalization Support</a:t>
            </a:r>
          </a:p>
          <a:p>
            <a:r>
              <a:rPr lang="en-US" dirty="0" smtClean="0">
                <a:solidFill>
                  <a:schemeClr val="tx2"/>
                </a:solidFill>
                <a:cs typeface="Times New Roman" pitchFamily="18" charset="0"/>
              </a:rPr>
              <a:t>JAR</a:t>
            </a:r>
          </a:p>
          <a:p>
            <a:r>
              <a:rPr lang="en-US" dirty="0" err="1" smtClean="0">
                <a:solidFill>
                  <a:schemeClr val="tx2"/>
                </a:solidFill>
                <a:cs typeface="Times New Roman" pitchFamily="18" charset="0"/>
              </a:rPr>
              <a:t>JConsole</a:t>
            </a:r>
            <a:endParaRPr lang="en-US" dirty="0" smtClean="0">
              <a:solidFill>
                <a:schemeClr val="tx2"/>
              </a:solidFill>
              <a:cs typeface="Times New Roman" pitchFamily="18" charset="0"/>
            </a:endParaRPr>
          </a:p>
          <a:p>
            <a:r>
              <a:rPr lang="en-US" dirty="0" smtClean="0">
                <a:solidFill>
                  <a:schemeClr val="tx2"/>
                </a:solidFill>
                <a:cs typeface="Times New Roman" pitchFamily="18" charset="0"/>
              </a:rPr>
              <a:t>Networking Features</a:t>
            </a:r>
          </a:p>
          <a:p>
            <a:r>
              <a:rPr lang="en-US" dirty="0" err="1" smtClean="0">
                <a:solidFill>
                  <a:schemeClr val="tx2"/>
                </a:solidFill>
                <a:cs typeface="Times New Roman" pitchFamily="18" charset="0"/>
              </a:rPr>
              <a:t>Perfomance</a:t>
            </a:r>
            <a:endParaRPr lang="en-US" dirty="0" smtClean="0">
              <a:solidFill>
                <a:schemeClr val="tx2"/>
              </a:solidFill>
              <a:cs typeface="Times New Roman" pitchFamily="18" charset="0"/>
            </a:endParaRPr>
          </a:p>
          <a:p>
            <a:r>
              <a:rPr lang="en-US" dirty="0" smtClean="0">
                <a:solidFill>
                  <a:schemeClr val="tx2"/>
                </a:solidFill>
                <a:cs typeface="Times New Roman" pitchFamily="18" charset="0"/>
              </a:rPr>
              <a:t>Scripting</a:t>
            </a:r>
          </a:p>
          <a:p>
            <a:r>
              <a:rPr lang="en-US" dirty="0" smtClean="0">
                <a:solidFill>
                  <a:schemeClr val="tx2"/>
                </a:solidFill>
                <a:cs typeface="Times New Roman" pitchFamily="18" charset="0"/>
              </a:rPr>
              <a:t>Swing</a:t>
            </a:r>
          </a:p>
          <a:p>
            <a:endParaRPr lang="en-US" dirty="0" smtClean="0">
              <a:solidFill>
                <a:schemeClr val="tx2"/>
              </a:solidFill>
              <a:cs typeface="Times New Roman" pitchFamily="18" charset="0"/>
            </a:endParaRPr>
          </a:p>
          <a:p>
            <a:pPr>
              <a:buNone/>
            </a:pPr>
            <a:r>
              <a:rPr lang="en-US" b="1" dirty="0" smtClean="0">
                <a:solidFill>
                  <a:schemeClr val="tx2"/>
                </a:solidFill>
                <a:cs typeface="Times New Roman" pitchFamily="18" charset="0"/>
              </a:rPr>
              <a:t>JAVA 7</a:t>
            </a:r>
          </a:p>
          <a:p>
            <a:r>
              <a:rPr lang="en-US" dirty="0" smtClean="0">
                <a:solidFill>
                  <a:schemeClr val="tx2"/>
                </a:solidFill>
                <a:cs typeface="Times New Roman" pitchFamily="18" charset="0"/>
              </a:rPr>
              <a:t>Language enhancements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40339965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5. Road to Generics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Класс  - ящик для хранения других объектов</a:t>
            </a:r>
            <a:endParaRPr lang="en-US" sz="1800" b="1" dirty="0" smtClean="0">
              <a:solidFill>
                <a:srgbClr val="7F0055"/>
              </a:solidFill>
              <a:latin typeface="Courier New"/>
            </a:endParaRPr>
          </a:p>
          <a:p>
            <a:pPr lvl="1"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Box {</a:t>
            </a:r>
          </a:p>
          <a:p>
            <a:pPr lvl="1"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    private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Object </a:t>
            </a:r>
            <a:r>
              <a:rPr lang="en-US" sz="1600" dirty="0" err="1" smtClean="0">
                <a:solidFill>
                  <a:srgbClr val="0000C0"/>
                </a:solidFill>
                <a:latin typeface="Courier New"/>
              </a:rPr>
              <a:t>object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lvl="1"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    </a:t>
            </a:r>
          </a:p>
          <a:p>
            <a:pPr lvl="1"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    void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add(Object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object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) {</a:t>
            </a:r>
          </a:p>
          <a:p>
            <a:pPr lvl="1"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        </a:t>
            </a:r>
            <a:r>
              <a:rPr lang="en-US" sz="1600" b="1" dirty="0" err="1" smtClean="0">
                <a:solidFill>
                  <a:srgbClr val="7F0055"/>
                </a:solidFill>
                <a:latin typeface="Courier New"/>
              </a:rPr>
              <a:t>this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.</a:t>
            </a:r>
            <a:r>
              <a:rPr lang="en-US" sz="1600" dirty="0" err="1" smtClean="0">
                <a:solidFill>
                  <a:srgbClr val="0000C0"/>
                </a:solidFill>
                <a:latin typeface="Courier New"/>
              </a:rPr>
              <a:t>object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= object;</a:t>
            </a:r>
          </a:p>
          <a:p>
            <a:pPr lvl="1"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ru-RU" sz="1600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en-US" sz="1600" dirty="0" smtClean="0">
              <a:solidFill>
                <a:srgbClr val="000000"/>
              </a:solidFill>
              <a:latin typeface="Courier New"/>
            </a:endParaRPr>
          </a:p>
          <a:p>
            <a:pPr lvl="1">
              <a:buNone/>
            </a:pPr>
            <a:endParaRPr lang="en-US" sz="1600" dirty="0" smtClean="0">
              <a:solidFill>
                <a:srgbClr val="000000"/>
              </a:solidFill>
              <a:latin typeface="Courier New"/>
            </a:endParaRPr>
          </a:p>
          <a:p>
            <a:pPr lvl="1">
              <a:buNone/>
            </a:pP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 Object get() {</a:t>
            </a:r>
          </a:p>
          <a:p>
            <a:pPr lvl="1">
              <a:buNone/>
            </a:pPr>
            <a:r>
              <a:rPr lang="en-US" sz="1600" dirty="0" smtClean="0">
                <a:solidFill>
                  <a:srgbClr val="7F0055"/>
                </a:solidFill>
                <a:latin typeface="Courier New"/>
              </a:rPr>
              <a:t> </a:t>
            </a: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       return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smtClean="0">
                <a:solidFill>
                  <a:srgbClr val="0000C0"/>
                </a:solidFill>
                <a:latin typeface="Courier New"/>
              </a:rPr>
              <a:t>object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lvl="1"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ru-RU" sz="1600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 lvl="1">
              <a:buNone/>
            </a:pPr>
            <a:r>
              <a:rPr lang="ru-RU" sz="1600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r>
              <a:rPr lang="ru-RU" dirty="0" smtClean="0"/>
              <a:t>При использовании необходимо кастовать к нужному типу, это небезопасно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Box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integerBox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Box();</a:t>
            </a:r>
          </a:p>
          <a:p>
            <a:pPr>
              <a:buNone/>
            </a:pP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integerBox.add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Integer(10));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Integer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someInteger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1600" dirty="0" smtClean="0">
                <a:solidFill>
                  <a:srgbClr val="FF0000"/>
                </a:solidFill>
                <a:latin typeface="Courier New"/>
              </a:rPr>
              <a:t>(Integer)</a:t>
            </a:r>
            <a:r>
              <a:rPr lang="ru-RU" sz="1600" dirty="0" smtClean="0">
                <a:solidFill>
                  <a:srgbClr val="FF0000"/>
                </a:solidFill>
                <a:latin typeface="Courier New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integerBox.get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();</a:t>
            </a:r>
            <a:endParaRPr lang="ru-RU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20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5. Road to Generics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Класс  - ящик для хранения других объектов</a:t>
            </a:r>
            <a:endParaRPr lang="en-US" sz="1800" b="1" dirty="0" smtClean="0">
              <a:solidFill>
                <a:schemeClr val="bg1">
                  <a:lumMod val="50000"/>
                </a:schemeClr>
              </a:solidFill>
              <a:latin typeface="Courier New"/>
            </a:endParaRPr>
          </a:p>
          <a:p>
            <a:pPr lvl="1">
              <a:buNone/>
            </a:pP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Courier New"/>
              </a:rPr>
              <a:t>class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/>
              </a:rPr>
              <a:t>Box {</a:t>
            </a:r>
          </a:p>
          <a:p>
            <a:pPr lvl="1">
              <a:buNone/>
            </a:pP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Courier New"/>
              </a:rPr>
              <a:t>    private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/>
              </a:rPr>
              <a:t>Object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  <a:latin typeface="Courier New"/>
              </a:rPr>
              <a:t>object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/>
              </a:rPr>
              <a:t>;</a:t>
            </a:r>
          </a:p>
          <a:p>
            <a:pPr lvl="1">
              <a:buNone/>
            </a:pP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Courier New"/>
              </a:rPr>
              <a:t>    </a:t>
            </a:r>
          </a:p>
          <a:p>
            <a:pPr lvl="1">
              <a:buNone/>
            </a:pP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Courier New"/>
              </a:rPr>
              <a:t>    void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/>
              </a:rPr>
              <a:t>add(Object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  <a:latin typeface="Courier New"/>
              </a:rPr>
              <a:t>object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/>
              </a:rPr>
              <a:t>) {</a:t>
            </a:r>
          </a:p>
          <a:p>
            <a:pPr lvl="1">
              <a:buNone/>
            </a:pP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Courier New"/>
              </a:rPr>
              <a:t>        </a:t>
            </a:r>
            <a:r>
              <a:rPr lang="en-US" sz="1600" b="1" dirty="0" err="1" smtClean="0">
                <a:solidFill>
                  <a:schemeClr val="bg1">
                    <a:lumMod val="50000"/>
                  </a:schemeClr>
                </a:solidFill>
                <a:latin typeface="Courier New"/>
              </a:rPr>
              <a:t>this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  <a:latin typeface="Courier New"/>
              </a:rPr>
              <a:t>.object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/>
              </a:rPr>
              <a:t> = object;</a:t>
            </a:r>
          </a:p>
          <a:p>
            <a:pPr lvl="1">
              <a:buNone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/>
              </a:rPr>
              <a:t>    </a:t>
            </a:r>
            <a:r>
              <a:rPr lang="ru-RU" sz="1600" dirty="0" smtClean="0">
                <a:solidFill>
                  <a:schemeClr val="bg1">
                    <a:lumMod val="50000"/>
                  </a:schemeClr>
                </a:solidFill>
                <a:latin typeface="Courier New"/>
              </a:rPr>
              <a:t>}</a:t>
            </a:r>
            <a:endParaRPr lang="en-US" sz="1600" dirty="0" smtClean="0">
              <a:solidFill>
                <a:schemeClr val="bg1">
                  <a:lumMod val="50000"/>
                </a:schemeClr>
              </a:solidFill>
              <a:latin typeface="Courier New"/>
            </a:endParaRPr>
          </a:p>
          <a:p>
            <a:pPr lvl="1">
              <a:buNone/>
            </a:pPr>
            <a:endParaRPr lang="en-US" sz="1600" dirty="0" smtClean="0">
              <a:solidFill>
                <a:schemeClr val="bg1">
                  <a:lumMod val="50000"/>
                </a:schemeClr>
              </a:solidFill>
              <a:latin typeface="Courier New"/>
            </a:endParaRPr>
          </a:p>
          <a:p>
            <a:pPr lvl="1">
              <a:buNone/>
            </a:pP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Courier New"/>
              </a:rPr>
              <a:t>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/>
              </a:rPr>
              <a:t>   Object get() {</a:t>
            </a:r>
          </a:p>
          <a:p>
            <a:pPr lvl="1">
              <a:buNone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/>
              </a:rPr>
              <a:t> </a:t>
            </a: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Courier New"/>
              </a:rPr>
              <a:t>       return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/>
              </a:rPr>
              <a:t>object</a:t>
            </a: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Courier New"/>
              </a:rPr>
              <a:t>;</a:t>
            </a:r>
          </a:p>
          <a:p>
            <a:pPr lvl="1">
              <a:buNone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/>
              </a:rPr>
              <a:t>    </a:t>
            </a:r>
            <a:r>
              <a:rPr lang="ru-RU" sz="1600" dirty="0" smtClean="0">
                <a:solidFill>
                  <a:schemeClr val="bg1">
                    <a:lumMod val="50000"/>
                  </a:schemeClr>
                </a:solidFill>
                <a:latin typeface="Courier New"/>
              </a:rPr>
              <a:t>}</a:t>
            </a:r>
          </a:p>
          <a:p>
            <a:pPr lvl="1">
              <a:buNone/>
            </a:pPr>
            <a:r>
              <a:rPr lang="ru-RU" sz="1600" dirty="0" smtClean="0">
                <a:solidFill>
                  <a:schemeClr val="bg1">
                    <a:lumMod val="50000"/>
                  </a:schemeClr>
                </a:solidFill>
                <a:latin typeface="Courier New"/>
              </a:rPr>
              <a:t>}</a:t>
            </a:r>
          </a:p>
          <a:p>
            <a:r>
              <a:rPr lang="ru-RU" dirty="0" smtClean="0"/>
              <a:t>При использовании необходимо кастовать к нужному типу, это небезопасно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Box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integerBox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Box();</a:t>
            </a:r>
          </a:p>
          <a:p>
            <a:pPr>
              <a:buNone/>
            </a:pPr>
            <a:r>
              <a:rPr lang="en-US" sz="1600" strike="sngStrike" dirty="0" err="1" smtClean="0">
                <a:solidFill>
                  <a:srgbClr val="000000"/>
                </a:solidFill>
                <a:latin typeface="Courier New"/>
              </a:rPr>
              <a:t>integerBox.add</a:t>
            </a:r>
            <a:r>
              <a:rPr lang="en-US" sz="1600" strike="sngStrike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600" b="1" strike="sngStrike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600" b="1" strike="sngStrike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strike="sngStrike" dirty="0" smtClean="0">
                <a:solidFill>
                  <a:srgbClr val="000000"/>
                </a:solidFill>
                <a:latin typeface="Courier New"/>
              </a:rPr>
              <a:t>Integer(10));</a:t>
            </a:r>
          </a:p>
          <a:p>
            <a:pPr>
              <a:buNone/>
            </a:pP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integerBox.add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600" dirty="0" smtClean="0">
                <a:solidFill>
                  <a:srgbClr val="00B050"/>
                </a:solidFill>
                <a:latin typeface="Courier New"/>
              </a:rPr>
              <a:t>”10”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Integer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someInteger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1600" dirty="0" smtClean="0">
                <a:solidFill>
                  <a:srgbClr val="FF0000"/>
                </a:solidFill>
                <a:latin typeface="Courier New"/>
              </a:rPr>
              <a:t>(Integer)</a:t>
            </a:r>
            <a:r>
              <a:rPr lang="ru-RU" sz="1600" dirty="0" smtClean="0">
                <a:solidFill>
                  <a:srgbClr val="FF0000"/>
                </a:solidFill>
                <a:latin typeface="Courier New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integerBox.get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(); </a:t>
            </a:r>
            <a:r>
              <a:rPr lang="en-US" sz="1600" dirty="0" smtClean="0">
                <a:solidFill>
                  <a:srgbClr val="FF0000"/>
                </a:solidFill>
                <a:latin typeface="Courier New"/>
              </a:rPr>
              <a:t>//Exception!!!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21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5. Road to Generics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Можно защититься, но это неудобно:</a:t>
            </a:r>
          </a:p>
          <a:p>
            <a:pPr lvl="1"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Box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integerBox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Box();</a:t>
            </a:r>
          </a:p>
          <a:p>
            <a:pPr lvl="1"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Object content =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integerBox.get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 lvl="1">
              <a:buNone/>
            </a:pPr>
            <a:endParaRPr lang="ru-RU" sz="1600" b="1" dirty="0" smtClean="0">
              <a:solidFill>
                <a:srgbClr val="7F0055"/>
              </a:solidFill>
              <a:latin typeface="Courier New"/>
            </a:endParaRPr>
          </a:p>
          <a:p>
            <a:pPr lvl="1"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if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(content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 err="1" smtClean="0">
                <a:solidFill>
                  <a:srgbClr val="7F0055"/>
                </a:solidFill>
                <a:latin typeface="Courier New"/>
              </a:rPr>
              <a:t>instanceof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Integer) {</a:t>
            </a:r>
          </a:p>
          <a:p>
            <a:pPr lvl="1">
              <a:buNone/>
            </a:pPr>
            <a:r>
              <a:rPr lang="ru-RU" sz="16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Integer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someInteger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= (Integer)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integerBox.get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 lvl="1">
              <a:buNone/>
            </a:pPr>
            <a:r>
              <a:rPr lang="ru-RU" sz="16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sz="1600" i="1" dirty="0" err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600" i="1" dirty="0" err="1" smtClean="0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n-US" sz="1600" i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600" i="1" dirty="0" err="1" smtClean="0">
                <a:solidFill>
                  <a:srgbClr val="000000"/>
                </a:solidFill>
                <a:latin typeface="Courier New"/>
              </a:rPr>
              <a:t>someInteger</a:t>
            </a:r>
            <a:r>
              <a:rPr lang="en-US" sz="1600" i="1" dirty="0" smtClean="0">
                <a:solidFill>
                  <a:srgbClr val="000000"/>
                </a:solidFill>
                <a:latin typeface="Courier New"/>
              </a:rPr>
              <a:t> + 5);</a:t>
            </a:r>
          </a:p>
          <a:p>
            <a:pPr lvl="1">
              <a:buNone/>
            </a:pPr>
            <a:r>
              <a:rPr lang="ru-RU" sz="1600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>
              <a:buNone/>
            </a:pPr>
            <a:endParaRPr lang="ru-RU" sz="1600" dirty="0" smtClean="0">
              <a:solidFill>
                <a:srgbClr val="000000"/>
              </a:solidFill>
              <a:latin typeface="Courier New"/>
            </a:endParaRPr>
          </a:p>
          <a:p>
            <a:pPr>
              <a:buNone/>
            </a:pPr>
            <a:endParaRPr lang="ru-RU" sz="1600" dirty="0" smtClean="0">
              <a:solidFill>
                <a:srgbClr val="000000"/>
              </a:solidFill>
              <a:latin typeface="Courier New"/>
            </a:endParaRP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22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5. Road to Generics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Можно защититься, но это неудобно:</a:t>
            </a:r>
          </a:p>
          <a:p>
            <a:pPr lvl="1"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Box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integerBox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Box();</a:t>
            </a:r>
          </a:p>
          <a:p>
            <a:pPr lvl="1"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Object content =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integerBox.get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 lvl="1">
              <a:buNone/>
            </a:pPr>
            <a:endParaRPr lang="ru-RU" sz="1600" b="1" dirty="0" smtClean="0">
              <a:solidFill>
                <a:srgbClr val="7F0055"/>
              </a:solidFill>
              <a:latin typeface="Courier New"/>
            </a:endParaRPr>
          </a:p>
          <a:p>
            <a:pPr lvl="1"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if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(content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 err="1" smtClean="0">
                <a:solidFill>
                  <a:srgbClr val="7F0055"/>
                </a:solidFill>
                <a:latin typeface="Courier New"/>
              </a:rPr>
              <a:t>instanceof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Integer) {</a:t>
            </a:r>
          </a:p>
          <a:p>
            <a:pPr lvl="1">
              <a:buNone/>
            </a:pPr>
            <a:r>
              <a:rPr lang="ru-RU" sz="16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Integer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someInteger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= (Integer)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integerBox.get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 lvl="1">
              <a:buNone/>
            </a:pPr>
            <a:r>
              <a:rPr lang="ru-RU" sz="16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sz="1600" i="1" dirty="0" err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600" i="1" dirty="0" err="1" smtClean="0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n-US" sz="1600" i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600" i="1" dirty="0" err="1" smtClean="0">
                <a:solidFill>
                  <a:srgbClr val="000000"/>
                </a:solidFill>
                <a:latin typeface="Courier New"/>
              </a:rPr>
              <a:t>someInteger</a:t>
            </a:r>
            <a:r>
              <a:rPr lang="en-US" sz="1600" i="1" dirty="0" smtClean="0">
                <a:solidFill>
                  <a:srgbClr val="000000"/>
                </a:solidFill>
                <a:latin typeface="Courier New"/>
              </a:rPr>
              <a:t> + 5);</a:t>
            </a:r>
          </a:p>
          <a:p>
            <a:pPr lvl="1">
              <a:buNone/>
            </a:pPr>
            <a:r>
              <a:rPr lang="ru-RU" sz="1600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>
              <a:buNone/>
            </a:pPr>
            <a:endParaRPr lang="ru-RU" sz="1600" dirty="0" smtClean="0">
              <a:solidFill>
                <a:srgbClr val="000000"/>
              </a:solidFill>
              <a:latin typeface="Courier New"/>
            </a:endParaRPr>
          </a:p>
          <a:p>
            <a:pPr>
              <a:buNone/>
            </a:pPr>
            <a:endParaRPr lang="ru-RU" sz="1600" dirty="0" smtClean="0">
              <a:solidFill>
                <a:srgbClr val="000000"/>
              </a:solidFill>
              <a:latin typeface="Courier New"/>
            </a:endParaRP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23</a:t>
            </a:fld>
            <a:endParaRPr lang="de-DE"/>
          </a:p>
        </p:txBody>
      </p:sp>
      <p:pic>
        <p:nvPicPr>
          <p:cNvPr id="1026" name="Picture 2" descr="C:\Documents and Settings\Maxim\Рабочий стол\f5720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284984"/>
            <a:ext cx="3600400" cy="26642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5. Road to Generics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Generics: we can do it safe and clear!</a:t>
            </a:r>
            <a:endParaRPr lang="ru-RU" dirty="0" smtClean="0"/>
          </a:p>
          <a:p>
            <a:pPr lvl="1">
              <a:buClr>
                <a:srgbClr val="E20074"/>
              </a:buClr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Box&lt;</a:t>
            </a:r>
            <a:r>
              <a:rPr lang="en-US" sz="1600" dirty="0" smtClean="0">
                <a:solidFill>
                  <a:srgbClr val="FF0000"/>
                </a:solidFill>
                <a:latin typeface="Courier New"/>
              </a:rPr>
              <a:t>T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&gt; {</a:t>
            </a:r>
          </a:p>
          <a:p>
            <a:pPr lvl="1">
              <a:buClr>
                <a:srgbClr val="E20074"/>
              </a:buClr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    private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Courier New"/>
              </a:rPr>
              <a:t>T </a:t>
            </a:r>
            <a:r>
              <a:rPr lang="en-US" sz="1600" dirty="0" smtClean="0">
                <a:solidFill>
                  <a:srgbClr val="0000C0"/>
                </a:solidFill>
                <a:latin typeface="Courier New"/>
              </a:rPr>
              <a:t>object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lvl="1">
              <a:buClr>
                <a:srgbClr val="E20074"/>
              </a:buClr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    </a:t>
            </a:r>
          </a:p>
          <a:p>
            <a:pPr lvl="1">
              <a:buClr>
                <a:srgbClr val="E20074"/>
              </a:buClr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    void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add(</a:t>
            </a:r>
            <a:r>
              <a:rPr lang="en-US" sz="1600" dirty="0" smtClean="0">
                <a:solidFill>
                  <a:srgbClr val="FF0000"/>
                </a:solidFill>
                <a:latin typeface="Courier New"/>
              </a:rPr>
              <a:t>T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object) {</a:t>
            </a:r>
          </a:p>
          <a:p>
            <a:pPr lvl="1">
              <a:buClr>
                <a:srgbClr val="E20074"/>
              </a:buClr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        </a:t>
            </a:r>
            <a:r>
              <a:rPr lang="en-US" sz="1600" b="1" dirty="0" err="1" smtClean="0">
                <a:solidFill>
                  <a:srgbClr val="7F0055"/>
                </a:solidFill>
                <a:latin typeface="Courier New"/>
              </a:rPr>
              <a:t>this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.</a:t>
            </a:r>
            <a:r>
              <a:rPr lang="en-US" sz="1600" dirty="0" err="1" smtClean="0">
                <a:solidFill>
                  <a:srgbClr val="0000C0"/>
                </a:solidFill>
                <a:latin typeface="Courier New"/>
              </a:rPr>
              <a:t>object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= object;</a:t>
            </a:r>
          </a:p>
          <a:p>
            <a:pPr lvl="1">
              <a:buClr>
                <a:srgbClr val="E20074"/>
              </a:buClr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ru-RU" sz="1600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en-US" sz="1600" dirty="0" smtClean="0">
              <a:solidFill>
                <a:srgbClr val="000000"/>
              </a:solidFill>
              <a:latin typeface="Courier New"/>
            </a:endParaRPr>
          </a:p>
          <a:p>
            <a:pPr lvl="1">
              <a:buClr>
                <a:srgbClr val="E20074"/>
              </a:buClr>
              <a:buNone/>
            </a:pPr>
            <a:endParaRPr lang="en-US" sz="1600" dirty="0" smtClean="0">
              <a:solidFill>
                <a:srgbClr val="000000"/>
              </a:solidFill>
              <a:latin typeface="Courier New"/>
            </a:endParaRPr>
          </a:p>
          <a:p>
            <a:pPr lvl="1">
              <a:buClr>
                <a:srgbClr val="E20074"/>
              </a:buClr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600" dirty="0" smtClean="0">
                <a:solidFill>
                  <a:srgbClr val="FF0000"/>
                </a:solidFill>
                <a:latin typeface="Courier New"/>
              </a:rPr>
              <a:t>T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get() {</a:t>
            </a:r>
          </a:p>
          <a:p>
            <a:pPr lvl="1">
              <a:buClr>
                <a:srgbClr val="E20074"/>
              </a:buClr>
              <a:buNone/>
            </a:pPr>
            <a:r>
              <a:rPr lang="en-US" sz="1600" dirty="0" smtClean="0">
                <a:solidFill>
                  <a:srgbClr val="7F0055"/>
                </a:solidFill>
                <a:latin typeface="Courier New"/>
              </a:rPr>
              <a:t> </a:t>
            </a: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       return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smtClean="0">
                <a:solidFill>
                  <a:srgbClr val="0000C0"/>
                </a:solidFill>
                <a:latin typeface="Courier New"/>
              </a:rPr>
              <a:t>object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lvl="1">
              <a:buClr>
                <a:srgbClr val="E20074"/>
              </a:buClr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ru-RU" sz="1600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 lvl="1">
              <a:buClr>
                <a:srgbClr val="E20074"/>
              </a:buClr>
              <a:buNone/>
            </a:pPr>
            <a:r>
              <a:rPr lang="ru-RU" sz="1600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 lvl="1">
              <a:buNone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24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5. Generic classes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Generics: we can do it safe and clear!</a:t>
            </a:r>
            <a:endParaRPr lang="ru-RU" dirty="0" smtClean="0"/>
          </a:p>
          <a:p>
            <a:pPr lvl="1">
              <a:buClr>
                <a:srgbClr val="E20074"/>
              </a:buClr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Box&lt;</a:t>
            </a:r>
            <a:r>
              <a:rPr lang="en-US" sz="1600" dirty="0" smtClean="0">
                <a:solidFill>
                  <a:srgbClr val="FF0000"/>
                </a:solidFill>
                <a:latin typeface="Courier New"/>
              </a:rPr>
              <a:t>T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&gt; {</a:t>
            </a:r>
          </a:p>
          <a:p>
            <a:pPr lvl="1">
              <a:buClr>
                <a:srgbClr val="E20074"/>
              </a:buClr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    private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Courier New"/>
              </a:rPr>
              <a:t>T </a:t>
            </a:r>
            <a:r>
              <a:rPr lang="en-US" sz="1600" dirty="0" smtClean="0">
                <a:solidFill>
                  <a:srgbClr val="0000C0"/>
                </a:solidFill>
                <a:latin typeface="Courier New"/>
              </a:rPr>
              <a:t>object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lvl="1">
              <a:buClr>
                <a:srgbClr val="E20074"/>
              </a:buClr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    </a:t>
            </a:r>
          </a:p>
          <a:p>
            <a:pPr lvl="1">
              <a:buClr>
                <a:srgbClr val="E20074"/>
              </a:buClr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    void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add(</a:t>
            </a:r>
            <a:r>
              <a:rPr lang="en-US" sz="1600" dirty="0" smtClean="0">
                <a:solidFill>
                  <a:srgbClr val="FF0000"/>
                </a:solidFill>
                <a:latin typeface="Courier New"/>
              </a:rPr>
              <a:t>T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object) {</a:t>
            </a:r>
          </a:p>
          <a:p>
            <a:pPr lvl="1">
              <a:buClr>
                <a:srgbClr val="E20074"/>
              </a:buClr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        </a:t>
            </a:r>
            <a:r>
              <a:rPr lang="en-US" sz="1600" b="1" dirty="0" err="1" smtClean="0">
                <a:solidFill>
                  <a:srgbClr val="7F0055"/>
                </a:solidFill>
                <a:latin typeface="Courier New"/>
              </a:rPr>
              <a:t>this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.</a:t>
            </a:r>
            <a:r>
              <a:rPr lang="en-US" sz="1600" dirty="0" err="1" smtClean="0">
                <a:solidFill>
                  <a:srgbClr val="0000C0"/>
                </a:solidFill>
                <a:latin typeface="Courier New"/>
              </a:rPr>
              <a:t>object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= object;</a:t>
            </a:r>
          </a:p>
          <a:p>
            <a:pPr lvl="1">
              <a:buClr>
                <a:srgbClr val="E20074"/>
              </a:buClr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ru-RU" sz="1600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en-US" sz="1600" dirty="0" smtClean="0">
              <a:solidFill>
                <a:srgbClr val="000000"/>
              </a:solidFill>
              <a:latin typeface="Courier New"/>
            </a:endParaRPr>
          </a:p>
          <a:p>
            <a:pPr lvl="1">
              <a:buClr>
                <a:srgbClr val="E20074"/>
              </a:buClr>
              <a:buNone/>
            </a:pPr>
            <a:endParaRPr lang="en-US" sz="1600" dirty="0" smtClean="0">
              <a:solidFill>
                <a:srgbClr val="000000"/>
              </a:solidFill>
              <a:latin typeface="Courier New"/>
            </a:endParaRPr>
          </a:p>
          <a:p>
            <a:pPr lvl="1">
              <a:buClr>
                <a:srgbClr val="E20074"/>
              </a:buClr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600" dirty="0" smtClean="0">
                <a:solidFill>
                  <a:srgbClr val="FF0000"/>
                </a:solidFill>
                <a:latin typeface="Courier New"/>
              </a:rPr>
              <a:t>T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get() {</a:t>
            </a:r>
          </a:p>
          <a:p>
            <a:pPr lvl="1">
              <a:buClr>
                <a:srgbClr val="E20074"/>
              </a:buClr>
              <a:buNone/>
            </a:pPr>
            <a:r>
              <a:rPr lang="en-US" sz="1600" dirty="0" smtClean="0">
                <a:solidFill>
                  <a:srgbClr val="7F0055"/>
                </a:solidFill>
                <a:latin typeface="Courier New"/>
              </a:rPr>
              <a:t> </a:t>
            </a: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       return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smtClean="0">
                <a:solidFill>
                  <a:srgbClr val="0000C0"/>
                </a:solidFill>
                <a:latin typeface="Courier New"/>
              </a:rPr>
              <a:t>object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lvl="1">
              <a:buClr>
                <a:srgbClr val="E20074"/>
              </a:buClr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ru-RU" sz="1600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 lvl="1">
              <a:buClr>
                <a:srgbClr val="E20074"/>
              </a:buClr>
              <a:buNone/>
            </a:pPr>
            <a:r>
              <a:rPr lang="ru-RU" sz="1600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r>
              <a:rPr lang="ru-RU" dirty="0" smtClean="0"/>
              <a:t>Соответственно, использование изменится к лучшему:</a:t>
            </a:r>
          </a:p>
          <a:p>
            <a:pPr lvl="1"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Box</a:t>
            </a:r>
            <a:r>
              <a:rPr lang="en-US" sz="1600" dirty="0" smtClean="0">
                <a:solidFill>
                  <a:srgbClr val="FF0000"/>
                </a:solidFill>
                <a:latin typeface="Courier New"/>
              </a:rPr>
              <a:t>&lt;Integer&gt;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integerBox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Box</a:t>
            </a:r>
            <a:r>
              <a:rPr lang="en-US" sz="1600" dirty="0" smtClean="0">
                <a:solidFill>
                  <a:srgbClr val="FF0000"/>
                </a:solidFill>
                <a:latin typeface="Courier New"/>
              </a:rPr>
              <a:t>&lt;Integer&gt;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 lvl="1">
              <a:buNone/>
            </a:pP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integerBox.add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Integer(10));</a:t>
            </a:r>
          </a:p>
          <a:p>
            <a:pPr lvl="1"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Integer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someInteger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integerBox.get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 lvl="1">
              <a:buNone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25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5. Generic classes</a:t>
            </a:r>
            <a:br>
              <a:rPr lang="en-US" dirty="0" smtClean="0"/>
            </a:b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Generics: we can do it safe and clear!</a:t>
            </a:r>
            <a:endParaRPr lang="ru-RU" dirty="0" smtClean="0"/>
          </a:p>
          <a:p>
            <a:pPr lvl="1">
              <a:buClr>
                <a:srgbClr val="E20074"/>
              </a:buClr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Box&lt;</a:t>
            </a:r>
            <a:r>
              <a:rPr lang="en-US" sz="1600" dirty="0" smtClean="0">
                <a:solidFill>
                  <a:srgbClr val="FF0000"/>
                </a:solidFill>
                <a:latin typeface="Courier New"/>
              </a:rPr>
              <a:t>T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&gt; {</a:t>
            </a:r>
          </a:p>
          <a:p>
            <a:pPr lvl="1">
              <a:buClr>
                <a:srgbClr val="E20074"/>
              </a:buClr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    private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Courier New"/>
              </a:rPr>
              <a:t>T </a:t>
            </a:r>
            <a:r>
              <a:rPr lang="en-US" sz="1600" dirty="0" smtClean="0">
                <a:solidFill>
                  <a:srgbClr val="0000C0"/>
                </a:solidFill>
                <a:latin typeface="Courier New"/>
              </a:rPr>
              <a:t>object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lvl="1">
              <a:buClr>
                <a:srgbClr val="E20074"/>
              </a:buClr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    </a:t>
            </a:r>
          </a:p>
          <a:p>
            <a:pPr lvl="1">
              <a:buClr>
                <a:srgbClr val="E20074"/>
              </a:buClr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    void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add(</a:t>
            </a:r>
            <a:r>
              <a:rPr lang="en-US" sz="1600" dirty="0" smtClean="0">
                <a:solidFill>
                  <a:srgbClr val="FF0000"/>
                </a:solidFill>
                <a:latin typeface="Courier New"/>
              </a:rPr>
              <a:t>T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object) {</a:t>
            </a:r>
          </a:p>
          <a:p>
            <a:pPr lvl="1">
              <a:buClr>
                <a:srgbClr val="E20074"/>
              </a:buClr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        </a:t>
            </a:r>
            <a:r>
              <a:rPr lang="en-US" sz="1600" b="1" dirty="0" err="1" smtClean="0">
                <a:solidFill>
                  <a:srgbClr val="7F0055"/>
                </a:solidFill>
                <a:latin typeface="Courier New"/>
              </a:rPr>
              <a:t>this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.</a:t>
            </a:r>
            <a:r>
              <a:rPr lang="en-US" sz="1600" dirty="0" err="1" smtClean="0">
                <a:solidFill>
                  <a:srgbClr val="0000C0"/>
                </a:solidFill>
                <a:latin typeface="Courier New"/>
              </a:rPr>
              <a:t>object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= object;</a:t>
            </a:r>
          </a:p>
          <a:p>
            <a:pPr lvl="1">
              <a:buClr>
                <a:srgbClr val="E20074"/>
              </a:buClr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ru-RU" sz="1600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en-US" sz="1600" dirty="0" smtClean="0">
              <a:solidFill>
                <a:srgbClr val="000000"/>
              </a:solidFill>
              <a:latin typeface="Courier New"/>
            </a:endParaRPr>
          </a:p>
          <a:p>
            <a:pPr lvl="1">
              <a:buClr>
                <a:srgbClr val="E20074"/>
              </a:buClr>
              <a:buNone/>
            </a:pPr>
            <a:endParaRPr lang="en-US" sz="1600" dirty="0" smtClean="0">
              <a:solidFill>
                <a:srgbClr val="000000"/>
              </a:solidFill>
              <a:latin typeface="Courier New"/>
            </a:endParaRPr>
          </a:p>
          <a:p>
            <a:pPr lvl="1">
              <a:buClr>
                <a:srgbClr val="E20074"/>
              </a:buClr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600" dirty="0" smtClean="0">
                <a:solidFill>
                  <a:srgbClr val="FF0000"/>
                </a:solidFill>
                <a:latin typeface="Courier New"/>
              </a:rPr>
              <a:t>T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get() {</a:t>
            </a:r>
          </a:p>
          <a:p>
            <a:pPr lvl="1">
              <a:buClr>
                <a:srgbClr val="E20074"/>
              </a:buClr>
              <a:buNone/>
            </a:pPr>
            <a:r>
              <a:rPr lang="en-US" sz="1600" dirty="0" smtClean="0">
                <a:solidFill>
                  <a:srgbClr val="7F0055"/>
                </a:solidFill>
                <a:latin typeface="Courier New"/>
              </a:rPr>
              <a:t> </a:t>
            </a: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       return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smtClean="0">
                <a:solidFill>
                  <a:srgbClr val="0000C0"/>
                </a:solidFill>
                <a:latin typeface="Courier New"/>
              </a:rPr>
              <a:t>object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lvl="1">
              <a:buClr>
                <a:srgbClr val="E20074"/>
              </a:buClr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ru-RU" sz="1600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 lvl="1">
              <a:buClr>
                <a:srgbClr val="E20074"/>
              </a:buClr>
              <a:buNone/>
            </a:pPr>
            <a:r>
              <a:rPr lang="ru-RU" sz="1600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r>
              <a:rPr lang="ru-RU" dirty="0" smtClean="0"/>
              <a:t>Соответственно, использование изменится к лучшему:</a:t>
            </a:r>
          </a:p>
          <a:p>
            <a:pPr lvl="1"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Box</a:t>
            </a:r>
            <a:r>
              <a:rPr lang="en-US" sz="1600" dirty="0" smtClean="0">
                <a:solidFill>
                  <a:srgbClr val="FF0000"/>
                </a:solidFill>
                <a:latin typeface="Courier New"/>
              </a:rPr>
              <a:t>&lt;Integer&gt;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integerBox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Box</a:t>
            </a:r>
            <a:r>
              <a:rPr lang="en-US" sz="1600" dirty="0" smtClean="0">
                <a:solidFill>
                  <a:srgbClr val="FF0000"/>
                </a:solidFill>
                <a:latin typeface="Courier New"/>
              </a:rPr>
              <a:t>&lt;Integer&gt;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 lvl="1">
              <a:buNone/>
            </a:pPr>
            <a:r>
              <a:rPr lang="en-US" sz="1600" strike="sngStrike" dirty="0" err="1" smtClean="0">
                <a:solidFill>
                  <a:srgbClr val="000000"/>
                </a:solidFill>
                <a:latin typeface="Courier New"/>
              </a:rPr>
              <a:t>integerBox.add</a:t>
            </a:r>
            <a:r>
              <a:rPr lang="en-US" sz="1600" strike="sngStrike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600" b="1" strike="sngStrike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600" b="1" strike="sngStrike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strike="sngStrike" dirty="0" smtClean="0">
                <a:solidFill>
                  <a:srgbClr val="000000"/>
                </a:solidFill>
                <a:latin typeface="Courier New"/>
              </a:rPr>
              <a:t>Integer(10));</a:t>
            </a:r>
          </a:p>
          <a:p>
            <a:pPr lvl="1">
              <a:buNone/>
            </a:pP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integerBox.add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600" dirty="0" smtClean="0">
                <a:solidFill>
                  <a:srgbClr val="00B050"/>
                </a:solidFill>
                <a:latin typeface="Courier New"/>
              </a:rPr>
              <a:t>”10”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);</a:t>
            </a:r>
            <a:r>
              <a:rPr lang="ru-RU" sz="1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/</a:t>
            </a:r>
            <a:r>
              <a:rPr lang="en-US" sz="1600" b="1" dirty="0" smtClean="0">
                <a:solidFill>
                  <a:srgbClr val="FF0000"/>
                </a:solidFill>
                <a:latin typeface="Courier New"/>
              </a:rPr>
              <a:t>/</a:t>
            </a:r>
            <a:r>
              <a:rPr lang="ru-RU" sz="1600" b="1" dirty="0" smtClean="0">
                <a:solidFill>
                  <a:srgbClr val="FF0000"/>
                </a:solidFill>
                <a:latin typeface="Courier New"/>
              </a:rPr>
              <a:t> Не компилируется</a:t>
            </a:r>
            <a:endParaRPr lang="en-US" sz="1600" b="1" dirty="0" smtClean="0">
              <a:solidFill>
                <a:srgbClr val="FF0000"/>
              </a:solidFill>
              <a:latin typeface="Courier New"/>
            </a:endParaRPr>
          </a:p>
          <a:p>
            <a:pPr lvl="1">
              <a:buNone/>
            </a:pPr>
            <a:r>
              <a:rPr lang="en-US" sz="1600" strike="sngStrike" dirty="0" smtClean="0">
                <a:solidFill>
                  <a:srgbClr val="000000"/>
                </a:solidFill>
                <a:latin typeface="Courier New"/>
              </a:rPr>
              <a:t>Integer </a:t>
            </a:r>
            <a:r>
              <a:rPr lang="en-US" sz="1600" strike="sngStrike" dirty="0" err="1" smtClean="0">
                <a:solidFill>
                  <a:srgbClr val="000000"/>
                </a:solidFill>
                <a:latin typeface="Courier New"/>
              </a:rPr>
              <a:t>someInteger</a:t>
            </a:r>
            <a:r>
              <a:rPr lang="en-US" sz="1600" strike="sngStrike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1600" strike="sngStrike" dirty="0" err="1" smtClean="0">
                <a:solidFill>
                  <a:srgbClr val="000000"/>
                </a:solidFill>
                <a:latin typeface="Courier New"/>
              </a:rPr>
              <a:t>integerBox.get</a:t>
            </a:r>
            <a:r>
              <a:rPr lang="en-US" sz="1600" strike="sngStrike" dirty="0" smtClean="0">
                <a:solidFill>
                  <a:srgbClr val="000000"/>
                </a:solidFill>
                <a:latin typeface="Courier New"/>
              </a:rPr>
              <a:t>();</a:t>
            </a:r>
            <a:r>
              <a:rPr lang="ru-RU" sz="1600" strike="sngStrike" dirty="0" smtClean="0">
                <a:solidFill>
                  <a:srgbClr val="000000"/>
                </a:solidFill>
                <a:latin typeface="Courier New"/>
              </a:rPr>
              <a:t> </a:t>
            </a:r>
            <a:endParaRPr lang="en-US" sz="1600" strike="sngStrike" dirty="0" smtClean="0">
              <a:solidFill>
                <a:srgbClr val="000000"/>
              </a:solidFill>
              <a:latin typeface="Courier New"/>
            </a:endParaRPr>
          </a:p>
          <a:p>
            <a:pPr lvl="1"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String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someInteger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integerBox.get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();</a:t>
            </a:r>
            <a:r>
              <a:rPr lang="ru-RU" sz="1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 smtClean="0">
                <a:solidFill>
                  <a:srgbClr val="FF0000"/>
                </a:solidFill>
                <a:latin typeface="Courier New"/>
              </a:rPr>
              <a:t>//</a:t>
            </a:r>
            <a:r>
              <a:rPr lang="ru-RU" sz="1600" b="1" dirty="0" smtClean="0">
                <a:solidFill>
                  <a:srgbClr val="FF0000"/>
                </a:solidFill>
                <a:latin typeface="Courier New"/>
              </a:rPr>
              <a:t> Не компилируется</a:t>
            </a:r>
            <a:endParaRPr lang="en-US" sz="1600" b="1" dirty="0" smtClean="0">
              <a:solidFill>
                <a:srgbClr val="FF0000"/>
              </a:solidFill>
              <a:latin typeface="Courier New"/>
            </a:endParaRPr>
          </a:p>
          <a:p>
            <a:pPr lvl="1">
              <a:buNone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26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5. Generic methods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Также можно объявлять </a:t>
            </a:r>
            <a:r>
              <a:rPr lang="en-US" dirty="0" smtClean="0"/>
              <a:t>generic </a:t>
            </a:r>
            <a:r>
              <a:rPr lang="ru-RU" dirty="0" smtClean="0"/>
              <a:t>методы:</a:t>
            </a:r>
            <a:endParaRPr lang="en-US" dirty="0" smtClean="0"/>
          </a:p>
          <a:p>
            <a:pPr lvl="1">
              <a:buClr>
                <a:srgbClr val="E20074"/>
              </a:buClr>
              <a:buNone/>
            </a:pP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Courier New"/>
              </a:rPr>
              <a:t>class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/>
              </a:rPr>
              <a:t>Box&lt;T&gt; {</a:t>
            </a:r>
          </a:p>
          <a:p>
            <a:pPr lvl="1">
              <a:buClr>
                <a:srgbClr val="E20074"/>
              </a:buClr>
              <a:buNone/>
            </a:pP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Courier New"/>
              </a:rPr>
              <a:t>    private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/>
              </a:rPr>
              <a:t>T object;</a:t>
            </a:r>
          </a:p>
          <a:p>
            <a:pPr lvl="1">
              <a:buClr>
                <a:srgbClr val="E20074"/>
              </a:buClr>
              <a:buNone/>
            </a:pP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Courier New"/>
              </a:rPr>
              <a:t>    </a:t>
            </a:r>
          </a:p>
          <a:p>
            <a:pPr lvl="1">
              <a:buClr>
                <a:srgbClr val="E20074"/>
              </a:buClr>
              <a:buNone/>
            </a:pP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Courier New"/>
              </a:rPr>
              <a:t>    void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/>
              </a:rPr>
              <a:t>add(T object) {</a:t>
            </a:r>
          </a:p>
          <a:p>
            <a:pPr lvl="1">
              <a:buClr>
                <a:srgbClr val="E20074"/>
              </a:buClr>
              <a:buNone/>
            </a:pP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Courier New"/>
              </a:rPr>
              <a:t>        </a:t>
            </a:r>
            <a:r>
              <a:rPr lang="en-US" sz="1600" b="1" dirty="0" err="1" smtClean="0">
                <a:solidFill>
                  <a:schemeClr val="bg1">
                    <a:lumMod val="50000"/>
                  </a:schemeClr>
                </a:solidFill>
                <a:latin typeface="Courier New"/>
              </a:rPr>
              <a:t>this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  <a:latin typeface="Courier New"/>
              </a:rPr>
              <a:t>.object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/>
              </a:rPr>
              <a:t> = object;</a:t>
            </a:r>
          </a:p>
          <a:p>
            <a:pPr lvl="1">
              <a:buClr>
                <a:srgbClr val="E20074"/>
              </a:buClr>
              <a:buNone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/>
              </a:rPr>
              <a:t>    </a:t>
            </a:r>
            <a:r>
              <a:rPr lang="ru-RU" sz="1600" dirty="0" smtClean="0">
                <a:solidFill>
                  <a:schemeClr val="bg1">
                    <a:lumMod val="50000"/>
                  </a:schemeClr>
                </a:solidFill>
                <a:latin typeface="Courier New"/>
              </a:rPr>
              <a:t>}</a:t>
            </a:r>
            <a:endParaRPr lang="en-US" sz="1600" dirty="0" smtClean="0">
              <a:solidFill>
                <a:schemeClr val="bg1">
                  <a:lumMod val="50000"/>
                </a:schemeClr>
              </a:solidFill>
              <a:latin typeface="Courier New"/>
            </a:endParaRPr>
          </a:p>
          <a:p>
            <a:pPr lvl="1">
              <a:buClr>
                <a:srgbClr val="E20074"/>
              </a:buClr>
              <a:buNone/>
            </a:pPr>
            <a:endParaRPr lang="en-US" sz="1600" dirty="0" smtClean="0">
              <a:solidFill>
                <a:schemeClr val="bg1">
                  <a:lumMod val="50000"/>
                </a:schemeClr>
              </a:solidFill>
              <a:latin typeface="Courier New"/>
            </a:endParaRPr>
          </a:p>
          <a:p>
            <a:pPr lvl="1">
              <a:buClr>
                <a:srgbClr val="E20074"/>
              </a:buClr>
              <a:buNone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/>
              </a:rPr>
              <a:t>    T get() {</a:t>
            </a:r>
          </a:p>
          <a:p>
            <a:pPr lvl="1">
              <a:buClr>
                <a:srgbClr val="E20074"/>
              </a:buClr>
              <a:buNone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/>
              </a:rPr>
              <a:t> </a:t>
            </a: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Courier New"/>
              </a:rPr>
              <a:t>       return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/>
              </a:rPr>
              <a:t>object</a:t>
            </a: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Courier New"/>
              </a:rPr>
              <a:t>;</a:t>
            </a:r>
          </a:p>
          <a:p>
            <a:pPr lvl="1">
              <a:buClr>
                <a:srgbClr val="E20074"/>
              </a:buClr>
              <a:buNone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/>
              </a:rPr>
              <a:t>    </a:t>
            </a:r>
            <a:r>
              <a:rPr lang="ru-RU" sz="1600" dirty="0" smtClean="0">
                <a:solidFill>
                  <a:schemeClr val="bg1">
                    <a:lumMod val="50000"/>
                  </a:schemeClr>
                </a:solidFill>
                <a:latin typeface="Courier New"/>
              </a:rPr>
              <a:t>}</a:t>
            </a:r>
            <a:endParaRPr lang="en-US" sz="1600" dirty="0" smtClean="0">
              <a:solidFill>
                <a:schemeClr val="bg1">
                  <a:lumMod val="50000"/>
                </a:schemeClr>
              </a:solidFill>
              <a:latin typeface="Courier New"/>
            </a:endParaRPr>
          </a:p>
          <a:p>
            <a:pPr>
              <a:buNone/>
            </a:pPr>
            <a:r>
              <a:rPr lang="en-US" b="1" dirty="0" smtClean="0">
                <a:solidFill>
                  <a:srgbClr val="7F0055"/>
                </a:solidFill>
                <a:latin typeface="Courier New"/>
              </a:rPr>
              <a:t>      </a:t>
            </a:r>
            <a:endParaRPr lang="en-US" sz="1600" b="1" dirty="0" smtClean="0">
              <a:solidFill>
                <a:srgbClr val="7F0055"/>
              </a:solidFill>
              <a:latin typeface="Courier New"/>
            </a:endParaRPr>
          </a:p>
          <a:p>
            <a:pPr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      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&lt;</a:t>
            </a:r>
            <a:r>
              <a:rPr lang="en-US" sz="1600" dirty="0" smtClean="0">
                <a:solidFill>
                  <a:srgbClr val="FF0000"/>
                </a:solidFill>
                <a:latin typeface="Courier New"/>
              </a:rPr>
              <a:t>U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&gt; </a:t>
            </a: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inspect(</a:t>
            </a:r>
            <a:r>
              <a:rPr lang="en-US" sz="1600" dirty="0" smtClean="0">
                <a:solidFill>
                  <a:srgbClr val="FF0000"/>
                </a:solidFill>
                <a:latin typeface="Courier New"/>
              </a:rPr>
              <a:t>U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u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) {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sz="1600" i="1" dirty="0" err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600" dirty="0" smtClean="0">
                <a:solidFill>
                  <a:srgbClr val="2A00FF"/>
                </a:solidFill>
                <a:latin typeface="Courier New"/>
              </a:rPr>
              <a:t>"U: "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+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u.getClass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().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getName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());</a:t>
            </a:r>
          </a:p>
          <a:p>
            <a:pPr>
              <a:buNone/>
            </a:pPr>
            <a:r>
              <a:rPr lang="en-US" sz="1600" i="1" dirty="0" smtClean="0">
                <a:solidFill>
                  <a:srgbClr val="000000"/>
                </a:solidFill>
                <a:latin typeface="Courier New"/>
              </a:rPr>
              <a:t>      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>
              <a:buNone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/>
              </a:rPr>
              <a:t>	</a:t>
            </a:r>
            <a:r>
              <a:rPr lang="ru-RU" sz="1600" dirty="0" smtClean="0">
                <a:solidFill>
                  <a:schemeClr val="bg1">
                    <a:lumMod val="50000"/>
                  </a:schemeClr>
                </a:solidFill>
                <a:latin typeface="Courier New"/>
              </a:rPr>
              <a:t>}</a:t>
            </a:r>
            <a:endParaRPr lang="ru-RU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27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5. Generic methods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Также можно объявлять </a:t>
            </a:r>
            <a:r>
              <a:rPr lang="en-US" dirty="0" smtClean="0"/>
              <a:t>generic </a:t>
            </a:r>
            <a:r>
              <a:rPr lang="ru-RU" dirty="0" smtClean="0"/>
              <a:t>методы:</a:t>
            </a:r>
            <a:endParaRPr lang="en-US" dirty="0" smtClean="0"/>
          </a:p>
          <a:p>
            <a:pPr lvl="1">
              <a:buClr>
                <a:srgbClr val="E20074"/>
              </a:buClr>
              <a:buNone/>
            </a:pP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  <a:latin typeface="Courier New"/>
              </a:rPr>
              <a:t>class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/>
              </a:rPr>
              <a:t>Box&lt;T&gt; {</a:t>
            </a:r>
          </a:p>
          <a:p>
            <a:pPr lvl="1">
              <a:buClr>
                <a:srgbClr val="E20074"/>
              </a:buClr>
              <a:buNone/>
            </a:pP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  <a:latin typeface="Courier New"/>
              </a:rPr>
              <a:t>    private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/>
              </a:rPr>
              <a:t>T object;</a:t>
            </a:r>
          </a:p>
          <a:p>
            <a:pPr lvl="1">
              <a:buClr>
                <a:srgbClr val="E20074"/>
              </a:buClr>
              <a:buNone/>
            </a:pP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  <a:latin typeface="Courier New"/>
              </a:rPr>
              <a:t>    </a:t>
            </a:r>
          </a:p>
          <a:p>
            <a:pPr lvl="1">
              <a:buClr>
                <a:srgbClr val="E20074"/>
              </a:buClr>
              <a:buNone/>
            </a:pP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  <a:latin typeface="Courier New"/>
              </a:rPr>
              <a:t>    void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/>
              </a:rPr>
              <a:t>add(T object) {</a:t>
            </a:r>
          </a:p>
          <a:p>
            <a:pPr lvl="1">
              <a:buClr>
                <a:srgbClr val="E20074"/>
              </a:buClr>
              <a:buNone/>
            </a:pP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  <a:latin typeface="Courier New"/>
              </a:rPr>
              <a:t>        </a:t>
            </a:r>
            <a:r>
              <a:rPr lang="en-US" sz="1400" b="1" dirty="0" err="1" smtClean="0">
                <a:solidFill>
                  <a:schemeClr val="bg1">
                    <a:lumMod val="50000"/>
                  </a:schemeClr>
                </a:solidFill>
                <a:latin typeface="Courier New"/>
              </a:rPr>
              <a:t>this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Courier New"/>
              </a:rPr>
              <a:t>.object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/>
              </a:rPr>
              <a:t> = object;</a:t>
            </a:r>
          </a:p>
          <a:p>
            <a:pPr lvl="1">
              <a:buClr>
                <a:srgbClr val="E20074"/>
              </a:buClr>
              <a:buNone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/>
              </a:rPr>
              <a:t>    </a:t>
            </a:r>
            <a:r>
              <a:rPr lang="ru-RU" sz="1400" dirty="0" smtClean="0">
                <a:solidFill>
                  <a:schemeClr val="bg1">
                    <a:lumMod val="50000"/>
                  </a:schemeClr>
                </a:solidFill>
                <a:latin typeface="Courier New"/>
              </a:rPr>
              <a:t>}</a:t>
            </a:r>
            <a:endParaRPr lang="en-US" sz="1400" dirty="0" smtClean="0">
              <a:solidFill>
                <a:schemeClr val="bg1">
                  <a:lumMod val="50000"/>
                </a:schemeClr>
              </a:solidFill>
              <a:latin typeface="Courier New"/>
            </a:endParaRPr>
          </a:p>
          <a:p>
            <a:pPr lvl="1">
              <a:buClr>
                <a:srgbClr val="E20074"/>
              </a:buClr>
              <a:buNone/>
            </a:pPr>
            <a:endParaRPr lang="en-US" sz="1400" dirty="0" smtClean="0">
              <a:solidFill>
                <a:schemeClr val="bg1">
                  <a:lumMod val="50000"/>
                </a:schemeClr>
              </a:solidFill>
              <a:latin typeface="Courier New"/>
            </a:endParaRPr>
          </a:p>
          <a:p>
            <a:pPr lvl="1">
              <a:buClr>
                <a:srgbClr val="E20074"/>
              </a:buClr>
              <a:buNone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/>
              </a:rPr>
              <a:t>    T get() {</a:t>
            </a:r>
          </a:p>
          <a:p>
            <a:pPr lvl="1">
              <a:buClr>
                <a:srgbClr val="E20074"/>
              </a:buClr>
              <a:buNone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/>
              </a:rPr>
              <a:t> 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  <a:latin typeface="Courier New"/>
              </a:rPr>
              <a:t>       return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/>
              </a:rPr>
              <a:t>object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  <a:latin typeface="Courier New"/>
              </a:rPr>
              <a:t>;</a:t>
            </a:r>
          </a:p>
          <a:p>
            <a:pPr lvl="1">
              <a:buClr>
                <a:srgbClr val="E20074"/>
              </a:buClr>
              <a:buNone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/>
              </a:rPr>
              <a:t>    </a:t>
            </a:r>
            <a:r>
              <a:rPr lang="ru-RU" sz="1400" dirty="0" smtClean="0">
                <a:solidFill>
                  <a:schemeClr val="bg1">
                    <a:lumMod val="50000"/>
                  </a:schemeClr>
                </a:solidFill>
                <a:latin typeface="Courier New"/>
              </a:rPr>
              <a:t>}</a:t>
            </a:r>
            <a:endParaRPr lang="en-US" sz="1400" dirty="0" smtClean="0">
              <a:solidFill>
                <a:schemeClr val="bg1">
                  <a:lumMod val="50000"/>
                </a:schemeClr>
              </a:solidFill>
              <a:latin typeface="Courier New"/>
            </a:endParaRPr>
          </a:p>
          <a:p>
            <a:pPr>
              <a:buNone/>
            </a:pP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Courier New"/>
              </a:rPr>
              <a:t>      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		static</a:t>
            </a:r>
            <a:r>
              <a:rPr lang="en-US" sz="1600" dirty="0" smtClean="0">
                <a:solidFill>
                  <a:srgbClr val="FF0000"/>
                </a:solidFill>
                <a:latin typeface="Courier New"/>
              </a:rPr>
              <a:t> &lt;U&gt; </a:t>
            </a: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fillBoxes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600" dirty="0" smtClean="0">
                <a:solidFill>
                  <a:srgbClr val="FF0000"/>
                </a:solidFill>
                <a:latin typeface="Courier New"/>
              </a:rPr>
              <a:t>U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List&lt;Box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&lt;U&gt;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 boxes) {</a:t>
            </a:r>
            <a:endParaRPr lang="en-US" sz="1600" dirty="0" smtClean="0">
              <a:solidFill>
                <a:srgbClr val="000000"/>
              </a:solidFill>
              <a:highlight>
                <a:srgbClr val="F0D8A8"/>
              </a:highlight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		    for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(Box</a:t>
            </a:r>
            <a:r>
              <a:rPr lang="en-US" sz="1600" dirty="0" smtClean="0">
                <a:solidFill>
                  <a:srgbClr val="FF0000"/>
                </a:solidFill>
                <a:latin typeface="Courier New"/>
              </a:rPr>
              <a:t>&lt;U&gt;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box : boxes) {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			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box.add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u);</a:t>
            </a:r>
            <a:endParaRPr lang="en-US" sz="1600" dirty="0" smtClean="0">
              <a:solidFill>
                <a:srgbClr val="000000"/>
              </a:solidFill>
              <a:highlight>
                <a:srgbClr val="D4D4D4"/>
              </a:highlight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		    </a:t>
            </a:r>
            <a:r>
              <a:rPr lang="ru-RU" sz="1600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		</a:t>
            </a:r>
            <a:r>
              <a:rPr lang="ru-RU" sz="1600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en-US" sz="1600" dirty="0" smtClean="0">
              <a:solidFill>
                <a:srgbClr val="000000"/>
              </a:solidFill>
              <a:latin typeface="Courier New"/>
            </a:endParaRPr>
          </a:p>
          <a:p>
            <a:pPr>
              <a:buNone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/>
              </a:rPr>
              <a:t>	</a:t>
            </a:r>
            <a:r>
              <a:rPr lang="ru-RU" sz="1400" dirty="0" smtClean="0">
                <a:solidFill>
                  <a:schemeClr val="bg1">
                    <a:lumMod val="50000"/>
                  </a:schemeClr>
                </a:solidFill>
                <a:latin typeface="Courier New"/>
              </a:rPr>
              <a:t>}</a:t>
            </a:r>
            <a:endParaRPr lang="en-US" sz="1400" dirty="0" smtClean="0">
              <a:solidFill>
                <a:schemeClr val="bg1">
                  <a:lumMod val="50000"/>
                </a:schemeClr>
              </a:solidFill>
              <a:latin typeface="Courier New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	</a:t>
            </a:r>
          </a:p>
          <a:p>
            <a:pPr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		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Box.</a:t>
            </a:r>
            <a:r>
              <a:rPr lang="en-US" sz="1600" dirty="0" smtClean="0">
                <a:solidFill>
                  <a:srgbClr val="FF0000"/>
                </a:solidFill>
                <a:latin typeface="Courier New"/>
              </a:rPr>
              <a:t>&lt;Integer&gt;</a:t>
            </a:r>
            <a:r>
              <a:rPr lang="en-US" sz="1600" i="1" dirty="0" err="1" smtClean="0">
                <a:solidFill>
                  <a:srgbClr val="000000"/>
                </a:solidFill>
                <a:latin typeface="Courier New"/>
              </a:rPr>
              <a:t>fillBoxes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(42, </a:t>
            </a: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ArrayList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&lt;Box</a:t>
            </a:r>
            <a:r>
              <a:rPr lang="en-US" sz="1600" dirty="0" smtClean="0">
                <a:solidFill>
                  <a:srgbClr val="FF0000"/>
                </a:solidFill>
                <a:latin typeface="Courier New"/>
              </a:rPr>
              <a:t>&lt;Integer&gt;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&gt;());</a:t>
            </a:r>
            <a:endParaRPr lang="ru-RU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28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5. Wildcards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Generic types are invariant</a:t>
            </a:r>
          </a:p>
          <a:p>
            <a:pPr lvl="1"/>
            <a:r>
              <a:rPr lang="en-US" dirty="0" smtClean="0"/>
              <a:t>List&lt;Integer&gt; </a:t>
            </a:r>
            <a:r>
              <a:rPr lang="ru-RU" dirty="0" smtClean="0"/>
              <a:t>не наследует </a:t>
            </a:r>
            <a:r>
              <a:rPr lang="en-US" dirty="0" smtClean="0"/>
              <a:t>List&lt;Object&gt;:</a:t>
            </a:r>
          </a:p>
          <a:p>
            <a:pPr lvl="3"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Integer[]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iArray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{1, 3, 2};</a:t>
            </a:r>
          </a:p>
          <a:p>
            <a:pPr lvl="3"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Object[]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oArray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iArray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OK</a:t>
            </a:r>
          </a:p>
          <a:p>
            <a:pPr>
              <a:buNone/>
            </a:pPr>
            <a:r>
              <a:rPr lang="ru-RU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lvl="3"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List&lt;Integer&gt;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iList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smtClean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&lt;Integer&gt;();</a:t>
            </a:r>
          </a:p>
          <a:p>
            <a:pPr lvl="3"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List&lt;Object&gt;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oList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iList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Не компилируется</a:t>
            </a:r>
            <a:endParaRPr lang="en-US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29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5. </a:t>
            </a:r>
            <a:r>
              <a:rPr lang="en-US" dirty="0" err="1" smtClean="0"/>
              <a:t>Varargs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vararg</a:t>
            </a:r>
            <a:r>
              <a:rPr lang="en-US" dirty="0" smtClean="0"/>
              <a:t> </a:t>
            </a:r>
            <a:r>
              <a:rPr lang="ru-RU" dirty="0" smtClean="0"/>
              <a:t>- аргумент функции с варьирующимся количеством параметров.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Java 1.4: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String format(String pattern, Object[] arguments);</a:t>
            </a:r>
          </a:p>
          <a:p>
            <a:pPr>
              <a:buNone/>
            </a:pPr>
            <a:r>
              <a:rPr lang="en-US" dirty="0" smtClean="0"/>
              <a:t>Java 1.5: 	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String format(String pattern, 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Object... arguments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FontTx/>
              <a:buChar char="-"/>
            </a:pPr>
            <a:endParaRPr lang="ru-RU" dirty="0" smtClean="0"/>
          </a:p>
          <a:p>
            <a:r>
              <a:rPr lang="ru-RU" dirty="0" smtClean="0"/>
              <a:t>Используется неопределенное количество переменных одного типа</a:t>
            </a:r>
          </a:p>
          <a:p>
            <a:r>
              <a:rPr lang="ru-RU" dirty="0" smtClean="0"/>
              <a:t>Должен быть последним параметром метода</a:t>
            </a:r>
            <a:endParaRPr lang="en-US" dirty="0" smtClean="0"/>
          </a:p>
          <a:p>
            <a:r>
              <a:rPr lang="ru-RU" dirty="0" smtClean="0"/>
              <a:t>В вызывающем коде не требует создания дополнительного массива:</a:t>
            </a:r>
          </a:p>
          <a:p>
            <a:endParaRPr lang="en-US" dirty="0" smtClean="0"/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Object[] arguments = {</a:t>
            </a:r>
            <a:r>
              <a:rPr lang="en-US" sz="1600" dirty="0" smtClean="0">
                <a:solidFill>
                  <a:srgbClr val="2A00FF"/>
                </a:solidFill>
                <a:latin typeface="Courier New"/>
              </a:rPr>
              <a:t>"Luke"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};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String result = 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		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MessageFormat.format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600" dirty="0" smtClean="0">
                <a:solidFill>
                  <a:srgbClr val="2A00FF"/>
                </a:solidFill>
                <a:latin typeface="Courier New"/>
              </a:rPr>
              <a:t>"{0}, I’m your father”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, arguments);</a:t>
            </a:r>
          </a:p>
          <a:p>
            <a:pPr>
              <a:buNone/>
            </a:pP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sz="1600" i="1" dirty="0" err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600" i="1" dirty="0" err="1" smtClean="0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n-US" sz="1600" i="1" dirty="0" smtClean="0">
                <a:solidFill>
                  <a:srgbClr val="000000"/>
                </a:solidFill>
                <a:latin typeface="Courier New"/>
              </a:rPr>
              <a:t>(result);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Usages: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MessageFormat.format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(String, Object..);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System.out.printf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(String, Object ...);</a:t>
            </a:r>
            <a:r>
              <a:rPr lang="ru-RU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/>
              <a:t>Logging;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ru-RU" dirty="0" smtClean="0"/>
          </a:p>
          <a:p>
            <a:pPr>
              <a:buFontTx/>
              <a:buChar char="-"/>
            </a:pPr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40339965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5. Wildcards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Generic types are invariant</a:t>
            </a:r>
          </a:p>
          <a:p>
            <a:pPr lvl="1"/>
            <a:r>
              <a:rPr lang="en-US" dirty="0" smtClean="0"/>
              <a:t>List&lt;Integer&gt; </a:t>
            </a:r>
            <a:r>
              <a:rPr lang="ru-RU" dirty="0" smtClean="0"/>
              <a:t>не наследует </a:t>
            </a:r>
            <a:r>
              <a:rPr lang="en-US" dirty="0" smtClean="0"/>
              <a:t>List&lt;Object&gt;:</a:t>
            </a:r>
          </a:p>
          <a:p>
            <a:pPr lvl="3"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Integer[]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iArray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{1, 3, 2};</a:t>
            </a:r>
          </a:p>
          <a:p>
            <a:pPr lvl="3"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Object[]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oArray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iArray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ru-RU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lvl="3"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List&lt;Integer&gt;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iList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smtClean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&lt;Integer&gt;();</a:t>
            </a:r>
          </a:p>
          <a:p>
            <a:pPr lvl="3"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List&lt;Object&gt;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oList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iList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ru-RU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Не компилируется</a:t>
            </a:r>
            <a:endParaRPr lang="en-US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ru-RU" dirty="0" smtClean="0"/>
              <a:t>Чтобы решить эту проблему, можно использовать </a:t>
            </a:r>
            <a:r>
              <a:rPr lang="en-US" dirty="0" smtClean="0"/>
              <a:t>wildcard</a:t>
            </a:r>
            <a:r>
              <a:rPr lang="ru-RU" dirty="0" smtClean="0"/>
              <a:t>:</a:t>
            </a:r>
          </a:p>
          <a:p>
            <a:pPr lvl="1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&lt;?&gt;</a:t>
            </a:r>
            <a:r>
              <a:rPr lang="ru-RU" dirty="0" smtClean="0"/>
              <a:t> – любой класс</a:t>
            </a:r>
          </a:p>
          <a:p>
            <a:pPr lvl="1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&lt;? extends Number&gt; </a:t>
            </a:r>
            <a:r>
              <a:rPr lang="ru-RU" dirty="0" smtClean="0"/>
              <a:t>– ограничение снизу: все классы, которые являются наследниками </a:t>
            </a:r>
            <a:r>
              <a:rPr lang="en-US" dirty="0" smtClean="0"/>
              <a:t>Number</a:t>
            </a:r>
          </a:p>
          <a:p>
            <a:pPr lvl="1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&lt;? super Number&gt;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dirty="0" smtClean="0"/>
              <a:t>– ограничение сверху: все классы, являющиеся родителями класса</a:t>
            </a:r>
            <a:r>
              <a:rPr lang="en-US" dirty="0" smtClean="0"/>
              <a:t> Number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30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5. Generics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Возможны множество вариантов инициализации:</a:t>
            </a:r>
            <a:endParaRPr lang="en-US" dirty="0" smtClean="0"/>
          </a:p>
          <a:p>
            <a:pPr lvl="1">
              <a:buClr>
                <a:srgbClr val="E20074"/>
              </a:buClr>
              <a:buNone/>
            </a:pPr>
            <a:endParaRPr lang="ru-RU" sz="1600" dirty="0" smtClean="0">
              <a:solidFill>
                <a:srgbClr val="000000"/>
              </a:solidFill>
              <a:latin typeface="Courier New"/>
            </a:endParaRPr>
          </a:p>
          <a:p>
            <a:pPr lvl="1">
              <a:buClr>
                <a:srgbClr val="E20074"/>
              </a:buClr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List&lt;? </a:t>
            </a: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Number&gt; list1 = </a:t>
            </a: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ArrayList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&lt;Integer&gt;();</a:t>
            </a:r>
          </a:p>
          <a:p>
            <a:pPr lvl="1">
              <a:buClr>
                <a:srgbClr val="E20074"/>
              </a:buClr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List&lt;? </a:t>
            </a: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Number&gt; list2 = </a:t>
            </a: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ArrayList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&lt;Number&gt;();</a:t>
            </a:r>
          </a:p>
          <a:p>
            <a:pPr lvl="1">
              <a:buClr>
                <a:srgbClr val="E20074"/>
              </a:buClr>
              <a:buNone/>
            </a:pPr>
            <a:endParaRPr lang="en-US" sz="1600" dirty="0" smtClean="0">
              <a:solidFill>
                <a:srgbClr val="000000"/>
              </a:solidFill>
              <a:latin typeface="Courier New"/>
            </a:endParaRPr>
          </a:p>
          <a:p>
            <a:pPr lvl="1">
              <a:buClr>
                <a:srgbClr val="E20074"/>
              </a:buClr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List&lt;? </a:t>
            </a: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super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Number&gt; list3 = </a:t>
            </a: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ArrayList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&lt;Object&gt;();</a:t>
            </a:r>
          </a:p>
          <a:p>
            <a:pPr lvl="1">
              <a:buClr>
                <a:srgbClr val="E20074"/>
              </a:buClr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List&lt;? </a:t>
            </a: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super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Number&gt; list4 = </a:t>
            </a: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ArrayList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&lt;Number&gt;();</a:t>
            </a:r>
            <a:endParaRPr lang="ru-RU" sz="1600" dirty="0" smtClean="0">
              <a:solidFill>
                <a:srgbClr val="000000"/>
              </a:solidFill>
            </a:endParaRPr>
          </a:p>
          <a:p>
            <a:pPr>
              <a:buNone/>
            </a:pPr>
            <a:endParaRPr lang="en-US" dirty="0" smtClean="0"/>
          </a:p>
          <a:p>
            <a:pPr lvl="1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List&lt;Integer&gt; </a:t>
            </a:r>
            <a:r>
              <a:rPr lang="en-US" dirty="0" smtClean="0"/>
              <a:t>is a subtype of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List&lt;? extends Number&gt;</a:t>
            </a:r>
          </a:p>
          <a:p>
            <a:pPr lvl="1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List&lt;Object&gt; </a:t>
            </a:r>
            <a:r>
              <a:rPr lang="en-US" dirty="0" smtClean="0"/>
              <a:t>is a subtype of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List&lt;? super Number&gt;</a:t>
            </a:r>
            <a:endParaRPr lang="ru-RU" sz="1600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pPr>
              <a:buNone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31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5.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static import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ru-RU" dirty="0" smtClean="0"/>
              <a:t>Статический импорт позволяет сделать </a:t>
            </a:r>
            <a:r>
              <a:rPr lang="en-US" b="1" dirty="0" smtClean="0">
                <a:solidFill>
                  <a:srgbClr val="7F0055"/>
                </a:solidFill>
                <a:latin typeface="Courier New"/>
              </a:rPr>
              <a:t>public static</a:t>
            </a:r>
            <a:r>
              <a:rPr lang="ru-RU" dirty="0" smtClean="0"/>
              <a:t> поля одного класса доступными в другом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import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edu.tsystems.practice.enums.Seasons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.*;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import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edu.tsystems.practice.enums.Seasons.</a:t>
            </a:r>
            <a:r>
              <a:rPr lang="en-US" sz="1600" i="1" dirty="0" err="1" smtClean="0">
                <a:solidFill>
                  <a:srgbClr val="0000C0"/>
                </a:solidFill>
                <a:latin typeface="Courier New"/>
              </a:rPr>
              <a:t>AUTUMN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>
              <a:buNone/>
            </a:pPr>
            <a:endParaRPr lang="en-US" sz="1600" dirty="0" smtClean="0">
              <a:solidFill>
                <a:srgbClr val="000000"/>
              </a:solidFill>
              <a:latin typeface="Courier New"/>
            </a:endParaRPr>
          </a:p>
          <a:p>
            <a:pPr>
              <a:buNone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/>
              </a:rPr>
              <a:t>//----------------------------------------------------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Seasons autumn = </a:t>
            </a:r>
            <a:r>
              <a:rPr lang="en-US" sz="1600" i="1" dirty="0" smtClean="0">
                <a:solidFill>
                  <a:srgbClr val="0000C0"/>
                </a:solidFill>
                <a:latin typeface="Courier New"/>
              </a:rPr>
              <a:t>AUTUMN</a:t>
            </a:r>
            <a:r>
              <a:rPr lang="en-US" sz="1600" i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>
              <a:buNone/>
            </a:pPr>
            <a:endParaRPr lang="en-US" i="1" u="sng" dirty="0" smtClean="0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32</a:t>
            </a:fld>
            <a:endParaRPr lang="de-DE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5.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static import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ru-RU" dirty="0" smtClean="0"/>
              <a:t>Статический импорт позволяет сделать </a:t>
            </a:r>
            <a:r>
              <a:rPr lang="en-US" b="1" dirty="0" smtClean="0">
                <a:solidFill>
                  <a:srgbClr val="7F0055"/>
                </a:solidFill>
                <a:latin typeface="Courier New"/>
              </a:rPr>
              <a:t>public static</a:t>
            </a:r>
            <a:r>
              <a:rPr lang="ru-RU" dirty="0" smtClean="0"/>
              <a:t> поля одного класса доступными в другом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import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edu.tsystems.practice.enums.Seasons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.*;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import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edu.tsystems.practice.enums.Seasons.</a:t>
            </a:r>
            <a:r>
              <a:rPr lang="en-US" sz="1600" i="1" dirty="0" err="1" smtClean="0">
                <a:solidFill>
                  <a:srgbClr val="0000C0"/>
                </a:solidFill>
                <a:latin typeface="Courier New"/>
              </a:rPr>
              <a:t>AUTUMN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>
              <a:buNone/>
            </a:pPr>
            <a:endParaRPr lang="en-US" sz="1600" dirty="0" smtClean="0">
              <a:solidFill>
                <a:srgbClr val="000000"/>
              </a:solidFill>
              <a:latin typeface="Courier New"/>
            </a:endParaRPr>
          </a:p>
          <a:p>
            <a:pPr>
              <a:buNone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/>
              </a:rPr>
              <a:t>//----------------------------------------------------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Seasons autumn = </a:t>
            </a:r>
            <a:r>
              <a:rPr lang="en-US" sz="1600" i="1" dirty="0" smtClean="0">
                <a:solidFill>
                  <a:srgbClr val="0000C0"/>
                </a:solidFill>
                <a:latin typeface="Courier New"/>
              </a:rPr>
              <a:t>AUTUMN</a:t>
            </a:r>
            <a:r>
              <a:rPr lang="en-US" sz="1600" i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>
              <a:buNone/>
            </a:pPr>
            <a:endParaRPr lang="en-US" i="1" u="sng" dirty="0" smtClean="0">
              <a:solidFill>
                <a:srgbClr val="000000"/>
              </a:solidFill>
              <a:latin typeface="Courier New"/>
            </a:endParaRPr>
          </a:p>
          <a:p>
            <a:r>
              <a:rPr lang="ru-RU" dirty="0" smtClean="0"/>
              <a:t>Используйте с осторожностью, когда необходим частый доступ к константам или статическим методам. Например, при написании </a:t>
            </a:r>
            <a:r>
              <a:rPr lang="en-US" dirty="0" err="1" smtClean="0"/>
              <a:t>JUnit</a:t>
            </a:r>
            <a:r>
              <a:rPr lang="en-US" dirty="0" smtClean="0"/>
              <a:t> </a:t>
            </a:r>
            <a:r>
              <a:rPr lang="ru-RU" dirty="0" smtClean="0"/>
              <a:t>тестов: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org.junit.Assert</a:t>
            </a:r>
            <a:endParaRPr lang="en-US" dirty="0" smtClean="0"/>
          </a:p>
          <a:p>
            <a:r>
              <a:rPr lang="ru-RU" dirty="0" smtClean="0"/>
              <a:t>Нежелательно использовать 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ru-RU" dirty="0" smtClean="0"/>
              <a:t> , лучше импортировать по-одному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33</a:t>
            </a:fld>
            <a:endParaRPr lang="de-DE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5. Annotations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JSR 175 “A Metadata Facility for the </a:t>
            </a:r>
            <a:r>
              <a:rPr lang="en-US" dirty="0" err="1" smtClean="0"/>
              <a:t>JavaTM</a:t>
            </a:r>
            <a:r>
              <a:rPr lang="en-US" dirty="0" smtClean="0"/>
              <a:t> Programming Language”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Taet</a:t>
            </a:r>
            <a:r>
              <a:rPr lang="en-US" dirty="0" smtClean="0"/>
              <a:t>: Class, method, field, etc.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Rergtention</a:t>
            </a:r>
            <a:r>
              <a:rPr lang="en-US" dirty="0" smtClean="0"/>
              <a:t>: Class, runtime, source</a:t>
            </a:r>
          </a:p>
          <a:p>
            <a:r>
              <a:rPr lang="en-US" dirty="0" smtClean="0"/>
              <a:t>@Documented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34</a:t>
            </a:fld>
            <a:endParaRPr lang="de-DE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57706" y="2852936"/>
            <a:ext cx="5506582" cy="24359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6. Collection Framework</a:t>
            </a:r>
            <a:endParaRPr lang="en-US" b="1" dirty="0" smtClean="0">
              <a:solidFill>
                <a:schemeClr val="tx2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	Появились новые интерфейсы и реализации этих интерфейсов.</a:t>
            </a:r>
            <a:br>
              <a:rPr lang="ru-RU" dirty="0" smtClean="0"/>
            </a:br>
            <a:r>
              <a:rPr lang="ru-RU" dirty="0" smtClean="0"/>
              <a:t>Интерфейсы:</a:t>
            </a:r>
          </a:p>
          <a:p>
            <a:pPr>
              <a:buNone/>
            </a:pPr>
            <a:endParaRPr lang="ru-RU" dirty="0" smtClean="0"/>
          </a:p>
          <a:p>
            <a:r>
              <a:rPr lang="ru-RU" dirty="0" smtClean="0"/>
              <a:t>Deque – развитие интерфейса Queue. Название расшифровывается как «double ended queue» и произносится как ДЕК. Основная идея в том, чтобы организовать очередь, которая работает с обоих концов – как FIFO (интерфейс Queue) и LIFO (интерфейс Stack) </a:t>
            </a:r>
          </a:p>
          <a:p>
            <a:endParaRPr lang="ru-RU" dirty="0" smtClean="0"/>
          </a:p>
          <a:p>
            <a:r>
              <a:rPr lang="ru-RU" dirty="0" smtClean="0"/>
              <a:t>BlockingDeque – интерфейс позволяет блокировать себя при ожидании поступления в очередь элемента.</a:t>
            </a:r>
          </a:p>
          <a:p>
            <a:endParaRPr lang="ru-RU" dirty="0" smtClean="0"/>
          </a:p>
          <a:p>
            <a:r>
              <a:rPr lang="ru-RU" dirty="0" smtClean="0"/>
              <a:t>NavigableSet, NavigableMap – интерфейсы позволяют искать наиболее близкое значение в наборе. </a:t>
            </a:r>
          </a:p>
          <a:p>
            <a:endParaRPr lang="ru-RU" dirty="0" smtClean="0"/>
          </a:p>
          <a:p>
            <a:r>
              <a:rPr lang="ru-RU" dirty="0" smtClean="0"/>
              <a:t>ConcurrentNavigableMap – тоже, что и NavigableMap, но еще поддерживает рекурсию в подмэпах.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35</a:t>
            </a:fld>
            <a:endParaRPr lang="de-DE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6. Collection Framework</a:t>
            </a:r>
            <a:r>
              <a:rPr lang="ru-RU" dirty="0" smtClean="0"/>
              <a:t> / </a:t>
            </a:r>
            <a:r>
              <a:rPr lang="en-US" dirty="0" smtClean="0"/>
              <a:t>Deployment</a:t>
            </a:r>
            <a:endParaRPr lang="en-US" b="1" dirty="0" smtClean="0">
              <a:solidFill>
                <a:schemeClr val="tx2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Реализации:</a:t>
            </a:r>
          </a:p>
          <a:p>
            <a:pPr algn="just">
              <a:buNone/>
            </a:pP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ArrayDeque, ConcurrentSkipListSet, ConcurrentSkipListMap, LinckedBlockingDeque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Изменились существующие классы, которые теперь реализуют новые интерфейсы. </a:t>
            </a:r>
            <a:br>
              <a:rPr lang="ru-RU" dirty="0" smtClean="0"/>
            </a:br>
            <a:r>
              <a:rPr lang="ru-RU" dirty="0" smtClean="0"/>
              <a:t>Это – LinkedList, TreeSet, TreeMap.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>
                <a:solidFill>
                  <a:schemeClr val="tx2"/>
                </a:solidFill>
              </a:rPr>
              <a:t>	</a:t>
            </a:r>
            <a:r>
              <a:rPr lang="ru-RU" b="1" dirty="0" smtClean="0">
                <a:solidFill>
                  <a:schemeClr val="tx2"/>
                </a:solidFill>
              </a:rPr>
              <a:t>Deployment (Java Web Start and Java Plug-in)</a:t>
            </a:r>
          </a:p>
          <a:p>
            <a:pPr algn="just">
              <a:buNone/>
            </a:pP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Основная идея в том, что теперь изменен формат кэширования приложений для Web Start. Также появились некоторые дополнительные фичи при загрузке – система управления кэшем, поддержка параметра “no-cache” в HTTP-запросе.</a:t>
            </a:r>
            <a:br>
              <a:rPr lang="ru-RU" dirty="0" smtClean="0"/>
            </a:br>
            <a:r>
              <a:rPr lang="ru-RU" dirty="0" smtClean="0"/>
              <a:t>Есть некоторые изменения по безопасности, например, поддержка сертификатов.</a:t>
            </a:r>
            <a:br>
              <a:rPr lang="ru-RU" dirty="0" smtClean="0"/>
            </a:br>
            <a:endParaRPr lang="ru-RU" dirty="0" smtClean="0"/>
          </a:p>
          <a:p>
            <a:pPr algn="just">
              <a:buNone/>
            </a:pPr>
            <a:r>
              <a:rPr lang="ru-RU" dirty="0" smtClean="0"/>
              <a:t>	Улучшенный интерфейс при работа с Java Console.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36</a:t>
            </a:fld>
            <a:endParaRPr lang="de-DE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6. Internationalization Support / JAR</a:t>
            </a:r>
            <a:endParaRPr lang="en-US" b="1" dirty="0" smtClean="0">
              <a:solidFill>
                <a:schemeClr val="tx2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</a:t>
            </a:r>
            <a:r>
              <a:rPr lang="ru-RU" b="1" dirty="0" smtClean="0">
                <a:solidFill>
                  <a:schemeClr val="tx2"/>
                </a:solidFill>
              </a:rPr>
              <a:t>Internationalization Suppor</a:t>
            </a:r>
            <a:r>
              <a:rPr lang="en-US" b="1" dirty="0" smtClean="0">
                <a:solidFill>
                  <a:schemeClr val="tx2"/>
                </a:solidFill>
              </a:rPr>
              <a:t>t (Calendar)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- Григорианский календарь (с версии 1.1)</a:t>
            </a:r>
            <a:br>
              <a:rPr lang="ru-RU" dirty="0" smtClean="0"/>
            </a:br>
            <a:r>
              <a:rPr lang="ru-RU" dirty="0" smtClean="0"/>
              <a:t>- Буддисткий календарь (с версии 1.4)</a:t>
            </a:r>
            <a:br>
              <a:rPr lang="ru-RU" dirty="0" smtClean="0"/>
            </a:br>
            <a:r>
              <a:rPr lang="ru-RU" dirty="0" smtClean="0"/>
              <a:t>- Японский императорский календарь (с версии 1.6)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chemeClr val="tx2"/>
                </a:solidFill>
              </a:rPr>
              <a:t>	</a:t>
            </a:r>
            <a:r>
              <a:rPr lang="ru-RU" b="1" dirty="0" smtClean="0">
                <a:solidFill>
                  <a:schemeClr val="tx2"/>
                </a:solidFill>
              </a:rPr>
              <a:t>JAR (Java Archive Files)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Появилось два класса-потока:</a:t>
            </a:r>
            <a:br>
              <a:rPr lang="ru-RU" dirty="0" smtClean="0"/>
            </a:br>
            <a:r>
              <a:rPr lang="ru-RU" dirty="0" smtClean="0"/>
              <a:t>1. java.util.zip.DeflaterInputStream – чтение сжатых данных из потока</a:t>
            </a:r>
            <a:br>
              <a:rPr lang="ru-RU" dirty="0" smtClean="0"/>
            </a:br>
            <a:r>
              <a:rPr lang="ru-RU" dirty="0" smtClean="0"/>
              <a:t>2. java.util.zip. InflaterOutputStream – запись сжатых данных в поток</a:t>
            </a:r>
            <a:br>
              <a:rPr lang="ru-RU" dirty="0" smtClean="0"/>
            </a:br>
            <a:r>
              <a:rPr lang="ru-RU" dirty="0" smtClean="0"/>
              <a:t>Это позволяет передавать по сети сжатые данные.</a:t>
            </a:r>
            <a:br>
              <a:rPr lang="ru-RU" dirty="0" smtClean="0"/>
            </a:br>
            <a:r>
              <a:rPr lang="ru-RU" dirty="0" smtClean="0"/>
              <a:t>Кроме этого были сделаны дополнения:</a:t>
            </a:r>
            <a:endParaRPr lang="en-US" dirty="0" smtClean="0"/>
          </a:p>
          <a:p>
            <a:r>
              <a:rPr lang="ru-RU" dirty="0" smtClean="0"/>
              <a:t>Список файлов в архиве теперь не ограничен 64Кб (была такая проблема при больших архивах, где много файлов) </a:t>
            </a:r>
            <a:endParaRPr lang="en-US" dirty="0" smtClean="0"/>
          </a:p>
          <a:p>
            <a:r>
              <a:rPr lang="ru-RU" dirty="0" smtClean="0"/>
              <a:t>Для Windows сделаны дополнения: имя файла теперь может быть длиннее 256 символов и ограничение на одновременное открытие более 2000 zip-файлов снято. </a:t>
            </a:r>
            <a:endParaRPr lang="en-US" dirty="0" smtClean="0"/>
          </a:p>
          <a:p>
            <a:r>
              <a:rPr lang="ru-RU" dirty="0" smtClean="0"/>
              <a:t>Утилита JAR теперь имеет ключик e – он позволяет задать точку входа – аналог аттрибута Main-Class в манифесте.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37</a:t>
            </a:fld>
            <a:endParaRPr lang="de-DE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6. </a:t>
            </a:r>
            <a:r>
              <a:rPr lang="en-US" dirty="0" err="1" smtClean="0"/>
              <a:t>JConsole</a:t>
            </a:r>
            <a:r>
              <a:rPr lang="en-US" dirty="0" smtClean="0"/>
              <a:t> / Networking Features</a:t>
            </a:r>
            <a:endParaRPr lang="en-US" b="1" dirty="0" smtClean="0">
              <a:solidFill>
                <a:schemeClr val="tx2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tx2"/>
                </a:solidFill>
              </a:rPr>
              <a:t>	</a:t>
            </a:r>
            <a:r>
              <a:rPr lang="ru-RU" b="1" dirty="0" smtClean="0">
                <a:solidFill>
                  <a:schemeClr val="tx2"/>
                </a:solidFill>
              </a:rPr>
              <a:t>JConsole for Java SE 6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JConsole является официально поддерживаемой утилитой. Это утилита, которая в графическом виде позволяет заниматься мониторингом JVM. 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b="1" dirty="0" smtClean="0">
                <a:solidFill>
                  <a:schemeClr val="tx2"/>
                </a:solidFill>
              </a:rPr>
              <a:t>Networking Features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Обновлены следующие классы</a:t>
            </a:r>
            <a:endParaRPr lang="en-US" dirty="0" smtClean="0"/>
          </a:p>
          <a:p>
            <a:r>
              <a:rPr lang="ru-RU" dirty="0" smtClean="0"/>
              <a:t>java.net.NetworkInterface. Позволяет получить много информации: о маске подсети, broadcast адрес, MAC-адрес.</a:t>
            </a:r>
            <a:endParaRPr lang="en-US" dirty="0" smtClean="0"/>
          </a:p>
          <a:p>
            <a:r>
              <a:rPr lang="ru-RU" dirty="0" smtClean="0"/>
              <a:t>java.net.InterfaceAddress. Позволяет получить информацию о сетевом интерфейсе, причем как для IPv4, так и для IPv6. 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Изменения коснулись также поддержки NTLM, HTTP-аутентификации и работы с куками.</a:t>
            </a:r>
            <a:br>
              <a:rPr lang="ru-RU" dirty="0" smtClean="0"/>
            </a:br>
            <a:r>
              <a:rPr lang="ru-RU" dirty="0" smtClean="0"/>
              <a:t>Отдельно я бы еще выделил создание двух пакетов, которые позволяют построить легковесный HTTP-сервер </a:t>
            </a:r>
            <a:r>
              <a:rPr lang="ru-RU" dirty="0" smtClean="0">
                <a:hlinkClick r:id="rId2"/>
              </a:rPr>
              <a:t>(</a:t>
            </a:r>
            <a:r>
              <a:rPr lang="en-US" dirty="0" smtClean="0">
                <a:hlinkClick r:id="rId2"/>
              </a:rPr>
              <a:t>J</a:t>
            </a:r>
            <a:r>
              <a:rPr lang="ru-RU" dirty="0" smtClean="0">
                <a:hlinkClick r:id="rId2"/>
              </a:rPr>
              <a:t>ava HTTP Serve</a:t>
            </a:r>
            <a:r>
              <a:rPr lang="en-US" dirty="0" smtClean="0">
                <a:hlinkClick r:id="rId2"/>
              </a:rPr>
              <a:t>r)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38</a:t>
            </a:fld>
            <a:endParaRPr lang="de-DE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6. </a:t>
            </a:r>
            <a:r>
              <a:rPr lang="en-US" dirty="0" err="1" smtClean="0"/>
              <a:t>Perfomance</a:t>
            </a:r>
            <a:r>
              <a:rPr lang="en-US" dirty="0" smtClean="0"/>
              <a:t> / Scripting</a:t>
            </a:r>
            <a:endParaRPr lang="en-US" b="1" dirty="0" smtClean="0">
              <a:solidFill>
                <a:schemeClr val="tx2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tx2"/>
                </a:solidFill>
              </a:rPr>
              <a:t>	</a:t>
            </a:r>
            <a:r>
              <a:rPr lang="ru-RU" b="1" dirty="0" smtClean="0">
                <a:solidFill>
                  <a:schemeClr val="tx2"/>
                </a:solidFill>
              </a:rPr>
              <a:t>Perfomance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Результаты тестов: </a:t>
            </a:r>
          </a:p>
          <a:p>
            <a:r>
              <a:rPr lang="ru-RU" dirty="0" smtClean="0"/>
              <a:t>Общая производительность вычислений возрасла более чем на 70%. </a:t>
            </a:r>
          </a:p>
          <a:p>
            <a:r>
              <a:rPr lang="ru-RU" dirty="0" smtClean="0"/>
              <a:t>Операции ввода/вывода – в два раза.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b="1" dirty="0" smtClean="0">
                <a:solidFill>
                  <a:schemeClr val="tx2"/>
                </a:solidFill>
              </a:rPr>
              <a:t>Scripting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Основная задача описана в </a:t>
            </a:r>
            <a:r>
              <a:rPr lang="ru-RU" u="sng" dirty="0" smtClean="0">
                <a:hlinkClick r:id="rId2"/>
              </a:rPr>
              <a:t>JSR-223 Scripting for the Java Platform</a:t>
            </a:r>
            <a:r>
              <a:rPr lang="ru-RU" dirty="0" smtClean="0"/>
              <a:t>. Она состоит в том, чтобы можно «на лету» выполнить программу, написанную на каком-либо скриптовом языке. Главное, чтобы был реализован движок, который можно использовать. Java SE 6 содержит Rhino: JavaScript for Java - проект от Mozilla.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39</a:t>
            </a:fld>
            <a:endParaRPr lang="de-DE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3688" y="3861048"/>
            <a:ext cx="5567790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5. </a:t>
            </a:r>
            <a:r>
              <a:rPr lang="en-US" dirty="0" err="1" smtClean="0"/>
              <a:t>Varargs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/>
          <a:lstStyle/>
          <a:p>
            <a:pPr>
              <a:buNone/>
            </a:pPr>
            <a:r>
              <a:rPr lang="en-US" dirty="0" smtClean="0"/>
              <a:t>Example:</a:t>
            </a:r>
          </a:p>
          <a:p>
            <a:r>
              <a:rPr lang="ru-RU" dirty="0" smtClean="0"/>
              <a:t>Во внутреннем коде метода эквивалентен работе с массивом</a:t>
            </a:r>
            <a:endParaRPr lang="en-US" dirty="0" smtClean="0"/>
          </a:p>
          <a:p>
            <a:pPr lvl="1"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 err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sum(</a:t>
            </a: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... b) {</a:t>
            </a:r>
          </a:p>
          <a:p>
            <a:pPr lvl="1">
              <a:buNone/>
            </a:pPr>
            <a:r>
              <a:rPr lang="en-US" sz="1600" dirty="0" smtClean="0">
                <a:solidFill>
                  <a:srgbClr val="7F0055"/>
                </a:solidFill>
                <a:latin typeface="Courier New"/>
              </a:rPr>
              <a:t>    </a:t>
            </a: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if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(b == </a:t>
            </a: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null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) {</a:t>
            </a:r>
          </a:p>
          <a:p>
            <a:pPr lvl="1">
              <a:buNone/>
            </a:pPr>
            <a:r>
              <a:rPr lang="en-US" sz="1600" dirty="0" smtClean="0">
                <a:solidFill>
                  <a:srgbClr val="7F0055"/>
                </a:solidFill>
                <a:latin typeface="Courier New"/>
              </a:rPr>
              <a:t>        </a:t>
            </a: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return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Integer.</a:t>
            </a:r>
            <a:r>
              <a:rPr lang="en-US" sz="1600" i="1" dirty="0" err="1" smtClean="0">
                <a:solidFill>
                  <a:srgbClr val="0000C0"/>
                </a:solidFill>
                <a:latin typeface="Courier New"/>
              </a:rPr>
              <a:t>MIN_VALUE</a:t>
            </a:r>
            <a:r>
              <a:rPr lang="en-US" sz="1600" i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lvl="1"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ru-RU" sz="1600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 lvl="1">
              <a:buNone/>
            </a:pPr>
            <a:r>
              <a:rPr lang="en-US" sz="1600" dirty="0" smtClean="0">
                <a:solidFill>
                  <a:srgbClr val="7F0055"/>
                </a:solidFill>
                <a:latin typeface="Courier New"/>
              </a:rPr>
              <a:t>    </a:t>
            </a:r>
            <a:r>
              <a:rPr lang="en-US" sz="1600" b="1" dirty="0" err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r = 0;</a:t>
            </a:r>
          </a:p>
          <a:p>
            <a:pPr lvl="1">
              <a:buNone/>
            </a:pPr>
            <a:r>
              <a:rPr lang="nn-NO" sz="1600" dirty="0" smtClean="0">
                <a:solidFill>
                  <a:srgbClr val="7F0055"/>
                </a:solidFill>
                <a:latin typeface="Courier New"/>
              </a:rPr>
              <a:t>    </a:t>
            </a:r>
            <a:r>
              <a:rPr lang="nn-NO" sz="1600" b="1" dirty="0" smtClean="0">
                <a:solidFill>
                  <a:srgbClr val="7F0055"/>
                </a:solidFill>
                <a:latin typeface="Courier New"/>
              </a:rPr>
              <a:t>for</a:t>
            </a:r>
            <a:r>
              <a:rPr lang="nn-NO" sz="1600" dirty="0" smtClean="0">
                <a:solidFill>
                  <a:srgbClr val="000000"/>
                </a:solidFill>
                <a:latin typeface="Courier New"/>
              </a:rPr>
              <a:t> (</a:t>
            </a:r>
            <a:r>
              <a:rPr lang="nn-NO" sz="1600" b="1" dirty="0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nn-NO" sz="1600" dirty="0" smtClean="0">
                <a:solidFill>
                  <a:srgbClr val="000000"/>
                </a:solidFill>
                <a:latin typeface="Courier New"/>
              </a:rPr>
              <a:t> i = 0; i &lt; b.</a:t>
            </a:r>
            <a:r>
              <a:rPr lang="nn-NO" sz="1600" dirty="0" smtClean="0">
                <a:solidFill>
                  <a:srgbClr val="0000C0"/>
                </a:solidFill>
                <a:latin typeface="Courier New"/>
              </a:rPr>
              <a:t>length</a:t>
            </a:r>
            <a:r>
              <a:rPr lang="nn-NO" sz="1600" dirty="0" smtClean="0">
                <a:solidFill>
                  <a:srgbClr val="000000"/>
                </a:solidFill>
                <a:latin typeface="Courier New"/>
              </a:rPr>
              <a:t>; i++) {</a:t>
            </a:r>
          </a:p>
          <a:p>
            <a:pPr lvl="1"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      r += b[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];</a:t>
            </a:r>
          </a:p>
          <a:p>
            <a:pPr lvl="1"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  }</a:t>
            </a:r>
            <a:endParaRPr lang="ru-RU" sz="1600" dirty="0" smtClean="0">
              <a:solidFill>
                <a:srgbClr val="000000"/>
              </a:solidFill>
              <a:latin typeface="Courier New"/>
            </a:endParaRPr>
          </a:p>
          <a:p>
            <a:pPr lvl="1">
              <a:buNone/>
            </a:pPr>
            <a:r>
              <a:rPr lang="en-US" sz="1600" dirty="0" smtClean="0">
                <a:solidFill>
                  <a:srgbClr val="7F0055"/>
                </a:solidFill>
                <a:latin typeface="Courier New"/>
              </a:rPr>
              <a:t>    </a:t>
            </a: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return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r;</a:t>
            </a:r>
          </a:p>
          <a:p>
            <a:pPr lvl="1">
              <a:buNone/>
            </a:pPr>
            <a:r>
              <a:rPr lang="ru-RU" sz="1600" dirty="0" smtClean="0">
                <a:solidFill>
                  <a:srgbClr val="000000"/>
                </a:solidFill>
                <a:latin typeface="Courier New"/>
              </a:rPr>
              <a:t>} </a:t>
            </a:r>
            <a:endParaRPr lang="en-US" sz="1600" dirty="0" smtClean="0">
              <a:solidFill>
                <a:srgbClr val="000000"/>
              </a:solidFill>
              <a:latin typeface="Courier New"/>
            </a:endParaRP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4</a:t>
            </a:fld>
            <a:endParaRPr lang="de-D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6. Swing</a:t>
            </a:r>
            <a:endParaRPr lang="en-US" b="1" dirty="0" smtClean="0">
              <a:solidFill>
                <a:schemeClr val="tx2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tx2"/>
                </a:solidFill>
              </a:rPr>
              <a:t>	</a:t>
            </a:r>
            <a:r>
              <a:rPr lang="ru-RU" b="1" dirty="0" smtClean="0">
                <a:solidFill>
                  <a:schemeClr val="tx2"/>
                </a:solidFill>
              </a:rPr>
              <a:t>Особенности:</a:t>
            </a:r>
            <a:endParaRPr lang="ru-RU" dirty="0" smtClean="0"/>
          </a:p>
          <a:p>
            <a:r>
              <a:rPr lang="ru-RU" dirty="0" smtClean="0"/>
              <a:t>TrayIcon - теперь иконка в трее будет там, где это только возможно.</a:t>
            </a:r>
          </a:p>
          <a:p>
            <a:r>
              <a:rPr lang="ru-RU" dirty="0" smtClean="0"/>
              <a:t>SpalshScreen - при старте приложения можно вывести картинку на время загрузки. И если загрузка продолжается уже после старта JVM (вам что-то необходимо добавить, соеденить и прочее) вы можете управлять вашей картинкой.</a:t>
            </a:r>
          </a:p>
          <a:p>
            <a:r>
              <a:rPr lang="ru-RU" dirty="0" smtClean="0"/>
              <a:t>Обработка текста на LCD. При красивой прорисовке текста на LCD используеся не один цвет, а несколько для улучшения восприятия.</a:t>
            </a:r>
          </a:p>
          <a:p>
            <a:r>
              <a:rPr lang="ru-RU" dirty="0" smtClean="0"/>
              <a:t>Улучшена скорость OpenGL и DirectX</a:t>
            </a:r>
          </a:p>
          <a:p>
            <a:r>
              <a:rPr lang="ru-RU" dirty="0" smtClean="0"/>
              <a:t>Look &amp; Feel - теперь они будут использовать сами ОС и ваши приложения будут выглядеть так же как нативные приложения, т.е. теперь LF используют данные из ОС, чтобы рисовать компоненты.</a:t>
            </a:r>
          </a:p>
          <a:p>
            <a:r>
              <a:rPr lang="ru-RU" dirty="0" smtClean="0"/>
              <a:t>Drag&amp;Drop - теперь это будет очень просто реализовать </a:t>
            </a:r>
          </a:p>
          <a:p>
            <a:r>
              <a:rPr lang="ru-RU" dirty="0" smtClean="0"/>
              <a:t>Text Printing - была такая проблема, что текст мог раюиваться при печати пополам - вержняя часть строки на одной странице, нижняя - на другой. Теперь этой пробелмы не будет, утверждал докладчик.</a:t>
            </a:r>
          </a:p>
          <a:p>
            <a:r>
              <a:rPr lang="ru-RU" dirty="0" smtClean="0"/>
              <a:t>JTable теперь будет уметь сортировать и фильтровать.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40</a:t>
            </a:fld>
            <a:endParaRPr lang="de-DE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7. Language enhancements</a:t>
            </a:r>
            <a:endParaRPr lang="en-US" b="1" dirty="0" smtClean="0">
              <a:solidFill>
                <a:schemeClr val="tx2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tx2"/>
                </a:solidFill>
              </a:rPr>
              <a:t>	</a:t>
            </a:r>
            <a:r>
              <a:rPr lang="ru-RU" b="1" dirty="0" smtClean="0">
                <a:solidFill>
                  <a:schemeClr val="tx2"/>
                </a:solidFill>
              </a:rPr>
              <a:t>Улучшенный вывод типов (</a:t>
            </a:r>
            <a:r>
              <a:rPr lang="de-DE" b="1" dirty="0" smtClean="0">
                <a:solidFill>
                  <a:schemeClr val="tx2"/>
                </a:solidFill>
              </a:rPr>
              <a:t>type inference) </a:t>
            </a:r>
            <a:r>
              <a:rPr lang="ru-RU" b="1" dirty="0" smtClean="0">
                <a:solidFill>
                  <a:schemeClr val="tx2"/>
                </a:solidFill>
              </a:rPr>
              <a:t>при создании </a:t>
            </a:r>
            <a:r>
              <a:rPr lang="de-DE" b="1" dirty="0" smtClean="0">
                <a:solidFill>
                  <a:schemeClr val="tx2"/>
                </a:solidFill>
              </a:rPr>
              <a:t>generic-</a:t>
            </a:r>
            <a:r>
              <a:rPr lang="ru-RU" b="1" dirty="0" smtClean="0">
                <a:solidFill>
                  <a:schemeClr val="tx2"/>
                </a:solidFill>
              </a:rPr>
              <a:t>экземляров</a:t>
            </a:r>
            <a:r>
              <a:rPr lang="ru-RU" dirty="0" smtClean="0">
                <a:solidFill>
                  <a:schemeClr val="tx2"/>
                </a:solidFill>
              </a:rPr>
              <a:t> 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На сегодня в </a:t>
            </a:r>
            <a:r>
              <a:rPr lang="de-DE" dirty="0" smtClean="0"/>
              <a:t>Java </a:t>
            </a:r>
            <a:r>
              <a:rPr lang="ru-RU" dirty="0" smtClean="0"/>
              <a:t>часто приходится повторяться при инициализации переменной </a:t>
            </a:r>
            <a:r>
              <a:rPr lang="de-DE" dirty="0" smtClean="0"/>
              <a:t>generic-</a:t>
            </a:r>
            <a:r>
              <a:rPr lang="ru-RU" dirty="0" smtClean="0"/>
              <a:t>типом. </a:t>
            </a:r>
            <a:r>
              <a:rPr lang="de-DE" dirty="0" smtClean="0"/>
              <a:t>Java 7 </a:t>
            </a:r>
            <a:r>
              <a:rPr lang="ru-RU" dirty="0" smtClean="0"/>
              <a:t>позволит делать так: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de-DE" sz="1600" dirty="0" smtClean="0">
                <a:latin typeface="Courier New" pitchFamily="49" charset="0"/>
                <a:cs typeface="Courier New" pitchFamily="49" charset="0"/>
              </a:rPr>
              <a:t>Map&lt;String, List&lt;String&gt;&gt; anagrams = </a:t>
            </a:r>
            <a:endParaRPr lang="ru-RU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					</a:t>
            </a:r>
            <a:r>
              <a:rPr lang="de-DE" sz="1600" dirty="0" smtClean="0">
                <a:latin typeface="Courier New" pitchFamily="49" charset="0"/>
                <a:cs typeface="Courier New" pitchFamily="49" charset="0"/>
              </a:rPr>
              <a:t>new HashMap&lt;String, List&lt;String&gt;&gt;();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  <a:p>
            <a:pPr>
              <a:buNone/>
            </a:pPr>
            <a:r>
              <a:rPr lang="de-DE" dirty="0" smtClean="0"/>
              <a:t>	</a:t>
            </a:r>
            <a:r>
              <a:rPr lang="ru-RU" dirty="0" smtClean="0"/>
              <a:t>может быть переписана так: 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de-DE" sz="1600" dirty="0" smtClean="0">
                <a:latin typeface="Courier New" pitchFamily="49" charset="0"/>
                <a:cs typeface="Courier New" pitchFamily="49" charset="0"/>
              </a:rPr>
              <a:t>Map&lt;String, List&lt;String&gt;&gt; anagrams = new HashMap&lt;&gt;();</a:t>
            </a:r>
          </a:p>
          <a:p>
            <a:pPr>
              <a:buNone/>
            </a:pPr>
            <a:endParaRPr lang="de-DE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solidFill>
                  <a:schemeClr val="tx2"/>
                </a:solidFill>
              </a:rPr>
              <a:t>	String в switch-case </a:t>
            </a:r>
            <a:r>
              <a:rPr lang="en-US" b="1" dirty="0" err="1" smtClean="0">
                <a:solidFill>
                  <a:schemeClr val="tx2"/>
                </a:solidFill>
              </a:rPr>
              <a:t>выражениях</a:t>
            </a:r>
            <a:r>
              <a:rPr lang="en-US" b="1" dirty="0" smtClean="0">
                <a:solidFill>
                  <a:schemeClr val="tx2"/>
                </a:solidFill>
              </a:rPr>
              <a:t>:</a:t>
            </a:r>
            <a:r>
              <a:rPr lang="en-US" dirty="0" smtClean="0">
                <a:solidFill>
                  <a:schemeClr val="tx2"/>
                </a:solidFill>
              </a:rPr>
              <a:t> </a:t>
            </a:r>
            <a:r>
              <a:rPr lang="en-US" sz="1600" dirty="0" smtClean="0"/>
              <a:t/>
            </a:r>
            <a:br>
              <a:rPr lang="en-US" sz="1600" dirty="0" smtClean="0"/>
            </a:br>
            <a:endParaRPr lang="ru-RU" sz="1600" dirty="0" smtClean="0"/>
          </a:p>
          <a:p>
            <a:pPr>
              <a:buNone/>
            </a:pP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String s = ... 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switch(s) { 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case 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processFoo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(s); 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break; 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41</a:t>
            </a:fld>
            <a:endParaRPr lang="de-DE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7. Language enhancements</a:t>
            </a:r>
            <a:endParaRPr lang="en-US" b="1" dirty="0" smtClean="0">
              <a:solidFill>
                <a:schemeClr val="tx2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tx2"/>
                </a:solidFill>
              </a:rPr>
              <a:t>	</a:t>
            </a:r>
            <a:r>
              <a:rPr lang="ru-RU" b="1" dirty="0" smtClean="0">
                <a:solidFill>
                  <a:schemeClr val="tx2"/>
                </a:solidFill>
              </a:rPr>
              <a:t>Автоматическое управление ресурсами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До </a:t>
            </a:r>
            <a:r>
              <a:rPr lang="en-US" dirty="0" smtClean="0"/>
              <a:t>Java 7</a:t>
            </a:r>
            <a:r>
              <a:rPr lang="ru-RU" dirty="0" smtClean="0"/>
              <a:t> для освобождения ресурсов помимо памяти приходится использовать конструкцию </a:t>
            </a:r>
            <a:r>
              <a:rPr lang="de-DE" dirty="0" smtClean="0"/>
              <a:t>try-finally. </a:t>
            </a:r>
            <a:r>
              <a:rPr lang="ru-RU" dirty="0" smtClean="0"/>
              <a:t>Новый подход сделает код более компактным и устойчивым к ошибкам. Например, вместо такого кода: 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de-DE" sz="1600" dirty="0" smtClean="0">
                <a:latin typeface="Courier New" pitchFamily="49" charset="0"/>
                <a:cs typeface="Courier New" pitchFamily="49" charset="0"/>
              </a:rPr>
              <a:t>BufferedReader br = new BufferedReader(new FileReader(path)); </a:t>
            </a:r>
          </a:p>
          <a:p>
            <a:pPr>
              <a:buNone/>
            </a:pPr>
            <a:r>
              <a:rPr lang="de-DE" sz="1600" dirty="0" smtClean="0">
                <a:latin typeface="Courier New" pitchFamily="49" charset="0"/>
                <a:cs typeface="Courier New" pitchFamily="49" charset="0"/>
              </a:rPr>
              <a:t>	try { </a:t>
            </a:r>
          </a:p>
          <a:p>
            <a:pPr>
              <a:buNone/>
            </a:pPr>
            <a:r>
              <a:rPr lang="de-DE" sz="1600" dirty="0" smtClean="0">
                <a:latin typeface="Courier New" pitchFamily="49" charset="0"/>
                <a:cs typeface="Courier New" pitchFamily="49" charset="0"/>
              </a:rPr>
              <a:t>		return br.readLine(); </a:t>
            </a:r>
          </a:p>
          <a:p>
            <a:pPr>
              <a:buNone/>
            </a:pPr>
            <a:r>
              <a:rPr lang="de-DE" sz="1600" dirty="0" smtClean="0">
                <a:latin typeface="Courier New" pitchFamily="49" charset="0"/>
                <a:cs typeface="Courier New" pitchFamily="49" charset="0"/>
              </a:rPr>
              <a:t>	} finally { </a:t>
            </a:r>
          </a:p>
          <a:p>
            <a:pPr>
              <a:buNone/>
            </a:pPr>
            <a:r>
              <a:rPr lang="de-DE" sz="1600" dirty="0" smtClean="0">
                <a:latin typeface="Courier New" pitchFamily="49" charset="0"/>
                <a:cs typeface="Courier New" pitchFamily="49" charset="0"/>
              </a:rPr>
              <a:t>		br.close(); </a:t>
            </a:r>
          </a:p>
          <a:p>
            <a:pPr>
              <a:buNone/>
            </a:pPr>
            <a:r>
              <a:rPr lang="de-DE" sz="1600" dirty="0" smtClean="0">
                <a:latin typeface="Courier New" pitchFamily="49" charset="0"/>
                <a:cs typeface="Courier New" pitchFamily="49" charset="0"/>
              </a:rPr>
              <a:t>	}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ru-RU" dirty="0" smtClean="0"/>
              <a:t>можно будет написать: 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de-DE" sz="1600" dirty="0" smtClean="0">
                <a:latin typeface="Courier New" pitchFamily="49" charset="0"/>
                <a:cs typeface="Courier New" pitchFamily="49" charset="0"/>
              </a:rPr>
              <a:t>try (BufferedReader br = new BufferedReader(new FileReader(path)) { </a:t>
            </a:r>
          </a:p>
          <a:p>
            <a:pPr>
              <a:buNone/>
            </a:pPr>
            <a:r>
              <a:rPr lang="de-DE" sz="1600" dirty="0" smtClean="0">
                <a:latin typeface="Courier New" pitchFamily="49" charset="0"/>
                <a:cs typeface="Courier New" pitchFamily="49" charset="0"/>
              </a:rPr>
              <a:t>		return br.readLine(); </a:t>
            </a:r>
          </a:p>
          <a:p>
            <a:pPr>
              <a:buNone/>
            </a:pPr>
            <a:r>
              <a:rPr lang="de-DE" sz="1600" dirty="0" smtClean="0">
                <a:latin typeface="Courier New" pitchFamily="49" charset="0"/>
                <a:cs typeface="Courier New" pitchFamily="49" charset="0"/>
              </a:rPr>
              <a:t>	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42</a:t>
            </a:fld>
            <a:endParaRPr lang="de-DE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7. Language enhancements</a:t>
            </a:r>
            <a:endParaRPr lang="en-US" b="1" dirty="0" smtClean="0">
              <a:solidFill>
                <a:schemeClr val="tx2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tx2"/>
                </a:solidFill>
              </a:rPr>
              <a:t>	</a:t>
            </a:r>
            <a:r>
              <a:rPr lang="ru-RU" b="1" dirty="0" smtClean="0">
                <a:solidFill>
                  <a:schemeClr val="tx2"/>
                </a:solidFill>
              </a:rPr>
              <a:t>Улучшенные литералы</a:t>
            </a:r>
            <a:endParaRPr lang="en-US" b="1" dirty="0" smtClean="0">
              <a:solidFill>
                <a:schemeClr val="tx2"/>
              </a:solidFill>
            </a:endParaRPr>
          </a:p>
          <a:p>
            <a:pPr>
              <a:buNone/>
            </a:pPr>
            <a:endParaRPr lang="en-US" b="1" dirty="0" smtClean="0">
              <a:solidFill>
                <a:schemeClr val="tx2"/>
              </a:solidFill>
            </a:endParaRPr>
          </a:p>
          <a:p>
            <a:pPr>
              <a:buNone/>
            </a:pPr>
            <a:r>
              <a:rPr lang="en-US" dirty="0" smtClean="0"/>
              <a:t>	</a:t>
            </a:r>
            <a:r>
              <a:rPr lang="ru-RU" dirty="0" smtClean="0"/>
              <a:t>Поддержка подчёркиваний в числовых литералах для лучшей читаемости</a:t>
            </a:r>
            <a:r>
              <a:rPr lang="en-US" dirty="0" smtClean="0"/>
              <a:t>. </a:t>
            </a:r>
            <a:r>
              <a:rPr lang="ru-RU" dirty="0" smtClean="0"/>
              <a:t>Например, теперь можно записать 1000 как</a:t>
            </a:r>
            <a:r>
              <a:rPr lang="en-US" dirty="0" smtClean="0"/>
              <a:t>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thousand = 1_000; </a:t>
            </a:r>
            <a:r>
              <a:rPr lang="ru-RU" dirty="0" smtClean="0"/>
              <a:t>или </a:t>
            </a:r>
            <a:r>
              <a:rPr lang="en-US" dirty="0" smtClean="0"/>
              <a:t>1000000 (</a:t>
            </a:r>
            <a:r>
              <a:rPr lang="ru-RU" dirty="0" smtClean="0"/>
              <a:t>один миллион</a:t>
            </a:r>
            <a:r>
              <a:rPr lang="en-US" dirty="0" smtClean="0"/>
              <a:t>) </a:t>
            </a:r>
            <a:r>
              <a:rPr lang="ru-RU" dirty="0" smtClean="0"/>
              <a:t>как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million = 1_000_000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ru-RU" dirty="0" smtClean="0"/>
              <a:t>бинарные литералы (вида 0b101 или 0B101 )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b="1" dirty="0" smtClean="0">
                <a:solidFill>
                  <a:schemeClr val="tx2"/>
                </a:solidFill>
              </a:rPr>
              <a:t>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43</a:t>
            </a:fld>
            <a:endParaRPr lang="de-DE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7. Language enhancements</a:t>
            </a:r>
            <a:endParaRPr lang="en-US" b="1" dirty="0" smtClean="0">
              <a:solidFill>
                <a:schemeClr val="tx2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r>
              <a:rPr lang="ru-RU" b="1" dirty="0" smtClean="0">
                <a:solidFill>
                  <a:schemeClr val="tx2"/>
                </a:solidFill>
              </a:rPr>
              <a:t>Улучшен механизм перехвата исключений</a:t>
            </a:r>
            <a:endParaRPr lang="en-US" b="1" dirty="0" smtClean="0">
              <a:solidFill>
                <a:schemeClr val="tx2"/>
              </a:solidFill>
            </a:endParaRPr>
          </a:p>
          <a:p>
            <a:pPr lvl="1">
              <a:buNone/>
            </a:pPr>
            <a:endParaRPr lang="en-US" b="1" dirty="0" smtClean="0">
              <a:solidFill>
                <a:schemeClr val="tx2"/>
              </a:solidFill>
            </a:endParaRPr>
          </a:p>
          <a:p>
            <a:r>
              <a:rPr lang="ru-RU" dirty="0" smtClean="0"/>
              <a:t>Раньше:</a:t>
            </a:r>
            <a:endParaRPr lang="en-US" dirty="0" smtClean="0"/>
          </a:p>
          <a:p>
            <a:pPr>
              <a:buNone/>
            </a:pPr>
            <a:r>
              <a:rPr lang="ru-RU" b="1" dirty="0" smtClean="0"/>
              <a:t>	</a:t>
            </a:r>
            <a:r>
              <a:rPr lang="en-US" b="1" dirty="0" smtClean="0"/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try {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methodThatThrowsTwoExceptions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(); 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} catch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ExceptionOne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e) {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	 // log and deal with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ExceptionOne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} catch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ExceptionTwo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e) { 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	// log and deal with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ExceptionTwo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}</a:t>
            </a:r>
            <a:r>
              <a:rPr lang="en-US" dirty="0" smtClean="0"/>
              <a:t> </a:t>
            </a:r>
          </a:p>
          <a:p>
            <a:endParaRPr lang="en-US" b="1" dirty="0" smtClean="0"/>
          </a:p>
          <a:p>
            <a:r>
              <a:rPr lang="ru-RU" dirty="0" smtClean="0"/>
              <a:t>В </a:t>
            </a:r>
            <a:r>
              <a:rPr lang="en-US" dirty="0" smtClean="0"/>
              <a:t>Java 7</a:t>
            </a:r>
          </a:p>
          <a:p>
            <a:pPr>
              <a:buNone/>
            </a:pPr>
            <a:r>
              <a:rPr lang="ru-RU" dirty="0" smtClean="0"/>
              <a:t>	</a:t>
            </a:r>
            <a:r>
              <a:rPr lang="en-US" dirty="0" smtClean="0"/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try {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methodThatThrowsTwoExceptions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(); 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} catch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ExceptionOne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|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ExceptionTwo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e) {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	 // log and deal with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ExceptionOne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ExceptionTwo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}</a:t>
            </a:r>
            <a:r>
              <a:rPr lang="en-US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44</a:t>
            </a:fld>
            <a:endParaRPr lang="de-DE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0825" y="3068638"/>
            <a:ext cx="8532813" cy="1554162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6600" dirty="0" smtClean="0"/>
              <a:t>Questions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5. </a:t>
            </a:r>
            <a:r>
              <a:rPr lang="en-US" dirty="0" err="1" smtClean="0"/>
              <a:t>Varargs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/>
          <a:lstStyle/>
          <a:p>
            <a:pPr>
              <a:buNone/>
            </a:pPr>
            <a:r>
              <a:rPr lang="en-US" dirty="0" smtClean="0"/>
              <a:t>Example:</a:t>
            </a:r>
          </a:p>
          <a:p>
            <a:r>
              <a:rPr lang="ru-RU" dirty="0" smtClean="0"/>
              <a:t>Во внутреннем коде метода эквивалентен работе с массивом</a:t>
            </a:r>
            <a:endParaRPr lang="en-US" dirty="0" smtClean="0"/>
          </a:p>
          <a:p>
            <a:pPr lvl="1"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 err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sum(</a:t>
            </a: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... b) {</a:t>
            </a:r>
          </a:p>
          <a:p>
            <a:pPr lvl="1">
              <a:buNone/>
            </a:pPr>
            <a:r>
              <a:rPr lang="en-US" sz="1600" dirty="0" smtClean="0">
                <a:solidFill>
                  <a:srgbClr val="7F0055"/>
                </a:solidFill>
                <a:latin typeface="Courier New"/>
              </a:rPr>
              <a:t>    </a:t>
            </a: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if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(b == </a:t>
            </a: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null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) {</a:t>
            </a:r>
          </a:p>
          <a:p>
            <a:pPr lvl="1">
              <a:buNone/>
            </a:pPr>
            <a:r>
              <a:rPr lang="en-US" sz="1600" dirty="0" smtClean="0">
                <a:solidFill>
                  <a:srgbClr val="7F0055"/>
                </a:solidFill>
                <a:latin typeface="Courier New"/>
              </a:rPr>
              <a:t>        </a:t>
            </a: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return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Integer.</a:t>
            </a:r>
            <a:r>
              <a:rPr lang="en-US" sz="1600" i="1" dirty="0" err="1" smtClean="0">
                <a:solidFill>
                  <a:srgbClr val="0000C0"/>
                </a:solidFill>
                <a:latin typeface="Courier New"/>
              </a:rPr>
              <a:t>MIN_VALUE</a:t>
            </a:r>
            <a:r>
              <a:rPr lang="en-US" sz="1600" i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lvl="1"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ru-RU" sz="1600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 lvl="1">
              <a:buNone/>
            </a:pPr>
            <a:r>
              <a:rPr lang="en-US" sz="1600" dirty="0" smtClean="0">
                <a:solidFill>
                  <a:srgbClr val="7F0055"/>
                </a:solidFill>
                <a:latin typeface="Courier New"/>
              </a:rPr>
              <a:t>    </a:t>
            </a:r>
            <a:r>
              <a:rPr lang="en-US" sz="1600" b="1" dirty="0" err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r = 0;</a:t>
            </a:r>
          </a:p>
          <a:p>
            <a:pPr lvl="1">
              <a:buNone/>
            </a:pPr>
            <a:r>
              <a:rPr lang="nn-NO" sz="1600" dirty="0" smtClean="0">
                <a:solidFill>
                  <a:srgbClr val="7F0055"/>
                </a:solidFill>
                <a:latin typeface="Courier New"/>
              </a:rPr>
              <a:t>    </a:t>
            </a:r>
            <a:r>
              <a:rPr lang="nn-NO" sz="1600" b="1" dirty="0" smtClean="0">
                <a:solidFill>
                  <a:srgbClr val="7F0055"/>
                </a:solidFill>
                <a:latin typeface="Courier New"/>
              </a:rPr>
              <a:t>for</a:t>
            </a:r>
            <a:r>
              <a:rPr lang="nn-NO" sz="1600" dirty="0" smtClean="0">
                <a:solidFill>
                  <a:srgbClr val="000000"/>
                </a:solidFill>
                <a:latin typeface="Courier New"/>
              </a:rPr>
              <a:t> (</a:t>
            </a:r>
            <a:r>
              <a:rPr lang="nn-NO" sz="1600" b="1" dirty="0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nn-NO" sz="1600" dirty="0" smtClean="0">
                <a:solidFill>
                  <a:srgbClr val="000000"/>
                </a:solidFill>
                <a:latin typeface="Courier New"/>
              </a:rPr>
              <a:t> i = 0; i &lt; b.</a:t>
            </a:r>
            <a:r>
              <a:rPr lang="nn-NO" sz="1600" dirty="0" smtClean="0">
                <a:solidFill>
                  <a:srgbClr val="0000C0"/>
                </a:solidFill>
                <a:latin typeface="Courier New"/>
              </a:rPr>
              <a:t>length</a:t>
            </a:r>
            <a:r>
              <a:rPr lang="nn-NO" sz="1600" dirty="0" smtClean="0">
                <a:solidFill>
                  <a:srgbClr val="000000"/>
                </a:solidFill>
                <a:latin typeface="Courier New"/>
              </a:rPr>
              <a:t>; i++) {</a:t>
            </a:r>
          </a:p>
          <a:p>
            <a:pPr lvl="1"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      r += b[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];</a:t>
            </a:r>
          </a:p>
          <a:p>
            <a:pPr lvl="1"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  }</a:t>
            </a:r>
            <a:endParaRPr lang="ru-RU" sz="1600" dirty="0" smtClean="0">
              <a:solidFill>
                <a:srgbClr val="000000"/>
              </a:solidFill>
              <a:latin typeface="Courier New"/>
            </a:endParaRPr>
          </a:p>
          <a:p>
            <a:pPr lvl="1">
              <a:buNone/>
            </a:pPr>
            <a:r>
              <a:rPr lang="en-US" sz="1600" dirty="0" smtClean="0">
                <a:solidFill>
                  <a:srgbClr val="7F0055"/>
                </a:solidFill>
                <a:latin typeface="Courier New"/>
              </a:rPr>
              <a:t>    </a:t>
            </a: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return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r;</a:t>
            </a:r>
          </a:p>
          <a:p>
            <a:pPr lvl="1">
              <a:buNone/>
            </a:pPr>
            <a:r>
              <a:rPr lang="ru-RU" sz="1600" dirty="0" smtClean="0">
                <a:solidFill>
                  <a:srgbClr val="000000"/>
                </a:solidFill>
                <a:latin typeface="Courier New"/>
              </a:rPr>
              <a:t>} </a:t>
            </a:r>
            <a:endParaRPr lang="en-US" sz="1600" dirty="0" smtClean="0">
              <a:solidFill>
                <a:srgbClr val="000000"/>
              </a:solidFill>
              <a:latin typeface="Courier New"/>
            </a:endParaRPr>
          </a:p>
          <a:p>
            <a:pPr lvl="1">
              <a:buNone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/>
              </a:rPr>
              <a:t>//----------------------------------------------------------------</a:t>
            </a:r>
          </a:p>
          <a:p>
            <a:pPr>
              <a:buNone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 pitchFamily="49" charset="0"/>
              </a:rPr>
              <a:t>   </a:t>
            </a:r>
          </a:p>
          <a:p>
            <a:pPr>
              <a:buNone/>
            </a:pPr>
            <a:r>
              <a:rPr lang="en-US" sz="1600" dirty="0" smtClean="0">
                <a:solidFill>
                  <a:srgbClr val="3F7F5F"/>
                </a:solidFill>
                <a:latin typeface="Courier New"/>
                <a:cs typeface="Courier New" pitchFamily="49" charset="0"/>
              </a:rPr>
              <a:t>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ms.sum(); 				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0</a:t>
            </a:r>
          </a:p>
          <a:p>
            <a:pPr lvl="1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ms.sum(</a:t>
            </a: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null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 			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-2147483648</a:t>
            </a:r>
          </a:p>
          <a:p>
            <a:pPr lvl="1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ms.sum(</a:t>
            </a:r>
            <a:r>
              <a:rPr lang="en-US" sz="16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 		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4</a:t>
            </a:r>
            <a:endParaRPr lang="ru-RU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5</a:t>
            </a:fld>
            <a:endParaRPr lang="de-D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5. Enhanced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Loop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sz="16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for each</a:t>
            </a:r>
            <a:r>
              <a:rPr lang="en-US" sz="1600" dirty="0" smtClean="0">
                <a:solidFill>
                  <a:srgbClr val="000000"/>
                </a:solidFill>
                <a:cs typeface="Arial" pitchFamily="34" charset="0"/>
              </a:rPr>
              <a:t> – </a:t>
            </a:r>
            <a:r>
              <a:rPr lang="ru-RU" sz="1600" dirty="0" smtClean="0">
                <a:solidFill>
                  <a:srgbClr val="000000"/>
                </a:solidFill>
                <a:cs typeface="Arial" pitchFamily="34" charset="0"/>
              </a:rPr>
              <a:t>сокращенная конструкция для доступа к элементам массива или коллекции</a:t>
            </a:r>
          </a:p>
          <a:p>
            <a:r>
              <a:rPr lang="ru-RU" sz="1600" dirty="0" smtClean="0">
                <a:solidFill>
                  <a:srgbClr val="000000"/>
                </a:solidFill>
                <a:cs typeface="Arial" pitchFamily="34" charset="0"/>
              </a:rPr>
              <a:t>Массивы:</a:t>
            </a:r>
          </a:p>
          <a:p>
            <a:pPr lvl="1"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String[] friends = {</a:t>
            </a:r>
            <a:r>
              <a:rPr lang="en-US" sz="1600" dirty="0" smtClean="0">
                <a:solidFill>
                  <a:srgbClr val="2A00FF"/>
                </a:solidFill>
                <a:latin typeface="Courier New"/>
              </a:rPr>
              <a:t>"Rachel"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600" dirty="0" smtClean="0">
                <a:solidFill>
                  <a:srgbClr val="2A00FF"/>
                </a:solidFill>
                <a:latin typeface="Courier New"/>
              </a:rPr>
              <a:t>"Monica"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600" dirty="0" smtClean="0">
                <a:solidFill>
                  <a:srgbClr val="2A00FF"/>
                </a:solidFill>
                <a:latin typeface="Courier New"/>
              </a:rPr>
              <a:t>"Phoebe"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, 			</a:t>
            </a:r>
            <a:r>
              <a:rPr lang="ru-RU" sz="1600" dirty="0" smtClean="0">
                <a:solidFill>
                  <a:srgbClr val="000000"/>
                </a:solidFill>
                <a:latin typeface="Courier New"/>
              </a:rPr>
              <a:t>			</a:t>
            </a:r>
            <a:r>
              <a:rPr lang="en-US" sz="1600" dirty="0" smtClean="0">
                <a:solidFill>
                  <a:srgbClr val="2A00FF"/>
                </a:solidFill>
                <a:latin typeface="Courier New"/>
              </a:rPr>
              <a:t>"Joey"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600" dirty="0" smtClean="0">
                <a:solidFill>
                  <a:srgbClr val="2A00FF"/>
                </a:solidFill>
                <a:latin typeface="Courier New"/>
              </a:rPr>
              <a:t>"Chandler"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600" dirty="0" smtClean="0">
                <a:solidFill>
                  <a:srgbClr val="2A00FF"/>
                </a:solidFill>
                <a:latin typeface="Courier New"/>
              </a:rPr>
              <a:t>"Ross"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};</a:t>
            </a:r>
          </a:p>
          <a:p>
            <a:pPr lvl="1">
              <a:buNone/>
            </a:pPr>
            <a:endParaRPr lang="en-US" sz="1600" dirty="0" smtClean="0">
              <a:solidFill>
                <a:srgbClr val="000000"/>
              </a:solidFill>
              <a:latin typeface="Courier New"/>
            </a:endParaRPr>
          </a:p>
          <a:p>
            <a:pPr lvl="1">
              <a:buNone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/>
              </a:rPr>
              <a:t>// Old school</a:t>
            </a:r>
          </a:p>
          <a:p>
            <a:pPr lvl="1">
              <a:buNone/>
            </a:pPr>
            <a:r>
              <a:rPr lang="nn-NO" sz="1600" b="1" dirty="0" smtClean="0">
                <a:solidFill>
                  <a:srgbClr val="7F0055"/>
                </a:solidFill>
                <a:latin typeface="Courier New"/>
              </a:rPr>
              <a:t>for</a:t>
            </a:r>
            <a:r>
              <a:rPr lang="nn-NO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nn-NO" sz="16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nn-NO" sz="1600" dirty="0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nn-NO" sz="1600" dirty="0" smtClean="0">
                <a:solidFill>
                  <a:srgbClr val="000000"/>
                </a:solidFill>
                <a:latin typeface="Courier New"/>
              </a:rPr>
              <a:t> i = 0; i &lt; friends.</a:t>
            </a:r>
            <a:r>
              <a:rPr lang="nn-NO" sz="1600" dirty="0" smtClean="0">
                <a:solidFill>
                  <a:srgbClr val="0000C0"/>
                </a:solidFill>
                <a:latin typeface="Courier New"/>
              </a:rPr>
              <a:t>length</a:t>
            </a:r>
            <a:r>
              <a:rPr lang="nn-NO" sz="1600" dirty="0" smtClean="0">
                <a:solidFill>
                  <a:srgbClr val="000000"/>
                </a:solidFill>
                <a:latin typeface="Courier New"/>
              </a:rPr>
              <a:t>; i++) {</a:t>
            </a:r>
          </a:p>
          <a:p>
            <a:pPr lvl="1"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sz="1600" i="1" dirty="0" err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(friends[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]</a:t>
            </a:r>
            <a:r>
              <a:rPr lang="en-US" sz="1600" i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lvl="1">
              <a:buNone/>
            </a:pPr>
            <a:r>
              <a:rPr lang="ru-RU" sz="1600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en-US" sz="1600" dirty="0" smtClean="0">
              <a:solidFill>
                <a:srgbClr val="000000"/>
              </a:solidFill>
              <a:latin typeface="Courier New"/>
            </a:endParaRPr>
          </a:p>
          <a:p>
            <a:pPr lvl="1">
              <a:buNone/>
            </a:pPr>
            <a:endParaRPr lang="ru-RU" sz="1600" dirty="0" smtClean="0">
              <a:solidFill>
                <a:schemeClr val="bg1">
                  <a:lumMod val="50000"/>
                </a:schemeClr>
              </a:solidFill>
              <a:latin typeface="Courier New"/>
            </a:endParaRPr>
          </a:p>
          <a:p>
            <a:pPr lvl="1">
              <a:buNone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/>
              </a:rPr>
              <a:t>// New school</a:t>
            </a:r>
          </a:p>
          <a:p>
            <a:pPr lvl="1"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for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(String f : friends) {</a:t>
            </a:r>
          </a:p>
          <a:p>
            <a:pPr lvl="1"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sz="1600" i="1" dirty="0" err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(f);</a:t>
            </a:r>
          </a:p>
          <a:p>
            <a:pPr lvl="1">
              <a:buNone/>
            </a:pPr>
            <a:r>
              <a:rPr lang="ru-RU" sz="1600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>
              <a:buNone/>
            </a:pPr>
            <a:endParaRPr lang="ru-RU" sz="1600" dirty="0" smtClean="0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40339965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5. Enhanced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Loop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sz="16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for each</a:t>
            </a:r>
            <a:r>
              <a:rPr lang="en-US" sz="1600" dirty="0" smtClean="0">
                <a:solidFill>
                  <a:srgbClr val="000000"/>
                </a:solidFill>
                <a:cs typeface="Arial" pitchFamily="34" charset="0"/>
              </a:rPr>
              <a:t> – </a:t>
            </a:r>
            <a:r>
              <a:rPr lang="ru-RU" sz="1600" dirty="0" smtClean="0">
                <a:solidFill>
                  <a:srgbClr val="000000"/>
                </a:solidFill>
                <a:cs typeface="Arial" pitchFamily="34" charset="0"/>
              </a:rPr>
              <a:t>сокращенная конструкция для доступа к элементам массива или коллекции</a:t>
            </a:r>
          </a:p>
          <a:p>
            <a:r>
              <a:rPr lang="ru-RU" sz="1600" dirty="0" smtClean="0">
                <a:solidFill>
                  <a:srgbClr val="000000"/>
                </a:solidFill>
                <a:cs typeface="Arial" pitchFamily="34" charset="0"/>
              </a:rPr>
              <a:t>Массивы:</a:t>
            </a:r>
          </a:p>
          <a:p>
            <a:pPr lvl="1"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String[] friends = {</a:t>
            </a:r>
            <a:r>
              <a:rPr lang="en-US" sz="1600" dirty="0" smtClean="0">
                <a:solidFill>
                  <a:srgbClr val="2A00FF"/>
                </a:solidFill>
                <a:latin typeface="Courier New"/>
              </a:rPr>
              <a:t>"Rachel"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600" dirty="0" smtClean="0">
                <a:solidFill>
                  <a:srgbClr val="2A00FF"/>
                </a:solidFill>
                <a:latin typeface="Courier New"/>
              </a:rPr>
              <a:t>"Monica"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600" dirty="0" smtClean="0">
                <a:solidFill>
                  <a:srgbClr val="2A00FF"/>
                </a:solidFill>
                <a:latin typeface="Courier New"/>
              </a:rPr>
              <a:t>"Phoebe"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, 			</a:t>
            </a:r>
            <a:r>
              <a:rPr lang="ru-RU" sz="1600" dirty="0" smtClean="0">
                <a:solidFill>
                  <a:srgbClr val="000000"/>
                </a:solidFill>
                <a:latin typeface="Courier New"/>
              </a:rPr>
              <a:t>			</a:t>
            </a:r>
            <a:r>
              <a:rPr lang="en-US" sz="1600" dirty="0" smtClean="0">
                <a:solidFill>
                  <a:srgbClr val="2A00FF"/>
                </a:solidFill>
                <a:latin typeface="Courier New"/>
              </a:rPr>
              <a:t>"Joey"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600" dirty="0" smtClean="0">
                <a:solidFill>
                  <a:srgbClr val="2A00FF"/>
                </a:solidFill>
                <a:latin typeface="Courier New"/>
              </a:rPr>
              <a:t>"Chandler"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600" dirty="0" smtClean="0">
                <a:solidFill>
                  <a:srgbClr val="2A00FF"/>
                </a:solidFill>
                <a:latin typeface="Courier New"/>
              </a:rPr>
              <a:t>"Ross"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};</a:t>
            </a:r>
          </a:p>
          <a:p>
            <a:pPr lvl="1">
              <a:buNone/>
            </a:pPr>
            <a:endParaRPr lang="en-US" sz="1600" dirty="0" smtClean="0">
              <a:solidFill>
                <a:srgbClr val="000000"/>
              </a:solidFill>
              <a:latin typeface="Courier New"/>
            </a:endParaRPr>
          </a:p>
          <a:p>
            <a:pPr lvl="1">
              <a:buNone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/>
              </a:rPr>
              <a:t>// Old school</a:t>
            </a:r>
          </a:p>
          <a:p>
            <a:pPr lvl="1">
              <a:buNone/>
            </a:pPr>
            <a:r>
              <a:rPr lang="nn-NO" sz="1600" b="1" dirty="0" smtClean="0">
                <a:solidFill>
                  <a:srgbClr val="7F0055"/>
                </a:solidFill>
                <a:latin typeface="Courier New"/>
              </a:rPr>
              <a:t>for</a:t>
            </a:r>
            <a:r>
              <a:rPr lang="nn-NO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nn-NO" sz="16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nn-NO" sz="1600" dirty="0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nn-NO" sz="1600" dirty="0" smtClean="0">
                <a:solidFill>
                  <a:srgbClr val="000000"/>
                </a:solidFill>
                <a:latin typeface="Courier New"/>
              </a:rPr>
              <a:t> i = 0; i &lt; friends.</a:t>
            </a:r>
            <a:r>
              <a:rPr lang="nn-NO" sz="1600" dirty="0" smtClean="0">
                <a:solidFill>
                  <a:srgbClr val="0000C0"/>
                </a:solidFill>
                <a:latin typeface="Courier New"/>
              </a:rPr>
              <a:t>length</a:t>
            </a:r>
            <a:r>
              <a:rPr lang="nn-NO" sz="1600" dirty="0" smtClean="0">
                <a:solidFill>
                  <a:srgbClr val="000000"/>
                </a:solidFill>
                <a:latin typeface="Courier New"/>
              </a:rPr>
              <a:t>; i++) {</a:t>
            </a:r>
          </a:p>
          <a:p>
            <a:pPr lvl="1"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sz="1600" i="1" dirty="0" err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(friends[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]</a:t>
            </a:r>
            <a:r>
              <a:rPr lang="en-US" sz="1600" i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lvl="1">
              <a:buNone/>
            </a:pPr>
            <a:r>
              <a:rPr lang="ru-RU" sz="1600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en-US" sz="1600" dirty="0" smtClean="0">
              <a:solidFill>
                <a:srgbClr val="000000"/>
              </a:solidFill>
              <a:latin typeface="Courier New"/>
            </a:endParaRPr>
          </a:p>
          <a:p>
            <a:pPr lvl="1">
              <a:buNone/>
            </a:pPr>
            <a:endParaRPr lang="ru-RU" sz="1600" dirty="0" smtClean="0">
              <a:solidFill>
                <a:schemeClr val="bg1">
                  <a:lumMod val="50000"/>
                </a:schemeClr>
              </a:solidFill>
              <a:latin typeface="Courier New"/>
            </a:endParaRPr>
          </a:p>
          <a:p>
            <a:pPr lvl="1">
              <a:buNone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/>
              </a:rPr>
              <a:t>// New school</a:t>
            </a:r>
          </a:p>
          <a:p>
            <a:pPr lvl="1"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for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(String f : friends) {</a:t>
            </a:r>
          </a:p>
          <a:p>
            <a:pPr lvl="1"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sz="1600" i="1" dirty="0" err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(f);</a:t>
            </a:r>
          </a:p>
          <a:p>
            <a:pPr lvl="1">
              <a:buNone/>
            </a:pPr>
            <a:r>
              <a:rPr lang="ru-RU" sz="1600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>
              <a:buNone/>
            </a:pPr>
            <a:endParaRPr lang="ru-RU" sz="1600" dirty="0" smtClean="0">
              <a:solidFill>
                <a:srgbClr val="000000"/>
              </a:solidFill>
              <a:latin typeface="Courier New"/>
            </a:endParaRPr>
          </a:p>
          <a:p>
            <a:r>
              <a:rPr lang="ru-RU" dirty="0" smtClean="0">
                <a:solidFill>
                  <a:srgbClr val="00B050"/>
                </a:solidFill>
              </a:rPr>
              <a:t>Код стал короче и понятнее</a:t>
            </a:r>
          </a:p>
          <a:p>
            <a:r>
              <a:rPr lang="ru-RU" dirty="0" smtClean="0">
                <a:solidFill>
                  <a:srgbClr val="FF0000"/>
                </a:solidFill>
              </a:rPr>
              <a:t>Нет индекса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40339965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5. Enhanced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Loop</a:t>
            </a:r>
            <a:br>
              <a:rPr lang="en-US" dirty="0" smtClean="0"/>
            </a:b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Коллекции и классы, имплементирующие интерфейс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Iterable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endParaRPr lang="ru-RU" sz="1600" dirty="0" smtClean="0">
              <a:solidFill>
                <a:srgbClr val="000000"/>
              </a:solidFill>
              <a:latin typeface="Courier New"/>
            </a:endParaRPr>
          </a:p>
          <a:p>
            <a:pPr lvl="2"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Collection&lt;String&gt;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tBrand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ArrayList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&lt;String&gt;();</a:t>
            </a:r>
          </a:p>
          <a:p>
            <a:pPr lvl="2">
              <a:buNone/>
            </a:pP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tBrand.add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600" dirty="0" smtClean="0">
                <a:solidFill>
                  <a:srgbClr val="2A00FF"/>
                </a:solidFill>
                <a:latin typeface="Courier New"/>
              </a:rPr>
              <a:t>"T-Home"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lvl="2">
              <a:buNone/>
            </a:pP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tBrand.add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600" dirty="0" smtClean="0">
                <a:solidFill>
                  <a:srgbClr val="2A00FF"/>
                </a:solidFill>
                <a:latin typeface="Courier New"/>
              </a:rPr>
              <a:t>"T-Online"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lvl="2">
              <a:buNone/>
            </a:pP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tBrand.add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600" dirty="0" smtClean="0">
                <a:solidFill>
                  <a:srgbClr val="2A00FF"/>
                </a:solidFill>
                <a:latin typeface="Courier New"/>
              </a:rPr>
              <a:t>"T-Mobile"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lvl="2">
              <a:buNone/>
            </a:pP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tBrand.add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600" dirty="0" smtClean="0">
                <a:solidFill>
                  <a:srgbClr val="2A00FF"/>
                </a:solidFill>
                <a:latin typeface="Courier New"/>
              </a:rPr>
              <a:t>"T-Systems"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lvl="2"/>
            <a:endParaRPr lang="ru-RU" sz="1600" dirty="0" smtClean="0">
              <a:latin typeface="Courier New"/>
            </a:endParaRPr>
          </a:p>
          <a:p>
            <a:pPr lvl="2"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for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(Object t :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tBrand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) {</a:t>
            </a:r>
          </a:p>
          <a:p>
            <a:pPr lvl="2">
              <a:buNone/>
            </a:pPr>
            <a:r>
              <a:rPr lang="ru-RU" sz="16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sz="1600" i="1" dirty="0" err="1" smtClean="0">
                <a:solidFill>
                  <a:srgbClr val="002060"/>
                </a:solidFill>
                <a:latin typeface="Courier New"/>
              </a:rPr>
              <a:t>out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(t</a:t>
            </a:r>
            <a:r>
              <a:rPr lang="ru-RU" sz="1600" dirty="0" smtClean="0">
                <a:solidFill>
                  <a:srgbClr val="000000"/>
                </a:solidFill>
                <a:latin typeface="Courier New"/>
              </a:rPr>
              <a:t>)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;</a:t>
            </a:r>
            <a:endParaRPr lang="ru-RU" sz="1600" dirty="0" smtClean="0">
              <a:solidFill>
                <a:srgbClr val="000000"/>
              </a:solidFill>
              <a:latin typeface="Courier New"/>
            </a:endParaRPr>
          </a:p>
          <a:p>
            <a:pPr lvl="2">
              <a:buNone/>
            </a:pPr>
            <a:r>
              <a:rPr lang="ru-RU" sz="1600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 lvl="2">
              <a:buNone/>
            </a:pPr>
            <a:endParaRPr lang="en-US" sz="1600" dirty="0" smtClean="0">
              <a:solidFill>
                <a:srgbClr val="000000"/>
              </a:solidFill>
              <a:latin typeface="Courier New"/>
            </a:endParaRPr>
          </a:p>
          <a:p>
            <a:pPr lvl="2">
              <a:buNone/>
            </a:pPr>
            <a:endParaRPr lang="en-US" sz="1600" dirty="0" smtClean="0">
              <a:solidFill>
                <a:srgbClr val="000000"/>
              </a:solidFill>
              <a:latin typeface="Courier New"/>
            </a:endParaRPr>
          </a:p>
          <a:p>
            <a:pPr lvl="2">
              <a:buNone/>
            </a:pPr>
            <a:endParaRPr lang="en-US" sz="1600" dirty="0" smtClean="0">
              <a:solidFill>
                <a:srgbClr val="000000"/>
              </a:solidFill>
              <a:latin typeface="Courier New"/>
            </a:endParaRPr>
          </a:p>
          <a:p>
            <a:r>
              <a:rPr lang="ru-RU" dirty="0" smtClean="0">
                <a:solidFill>
                  <a:srgbClr val="00B050"/>
                </a:solidFill>
                <a:cs typeface="Arial" pitchFamily="34" charset="0"/>
              </a:rPr>
              <a:t>Меньше возни с итераторами, не надо дополнительных переменных</a:t>
            </a:r>
            <a:endParaRPr lang="ru-RU" dirty="0" smtClean="0">
              <a:solidFill>
                <a:srgbClr val="FF0000"/>
              </a:solidFill>
              <a:cs typeface="Arial" pitchFamily="34" charset="0"/>
            </a:endParaRPr>
          </a:p>
          <a:p>
            <a:pPr lvl="2">
              <a:buNone/>
            </a:pPr>
            <a:endParaRPr lang="en-US" sz="1600" dirty="0" smtClean="0">
              <a:solidFill>
                <a:srgbClr val="000000"/>
              </a:solidFill>
              <a:latin typeface="Courier New"/>
              <a:cs typeface="Courier New" pitchFamily="49" charset="0"/>
            </a:endParaRPr>
          </a:p>
          <a:p>
            <a:pPr lvl="2">
              <a:buNone/>
            </a:pPr>
            <a:endParaRPr lang="ru-RU" sz="1600" dirty="0" smtClean="0">
              <a:solidFill>
                <a:srgbClr val="000000"/>
              </a:solidFill>
              <a:latin typeface="Courier New"/>
              <a:cs typeface="Courier New" pitchFamily="49" charset="0"/>
            </a:endParaRPr>
          </a:p>
          <a:p>
            <a:pPr lvl="2">
              <a:buNone/>
            </a:pPr>
            <a:endParaRPr lang="ru-RU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5. Enhanced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Loop</a:t>
            </a:r>
            <a:br>
              <a:rPr lang="en-US" dirty="0" smtClean="0"/>
            </a:b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Коллекции и классы, имплементирующие интерфейс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Iterable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endParaRPr lang="ru-RU" sz="1600" dirty="0" smtClean="0">
              <a:solidFill>
                <a:srgbClr val="000000"/>
              </a:solidFill>
              <a:latin typeface="Courier New"/>
            </a:endParaRPr>
          </a:p>
          <a:p>
            <a:pPr lvl="2"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Collection&lt;String&gt;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tBrand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ArrayList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&lt;String&gt;();</a:t>
            </a:r>
          </a:p>
          <a:p>
            <a:pPr lvl="2">
              <a:buNone/>
            </a:pP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tBrand.add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600" dirty="0" smtClean="0">
                <a:solidFill>
                  <a:srgbClr val="2A00FF"/>
                </a:solidFill>
                <a:latin typeface="Courier New"/>
              </a:rPr>
              <a:t>"T-Home"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lvl="2">
              <a:buNone/>
            </a:pP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tBrand.add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600" dirty="0" smtClean="0">
                <a:solidFill>
                  <a:srgbClr val="2A00FF"/>
                </a:solidFill>
                <a:latin typeface="Courier New"/>
              </a:rPr>
              <a:t>"T-Online"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lvl="2">
              <a:buNone/>
            </a:pP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tBrand.add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600" dirty="0" smtClean="0">
                <a:solidFill>
                  <a:srgbClr val="2A00FF"/>
                </a:solidFill>
                <a:latin typeface="Courier New"/>
              </a:rPr>
              <a:t>"T-Mobile"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lvl="2">
              <a:buNone/>
            </a:pP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tBrand.add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600" dirty="0" smtClean="0">
                <a:solidFill>
                  <a:srgbClr val="2A00FF"/>
                </a:solidFill>
                <a:latin typeface="Courier New"/>
              </a:rPr>
              <a:t>"T-Systems"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lvl="2"/>
            <a:endParaRPr lang="ru-RU" sz="1600" dirty="0" smtClean="0">
              <a:latin typeface="Courier New"/>
            </a:endParaRPr>
          </a:p>
          <a:p>
            <a:pPr lvl="2"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for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(Object t :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tBrand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) {</a:t>
            </a:r>
          </a:p>
          <a:p>
            <a:pPr lvl="2">
              <a:buNone/>
            </a:pPr>
            <a:r>
              <a:rPr lang="ru-RU" sz="16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sz="1600" i="1" dirty="0" err="1" smtClean="0">
                <a:solidFill>
                  <a:srgbClr val="002060"/>
                </a:solidFill>
                <a:latin typeface="Courier New"/>
              </a:rPr>
              <a:t>out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(t</a:t>
            </a:r>
            <a:r>
              <a:rPr lang="ru-RU" sz="1600" dirty="0" smtClean="0">
                <a:solidFill>
                  <a:srgbClr val="000000"/>
                </a:solidFill>
                <a:latin typeface="Courier New"/>
              </a:rPr>
              <a:t>)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;</a:t>
            </a:r>
            <a:endParaRPr lang="ru-RU" sz="1600" dirty="0" smtClean="0">
              <a:solidFill>
                <a:srgbClr val="000000"/>
              </a:solidFill>
              <a:latin typeface="Courier New"/>
            </a:endParaRPr>
          </a:p>
          <a:p>
            <a:pPr lvl="2">
              <a:buNone/>
            </a:pPr>
            <a:r>
              <a:rPr lang="ru-RU" sz="1600" dirty="0" smtClean="0">
                <a:latin typeface="Courier New"/>
              </a:rPr>
              <a:t>    </a:t>
            </a:r>
            <a:r>
              <a:rPr lang="en-US" sz="1600" dirty="0" err="1" smtClean="0">
                <a:latin typeface="Courier New"/>
              </a:rPr>
              <a:t>tBrand.remove</a:t>
            </a:r>
            <a:r>
              <a:rPr lang="en-US" sz="1600" dirty="0" smtClean="0">
                <a:latin typeface="Courier New"/>
              </a:rPr>
              <a:t>(t); </a:t>
            </a:r>
          </a:p>
          <a:p>
            <a:pPr lvl="2"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/>
              </a:rPr>
              <a:t>    // </a:t>
            </a:r>
            <a:r>
              <a:rPr lang="en-US" sz="1600" dirty="0" err="1" smtClean="0">
                <a:solidFill>
                  <a:srgbClr val="FF0000"/>
                </a:solidFill>
                <a:latin typeface="Courier New"/>
              </a:rPr>
              <a:t>java.util.ConcurrentModificationException</a:t>
            </a:r>
            <a:r>
              <a:rPr lang="en-US" sz="1600" dirty="0" smtClean="0">
                <a:solidFill>
                  <a:srgbClr val="FF0000"/>
                </a:solidFill>
                <a:latin typeface="Courier New"/>
              </a:rPr>
              <a:t>!!!</a:t>
            </a:r>
          </a:p>
          <a:p>
            <a:pPr lvl="2">
              <a:buNone/>
            </a:pPr>
            <a:r>
              <a:rPr lang="ru-RU" sz="1600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 lvl="2">
              <a:buNone/>
            </a:pPr>
            <a:endParaRPr lang="en-US" sz="1600" dirty="0" smtClean="0">
              <a:solidFill>
                <a:srgbClr val="000000"/>
              </a:solidFill>
              <a:latin typeface="Courier New"/>
            </a:endParaRPr>
          </a:p>
          <a:p>
            <a:r>
              <a:rPr lang="ru-RU" dirty="0" smtClean="0">
                <a:solidFill>
                  <a:srgbClr val="00B050"/>
                </a:solidFill>
                <a:cs typeface="Arial" pitchFamily="34" charset="0"/>
              </a:rPr>
              <a:t>Меньше возни с итераторами, не надо дополнительных переменных</a:t>
            </a:r>
          </a:p>
          <a:p>
            <a:r>
              <a:rPr lang="ru-RU" dirty="0" smtClean="0">
                <a:solidFill>
                  <a:srgbClr val="FF0000"/>
                </a:solidFill>
                <a:cs typeface="Arial" pitchFamily="34" charset="0"/>
              </a:rPr>
              <a:t>Коллекция доступна только в одном направлении и</a:t>
            </a:r>
            <a:r>
              <a:rPr lang="en-US" dirty="0" smtClean="0">
                <a:solidFill>
                  <a:srgbClr val="FF0000"/>
                </a:solidFill>
                <a:cs typeface="Arial" pitchFamily="34" charset="0"/>
              </a:rPr>
              <a:t> </a:t>
            </a:r>
            <a:r>
              <a:rPr lang="ru-RU" dirty="0" smtClean="0">
                <a:solidFill>
                  <a:srgbClr val="FF0000"/>
                </a:solidFill>
                <a:cs typeface="Arial" pitchFamily="34" charset="0"/>
              </a:rPr>
              <a:t>неизменяема</a:t>
            </a:r>
          </a:p>
          <a:p>
            <a:pPr lvl="2">
              <a:buNone/>
            </a:pPr>
            <a:endParaRPr lang="en-US" sz="1600" dirty="0" smtClean="0">
              <a:solidFill>
                <a:srgbClr val="000000"/>
              </a:solidFill>
              <a:latin typeface="Courier New"/>
              <a:cs typeface="Courier New" pitchFamily="49" charset="0"/>
            </a:endParaRPr>
          </a:p>
          <a:p>
            <a:pPr lvl="2">
              <a:buNone/>
            </a:pPr>
            <a:endParaRPr lang="ru-RU" sz="1600" dirty="0" smtClean="0">
              <a:solidFill>
                <a:srgbClr val="000000"/>
              </a:solidFill>
              <a:latin typeface="Courier New"/>
              <a:cs typeface="Courier New" pitchFamily="49" charset="0"/>
            </a:endParaRPr>
          </a:p>
          <a:p>
            <a:pPr lvl="2">
              <a:buNone/>
            </a:pPr>
            <a:endParaRPr lang="ru-RU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cture template">
  <a:themeElements>
    <a:clrScheme name="">
      <a:dk1>
        <a:srgbClr val="000000"/>
      </a:dk1>
      <a:lt1>
        <a:srgbClr val="FFFFFF"/>
      </a:lt1>
      <a:dk2>
        <a:srgbClr val="E20074"/>
      </a:dk2>
      <a:lt2>
        <a:srgbClr val="CCCCCC"/>
      </a:lt2>
      <a:accent1>
        <a:srgbClr val="427BAB"/>
      </a:accent1>
      <a:accent2>
        <a:srgbClr val="FDD167"/>
      </a:accent2>
      <a:accent3>
        <a:srgbClr val="FFFFFF"/>
      </a:accent3>
      <a:accent4>
        <a:srgbClr val="000000"/>
      </a:accent4>
      <a:accent5>
        <a:srgbClr val="B0BFD2"/>
      </a:accent5>
      <a:accent6>
        <a:srgbClr val="E5BD5D"/>
      </a:accent6>
      <a:hlink>
        <a:srgbClr val="E20074"/>
      </a:hlink>
      <a:folHlink>
        <a:srgbClr val="64B9E4"/>
      </a:folHlink>
    </a:clrScheme>
    <a:fontScheme name="2_DTE Master">
      <a:majorFont>
        <a:latin typeface="Tele-GroteskNor"/>
        <a:ea typeface=""/>
        <a:cs typeface=""/>
      </a:majorFont>
      <a:minorFont>
        <a:latin typeface="Tele-GroteskNo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220663" marR="0" indent="-220663" algn="l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>
            <a:schemeClr val="tx2"/>
          </a:buClr>
          <a:buSzPct val="75000"/>
          <a:buFont typeface="Wingdings" pitchFamily="2" charset="2"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ele-GroteskNor" pitchFamily="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220663" marR="0" indent="-220663" algn="l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>
            <a:schemeClr val="tx2"/>
          </a:buClr>
          <a:buSzPct val="75000"/>
          <a:buFont typeface="Wingdings" pitchFamily="2" charset="2"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ele-GroteskNor" pitchFamily="2" charset="0"/>
          </a:defRPr>
        </a:defPPr>
      </a:lstStyle>
    </a:lnDef>
  </a:objectDefaults>
  <a:extraClrSchemeLst>
    <a:extraClrScheme>
      <a:clrScheme name="2_DTE Master 1">
        <a:dk1>
          <a:srgbClr val="000000"/>
        </a:dk1>
        <a:lt1>
          <a:srgbClr val="FFFFFF"/>
        </a:lt1>
        <a:dk2>
          <a:srgbClr val="E20074"/>
        </a:dk2>
        <a:lt2>
          <a:srgbClr val="CCCCCC"/>
        </a:lt2>
        <a:accent1>
          <a:srgbClr val="3366CC"/>
        </a:accent1>
        <a:accent2>
          <a:srgbClr val="FDCD67"/>
        </a:accent2>
        <a:accent3>
          <a:srgbClr val="FFFFFF"/>
        </a:accent3>
        <a:accent4>
          <a:srgbClr val="000000"/>
        </a:accent4>
        <a:accent5>
          <a:srgbClr val="ADB8E2"/>
        </a:accent5>
        <a:accent6>
          <a:srgbClr val="E5BA5D"/>
        </a:accent6>
        <a:hlink>
          <a:srgbClr val="E20074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E20074"/>
      </a:dk2>
      <a:lt2>
        <a:srgbClr val="CCCCCC"/>
      </a:lt2>
      <a:accent1>
        <a:srgbClr val="3366CC"/>
      </a:accent1>
      <a:accent2>
        <a:srgbClr val="FDCD67"/>
      </a:accent2>
      <a:accent3>
        <a:srgbClr val="FFFFFF"/>
      </a:accent3>
      <a:accent4>
        <a:srgbClr val="000000"/>
      </a:accent4>
      <a:accent5>
        <a:srgbClr val="ADB8E2"/>
      </a:accent5>
      <a:accent6>
        <a:srgbClr val="E5BA5D"/>
      </a:accent6>
      <a:hlink>
        <a:srgbClr val="E20074"/>
      </a:hlink>
      <a:folHlink>
        <a:srgbClr val="99CC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 template</Template>
  <TotalTime>2118</TotalTime>
  <Words>1803</Words>
  <Application>Microsoft Office PowerPoint</Application>
  <PresentationFormat>On-screen Show (4:3)</PresentationFormat>
  <Paragraphs>611</Paragraphs>
  <Slides>45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lecture template</vt:lpstr>
      <vt:lpstr>Java lecture #2   New features of Java5/6/7</vt:lpstr>
      <vt:lpstr>Outline</vt:lpstr>
      <vt:lpstr>Java 5. Varargs</vt:lpstr>
      <vt:lpstr>Java 5. Varargs</vt:lpstr>
      <vt:lpstr>Java 5. Varargs</vt:lpstr>
      <vt:lpstr>Java 5. Enhanced for Loop </vt:lpstr>
      <vt:lpstr>Java 5. Enhanced for Loop </vt:lpstr>
      <vt:lpstr>Java 5. Enhanced for Loop </vt:lpstr>
      <vt:lpstr>Java 5. Enhanced for Loop </vt:lpstr>
      <vt:lpstr>Java 5. enum</vt:lpstr>
      <vt:lpstr>Java 5. enum static methods</vt:lpstr>
      <vt:lpstr>Java 5. enum static methods</vt:lpstr>
      <vt:lpstr>Java 5. enum methods</vt:lpstr>
      <vt:lpstr>Java 5. enum methods</vt:lpstr>
      <vt:lpstr>Java 5. enum methods</vt:lpstr>
      <vt:lpstr>Java 5. Autoboxing/Unboxing</vt:lpstr>
      <vt:lpstr>Java 5. Autoboxing/Unboxing</vt:lpstr>
      <vt:lpstr>Java 5. Quiz</vt:lpstr>
      <vt:lpstr>Java 5. Road to Generics</vt:lpstr>
      <vt:lpstr>Java 5. Road to Generics</vt:lpstr>
      <vt:lpstr>Java 5. Road to Generics</vt:lpstr>
      <vt:lpstr>Java 5. Road to Generics</vt:lpstr>
      <vt:lpstr>Java 5. Road to Generics</vt:lpstr>
      <vt:lpstr>Java 5. Road to Generics</vt:lpstr>
      <vt:lpstr>Java 5. Generic classes</vt:lpstr>
      <vt:lpstr>Java 5. Generic classes </vt:lpstr>
      <vt:lpstr>Java 5. Generic methods</vt:lpstr>
      <vt:lpstr>Java 5. Generic methods</vt:lpstr>
      <vt:lpstr>Java 5. Wildcards</vt:lpstr>
      <vt:lpstr>Java 5. Wildcards</vt:lpstr>
      <vt:lpstr>Java 5. Generics</vt:lpstr>
      <vt:lpstr>Java 5. static import</vt:lpstr>
      <vt:lpstr>Java 5. static import</vt:lpstr>
      <vt:lpstr>Java 5. Annotations</vt:lpstr>
      <vt:lpstr>Java 6. Collection Framework</vt:lpstr>
      <vt:lpstr>Java 6. Collection Framework / Deployment</vt:lpstr>
      <vt:lpstr>Java 6. Internationalization Support / JAR</vt:lpstr>
      <vt:lpstr>Java 6. JConsole / Networking Features</vt:lpstr>
      <vt:lpstr>Java 6. Perfomance / Scripting</vt:lpstr>
      <vt:lpstr>Java 6. Swing</vt:lpstr>
      <vt:lpstr>Java 7. Language enhancements</vt:lpstr>
      <vt:lpstr>Java 7. Language enhancements</vt:lpstr>
      <vt:lpstr>Java 7. Language enhancements</vt:lpstr>
      <vt:lpstr>Java 7. Language enhancements</vt:lpstr>
      <vt:lpstr> Questions</vt:lpstr>
    </vt:vector>
  </TitlesOfParts>
  <Company>T-SYSTEMS CIS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Lecture</dc:title>
  <dc:creator>Maxim Kornienko</dc:creator>
  <cp:lastModifiedBy>Daniil Shulgin</cp:lastModifiedBy>
  <cp:revision>139</cp:revision>
  <cp:lastPrinted>2008-10-06T12:12:35Z</cp:lastPrinted>
  <dcterms:created xsi:type="dcterms:W3CDTF">2011-07-19T06:19:50Z</dcterms:created>
  <dcterms:modified xsi:type="dcterms:W3CDTF">2012-09-13T11:51:39Z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TAG2">
    <vt:lpwstr>0008003618000000000001023720</vt:lpwstr>
  </property>
</Properties>
</file>