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notesMasterIdLst>
    <p:notesMasterId r:id="rId58"/>
  </p:notesMasterIdLst>
  <p:handoutMasterIdLst>
    <p:handoutMasterId r:id="rId59"/>
  </p:handoutMasterIdLst>
  <p:sldIdLst>
    <p:sldId id="267" r:id="rId3"/>
    <p:sldId id="270" r:id="rId4"/>
    <p:sldId id="272" r:id="rId5"/>
    <p:sldId id="268" r:id="rId6"/>
    <p:sldId id="273" r:id="rId7"/>
    <p:sldId id="274" r:id="rId8"/>
    <p:sldId id="275" r:id="rId9"/>
    <p:sldId id="276" r:id="rId10"/>
    <p:sldId id="277" r:id="rId11"/>
    <p:sldId id="278" r:id="rId12"/>
    <p:sldId id="280" r:id="rId13"/>
    <p:sldId id="279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317" r:id="rId51"/>
    <p:sldId id="318" r:id="rId52"/>
    <p:sldId id="319" r:id="rId53"/>
    <p:sldId id="320" r:id="rId54"/>
    <p:sldId id="321" r:id="rId55"/>
    <p:sldId id="322" r:id="rId56"/>
    <p:sldId id="323" r:id="rId57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B5B8"/>
    <a:srgbClr val="37C9CD"/>
    <a:srgbClr val="59D2D5"/>
    <a:srgbClr val="E06361"/>
    <a:srgbClr val="75B77D"/>
    <a:srgbClr val="A3CFA8"/>
    <a:srgbClr val="8D9DD8"/>
    <a:srgbClr val="FEF7DB"/>
    <a:srgbClr val="FEDBF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18" d="100"/>
          <a:sy n="118" d="100"/>
        </p:scale>
        <p:origin x="1738" y="82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941" y="62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2025-03-12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481903" y="2680109"/>
            <a:ext cx="3859670" cy="806498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671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orient="horz" pos="10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5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65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6793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7E81C33E-41CC-7144-9EE9-6BB47BFC27E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80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EBC88-5945-6548-81AC-D1E80123091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29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7FCC0-BCF1-7F40-94F0-C8B3ACD3389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81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A98B9-3ABE-A242-9F6B-DA9BAB124A35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39871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5156-B5F0-8F44-9B3B-B829BD25E71A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737102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B5F46-2B7F-5B4D-AD94-C45166DC40CF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6664132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</p:spPr>
        <p:txBody>
          <a:bodyPr/>
          <a:lstStyle/>
          <a:p>
            <a:fld id="{6E7C3E9F-FCDE-664F-9336-1ABBAA0EA927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</p:spPr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6829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8683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4813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145276638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DA2EC-FE51-234C-8874-87F532D5C722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16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BB0B-C07A-EF4C-ADBF-B404E3B41965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77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0531E-1DA2-B34A-93A6-C570B815175C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837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E4664-5CFD-1A4D-9B41-76CFD729FE90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604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2219-5F3D-7F43-849E-768B69F61FFB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26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513" y="440330"/>
            <a:ext cx="8107710" cy="800724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995" y="1470362"/>
            <a:ext cx="8105496" cy="4849414"/>
          </a:xfrm>
        </p:spPr>
        <p:txBody>
          <a:bodyPr>
            <a:normAutofit/>
          </a:bodyPr>
          <a:lstStyle>
            <a:lvl1pPr marL="225425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800">
                <a:latin typeface="KoPub돋움체_Pro Bold" panose="02020603020101020101" pitchFamily="18" charset="-127"/>
                <a:ea typeface="KoPub돋움체_Pro Bold" panose="02020603020101020101" pitchFamily="18" charset="-127"/>
              </a:defRPr>
            </a:lvl1pPr>
            <a:lvl2pPr marL="573088" indent="-238125">
              <a:buClr>
                <a:srgbClr val="FFCC66"/>
              </a:buClr>
              <a:buFont typeface="Wingdings" panose="05000000000000000000" pitchFamily="2" charset="2"/>
              <a:buChar char="l"/>
              <a:defRPr sz="16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2pPr>
            <a:lvl3pPr marL="860425" indent="-182563">
              <a:buClr>
                <a:srgbClr val="FFCC66"/>
              </a:buClr>
              <a:buFont typeface="Wingdings" panose="05000000000000000000" pitchFamily="2" charset="2"/>
              <a:buChar char="l"/>
              <a:defRPr sz="14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3pPr>
            <a:lvl4pPr marL="1198563" indent="-225425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4pPr>
            <a:lvl5pPr marL="1544638" indent="-228600">
              <a:buClr>
                <a:srgbClr val="FFCC66"/>
              </a:buClr>
              <a:buFont typeface="Wingdings" panose="05000000000000000000" pitchFamily="2" charset="2"/>
              <a:buChar char="l"/>
              <a:defRPr sz="1200">
                <a:latin typeface="KoPub돋움체_Pro Light" panose="02020603020101020101" pitchFamily="18" charset="-127"/>
                <a:ea typeface="KoPub돋움체_Pro Light" panose="02020603020101020101" pitchFamily="18" charset="-127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62949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62BFA-C828-2446-9B72-82AD7C7C4D28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950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3/12/2025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6830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0C587-CD89-8C40-AE01-36B25C2FD636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2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4BB27-D512-944F-BD47-D639527B0043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97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/>
              <a:pPr>
                <a:defRPr/>
              </a:pPr>
              <a:t>3/12/2025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5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4"/>
                </a:solidFill>
              </a:defRPr>
            </a:lvl1pPr>
          </a:lstStyle>
          <a:p>
            <a:fld id="{64F5F5AC-42C6-7943-932B-3849F0E3EB5C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4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4"/>
                </a:solidFill>
              </a:defRPr>
            </a:lvl1pPr>
          </a:lstStyle>
          <a:p>
            <a:fld id="{49D7BC1C-BEF1-FE43-BAF8-AEC9A28588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2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KoPub돋움체_Pro Bold" panose="02020603020101020101" pitchFamily="18" charset="-127"/>
          <a:ea typeface="KoPub돋움체_Pro Bold" panose="02020603020101020101" pitchFamily="18" charset="-127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KoPub돋움체_Pro Light" panose="02020603020101020101" pitchFamily="18" charset="-127"/>
          <a:ea typeface="KoPub돋움체_Pro Light" panose="02020603020101020101" pitchFamily="18" charset="-127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9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0.jpg"/><Relationship Id="rId5" Type="http://schemas.openxmlformats.org/officeDocument/2006/relationships/image" Target="../media/image12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30.jp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0" y="2224864"/>
            <a:ext cx="9144000" cy="1895420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spcBef>
                <a:spcPct val="0"/>
              </a:spcBef>
              <a:buNone/>
              <a:defRPr lang="en-US" sz="4400" b="1" kern="1200" baseline="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pPr algn="ctr"/>
            <a:r>
              <a:rPr lang="ko-KR" altLang="en-US" sz="5400" dirty="0">
                <a:solidFill>
                  <a:srgbClr val="E06361"/>
                </a:solidFill>
              </a:rPr>
              <a:t>첫째마당</a:t>
            </a:r>
            <a:endParaRPr lang="en-US" altLang="ko-KR" sz="5400" dirty="0">
              <a:solidFill>
                <a:srgbClr val="E06361"/>
              </a:solidFill>
            </a:endParaRPr>
          </a:p>
          <a:p>
            <a:pPr algn="ctr"/>
            <a:r>
              <a:rPr lang="ko-KR" altLang="en-US" sz="5400" dirty="0">
                <a:solidFill>
                  <a:schemeClr val="tx2"/>
                </a:solidFill>
              </a:rPr>
              <a:t>딥러닝 시작을 위한 준비 운동</a:t>
            </a:r>
            <a:endParaRPr lang="en-US" sz="5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03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우리가 지금 배우려는 것이 바로 이러한 학습과 예측의 구체적인 과정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러닝의 예측 성공률은 결국 얼마나 정확한 경계선을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긋느냐에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달려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더 정확한 선을 긋기 위한 여러 가지 노력이 계속되어 왔고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 결과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퍼셉트론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(perceptron)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아달라인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adaline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선형 회귀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(linear regression)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등을 지나 오늘날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탄생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716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2 </a:t>
            </a:r>
            <a:r>
              <a:rPr lang="ko-KR" altLang="en-US" sz="2600" dirty="0"/>
              <a:t>딥러닝 코드 실행해 보기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357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백문이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불여일견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!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코드를 불러와 그 형태를 살펴보고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예측 결과가 나오는 과정을 미리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있는 소스 코드를 내 계정으로 불러와 저장하고 실행하는 연습을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4903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웹 브라우저에 다음 주소를 입력해 소스 코드가 저장되어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바로 실행하려면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화면 하단에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핵심 미리보기 </a:t>
            </a: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[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D7A6A1-3CE8-4C33-B214-881E63765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36" y="2122026"/>
            <a:ext cx="3181350" cy="304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33805D4-329F-4E8A-BC6F-1CEEC726B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131" y="3429000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EF83115-6ABD-46C3-A124-7F45556CCD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028" y="216965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55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2-3 | </a:t>
            </a:r>
            <a:r>
              <a:rPr lang="ko-KR" altLang="en-US" sz="1600" b="1" dirty="0" err="1"/>
              <a:t>깃허브에</a:t>
            </a:r>
            <a:r>
              <a:rPr lang="ko-KR" altLang="en-US" sz="1600" b="1" dirty="0"/>
              <a:t> 접속해 소스 코드 확인하기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657292-C9AF-4A24-BCA0-BAFEB0A5A6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836833" cy="3456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067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주피터 노트북으로 코드와 실행 결과를 먼저 확인한 후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이동하려면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저자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접속하여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2-4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   화면 상단 목록에 있는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ch02.ipynb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   한 후 열린 주피터 노트북 상단의   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 실행하기 이미지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F83115-6ABD-46C3-A124-7F45556CC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113" y="2161646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766FA9C-0A81-45BA-BFC4-3C5784A5F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397" y="244968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86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9DFB5770-AE57-4805-B9C6-0208E55E3D6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2-4 | </a:t>
            </a:r>
            <a:r>
              <a:rPr lang="ko-KR" altLang="en-US" sz="1600" b="1" dirty="0"/>
              <a:t>주피터 노트북에서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실행하기 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8C8745-C932-476E-ADFE-F319FE321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34938"/>
            <a:ext cx="5715102" cy="454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78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해당 노트북 파일이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통해 열림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아직은 내 계정에서 오픈한 상태가 아니므로 실행하거나 저장할 수 없음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2-5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코랩으로</a:t>
            </a:r>
            <a:r>
              <a:rPr lang="ko-KR" altLang="en-US" sz="1600" b="1" dirty="0"/>
              <a:t> 열기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376106-5BBF-4B96-9A27-57C9BF067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593687"/>
            <a:ext cx="5515257" cy="315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2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3.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파일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드라이브에 사본 저장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선택해 해당 코드의 사본을 내 드라이브에 저장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49202F22-A791-4B57-B42E-C02B4B4A244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2-6 | </a:t>
            </a:r>
            <a:r>
              <a:rPr lang="ko-KR" altLang="en-US" sz="1600" b="1" dirty="0"/>
              <a:t>나의 구글 계정으로 사본 복사하기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D16539-2813-4B68-9207-D6DBE7A9AC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910142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BD9BE4B-439D-4125-9536-16431F70D5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2" y="1885395"/>
            <a:ext cx="209550" cy="2095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3A19ECB-34AE-43C9-93DE-A9E681FBCD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2622502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582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탭이 열리며 해당 코드의 사본이 실행되는 것을 확인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사본은 나의 구글 계정에서 실행되는 것이므로 이제 코드를 내가 실행하거나 저장할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62538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2-7 | </a:t>
            </a:r>
            <a:r>
              <a:rPr lang="ko-KR" altLang="en-US" sz="1600" b="1" dirty="0"/>
              <a:t>내 계정으로 사본 복사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F0652F3-0EAF-476F-A948-6E0A2870B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2968144"/>
            <a:ext cx="6189959" cy="3559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32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7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424296" y="375829"/>
            <a:ext cx="8410623" cy="80649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pPr lvl="0" algn="ctr" defTabSz="457200">
              <a:spcBef>
                <a:spcPct val="0"/>
              </a:spcBef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2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E06361"/>
                </a:solidFill>
                <a:effectLst/>
                <a:uLnTx/>
                <a:uFillTx/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장 </a:t>
            </a:r>
            <a:r>
              <a:rPr lang="ko-KR" altLang="en-US" sz="32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딥러닝의</a:t>
            </a:r>
            <a:r>
              <a:rPr lang="ko-KR" altLang="en-US" sz="32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rPr>
              <a:t> 핵심 미리 보기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KoPub돋움체_Pro Bold" panose="02020603020101020101" pitchFamily="18" charset="-127"/>
              <a:ea typeface="KoPub돋움체_Pro Bold" panose="02020603020101020101" pitchFamily="18" charset="-127"/>
              <a:cs typeface="+mj-cs"/>
            </a:endParaRP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2079739" y="1182327"/>
            <a:ext cx="5020017" cy="10452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2159893" y="1643183"/>
            <a:ext cx="4824214" cy="2470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1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미지의 일을 예측하는 원리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2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코드 실행해 보기 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3 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딥러닝 개괄하기</a:t>
            </a:r>
            <a:endParaRPr lang="en-US" altLang="ko-KR" sz="2000" b="1" dirty="0">
              <a:latin typeface="KoPub돋움체_Pro Bold" panose="02020603020101020101" pitchFamily="18" charset="-127"/>
              <a:ea typeface="KoPub돋움체_Pro Bold" panose="02020603020101020101" pitchFamily="18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rgbClr val="E0636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4 </a:t>
            </a:r>
            <a:r>
              <a:rPr lang="ko-KR" altLang="en-US" sz="2000" b="1" dirty="0" err="1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이제부터가</a:t>
            </a:r>
            <a:r>
              <a:rPr lang="ko-KR" altLang="en-US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 진짜 딥러닝</a:t>
            </a:r>
            <a:r>
              <a:rPr lang="en-US" altLang="ko-KR" sz="2000" b="1" dirty="0">
                <a:latin typeface="KoPub돋움체_Pro Bold" panose="02020603020101020101" pitchFamily="18" charset="-127"/>
                <a:ea typeface="KoPub돋움체_Pro Bold" panose="0202060302010102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en-US" altLang="ko-KR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5.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파일 전체를 한 번에 실행하려면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런타임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&gt;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모두 실행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088802D-7E97-4112-A0F2-9B4585D2F92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2-8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전체를 한 번에 실행하기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5A88DF-B4CF-4081-8F31-E3AD32CD2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70" y="1894857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AD719A-DEFC-4143-80B6-9E6F4CED00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2603" y="1904596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5BCEA0-422F-4191-A036-3A6BA21D9F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94" y="2622502"/>
            <a:ext cx="63627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7532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코드별로 하나씩 실행하려면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앞의 실행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버튼을 클릭하면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82B23B-F9DD-4326-8A0A-1EBE80DB9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40" y="1873611"/>
            <a:ext cx="2095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934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코드창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맨 앞에 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  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아이콘이 차례로 나타나면서 코드가 실행되면 성공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실행을 마치면 다음과 같이    각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창별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 시간이 나타나고     실행 결과가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3609EE8-A2BF-41EC-8162-71A60E961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55" y="1853344"/>
            <a:ext cx="295275" cy="276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50E28E-D806-43AF-AA2C-7242B496B0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7874" y="1853345"/>
            <a:ext cx="247650" cy="27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C665CEF-0D2B-49E5-95BE-DE1C00582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288" y="2240131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B4DA4D-C493-43A3-9B2B-5F4A8228E0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852" y="2240131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F944CD1A-7931-4DF0-B94D-842205076560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2-9 | </a:t>
            </a:r>
            <a:r>
              <a:rPr lang="ko-KR" altLang="en-US" sz="1600" b="1" dirty="0"/>
              <a:t>구글 </a:t>
            </a:r>
            <a:r>
              <a:rPr lang="ko-KR" altLang="en-US" sz="1600" b="1" dirty="0" err="1"/>
              <a:t>코랩</a:t>
            </a:r>
            <a:r>
              <a:rPr lang="ko-KR" altLang="en-US" sz="1600" b="1" dirty="0"/>
              <a:t> 실행 결과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A3DCAE-E404-454E-885A-31398DECB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13973"/>
            <a:ext cx="5195660" cy="468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2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코드 실행해 보기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실행 결과는 매번 실행할 때마다 미세하게 달라짐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첫 가중치를 랜덤하게 정하고 실행을 반복하며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조금씩 가중치를 수정해 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특성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동작 원리에 대해서 앞으로 차차 배워 나갈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1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3 </a:t>
            </a:r>
            <a:r>
              <a:rPr lang="ko-KR" altLang="en-US" sz="2600" dirty="0"/>
              <a:t>딥러닝 개괄하기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741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 불러와 실행한 코드는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장에서 상세히 다루게 될 폐암 수술 환자의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 생존율을 예측한 모델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코드를 개괄적으로 살펴보며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프로그래밍하는 과정에 대한 감을 잡아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단 몇 줄로 이루어진 간략한 코드는 다음과 같이 크게 네 부분으로 나뉘어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3A6CABC-7FB1-437A-9F41-61150B8216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083358"/>
            <a:ext cx="669607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700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A028EFA-2A54-440A-98BE-BA4CCD83CD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1857447"/>
            <a:ext cx="67341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4770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구동하는 데 필요한 라이브러리 호출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책의 모든 코드는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파이썬으로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초보자부터 전문가까지 모두에게 애용되는 프로그래밍 언어로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특히 다양한 플랫폼에서 데이터를 분석하고 딥러닝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러닝을 구현하는 데 사용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풍부한 라이브러리를 가지고 있다는 것이 장점인데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라이브러리란 특정한 기능을 담은 작은 프로그램들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(module, API)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모아 놓은 것을 의미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목적에 따라 라이브러리를 불러오면 다양한 작업을 간단히 진행할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불러올 때 사용하는 명령어가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3FF70F4-B4DF-4302-86D1-BF344645B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73611"/>
            <a:ext cx="11144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444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코드의 처음이 다음과 같이 시작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E49B7-50B7-4A87-B334-8C26CFA99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770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63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1 </a:t>
            </a:r>
            <a:r>
              <a:rPr lang="ko-KR" altLang="en-US" sz="2600" dirty="0"/>
              <a:t>미지의 일을 예측하는 원리</a:t>
            </a:r>
            <a:endParaRPr lang="en-US" altLang="ko-KR" sz="2600" dirty="0"/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라이브러리에 포함된 모듈이 너무 많을 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그중 지금 필요한 일부 모듈만 다음과 같이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015D58F-107F-408E-8A55-CB99E2A51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449681"/>
            <a:ext cx="709612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805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27831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tensorflow.keras.models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Sequential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tensorflow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 있는 모델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(model)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클래스로부터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마찬가지로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from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tensorflow.keras.layers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레이어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(layers)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불러오라는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라이브러리명이 길거나 같은 이름이 이미 있을 경우 다음과 같이 짧게 줄일 수도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   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import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as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np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명령은 아나콘다에 이미 포함되어 있는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numpy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라이브러리를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np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짧은 이름으로 불러와 사용할 수 있게 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2B2D77-4AC7-4535-94AA-0B04A5C18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575" y="191807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A8FD66-F706-4376-936E-FEE99B040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46" y="2794928"/>
            <a:ext cx="209550" cy="2095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97D06A-437B-4C23-96CE-56D66FDB76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116" y="3601821"/>
            <a:ext cx="7096125" cy="71437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83F6F7-01E5-4772-B594-9701E4C9E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2469" y="4655979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22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  데이터를 불러와 사용할 수 있도록 준비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데이터를 불러와 구글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코랩에서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사용할 수 있도록 준비할 차례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데이터는 직접 업로드하는 방법과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불러오는 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우리는 이 책을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깃허브에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준비된 데이터를 내 계정으로 불러오도록 하겠음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가져오기 위해 실행하는 코드는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폴더가 새로 생기는 것을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모양의 아이콘을 클릭한 후 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폴더를 클릭하면    준비된 데이터를 확인할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6BE5E3-9156-41BD-8E0C-952DB3609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59" y="1894946"/>
            <a:ext cx="1304925" cy="2667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A07F11D-862D-4FB1-A7AE-300948DC1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3544214"/>
            <a:ext cx="7058025" cy="762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40039F-4F85-4AC9-B2BA-3E1A50DDF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4890053"/>
            <a:ext cx="209550" cy="2095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6EED658-11C9-4983-8D64-D94FC02AEF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485" y="4885882"/>
            <a:ext cx="209550" cy="2095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8FB2520-3980-443D-8A64-7ECE8514E4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45" y="4861670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544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A12E99E-2DD7-4121-8527-31A0624B051F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2-10 | </a:t>
            </a:r>
            <a:r>
              <a:rPr lang="ko-KR" altLang="en-US" sz="1600" b="1" dirty="0" err="1"/>
              <a:t>깃허브에서</a:t>
            </a:r>
            <a:r>
              <a:rPr lang="ko-KR" altLang="en-US" sz="1600" b="1" dirty="0"/>
              <a:t> 데이터 가져오기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D7DAD7-A191-4423-AADE-29DE879CA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74946"/>
            <a:ext cx="65722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978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가지고 있는 파일을 직접 업로드하려면 좌측 하단의        을 클릭해 파일 관련 메뉴를 열면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업로드 아이콘        을 클릭하면 데이터를 업로드할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90A41E-1C44-4D35-A26D-CCAC67D47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250" y="1855733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57971B2-3E7D-4515-A3DF-6C908102B0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4200" y="2488179"/>
            <a:ext cx="209550" cy="2095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548CFC6-0B9B-4CA1-A8B3-CB9225B83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673" y="1884970"/>
            <a:ext cx="200025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00BB13C-5653-4BA9-9EAA-5EA2219AB5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576" y="2493963"/>
            <a:ext cx="219075" cy="180975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409BB492-EF1B-4E79-9C86-6BE8035241FC}"/>
              </a:ext>
            </a:extLst>
          </p:cNvPr>
          <p:cNvSpPr txBox="1">
            <a:spLocks/>
          </p:cNvSpPr>
          <p:nvPr/>
        </p:nvSpPr>
        <p:spPr>
          <a:xfrm>
            <a:off x="597117" y="285293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2-11 | </a:t>
            </a:r>
            <a:r>
              <a:rPr lang="ko-KR" altLang="en-US" sz="1600" b="1" dirty="0"/>
              <a:t>파일 업로드하기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94D92B7-1034-4533-8954-3AA5591881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57" y="3198572"/>
            <a:ext cx="538162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117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 안에 있는 데이터들은 </a:t>
            </a:r>
            <a:r>
              <a:rPr lang="en-US" altLang="ko-KR" b="1" dirty="0">
                <a:latin typeface="KoPub돋움체_Pro Light" pitchFamily="18" charset="-127"/>
                <a:ea typeface="KoPub돋움체_Pro Light" pitchFamily="18" charset="-127"/>
              </a:rPr>
              <a:t>./data/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데이터명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형식으로 불러올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라이브러리를 이용해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폴더에 있는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불러오는 부분은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A117E8-EE73-485A-94E0-A8B218AFD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573" y="2852930"/>
            <a:ext cx="709612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976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넘파이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라이브러리의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loadtxt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사용해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ThoraricSurgery3.csv’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외부 데이터셋을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러닝에서 알고리즘이나 좋은 컴퓨터 환경만큼 중요한 것이 바로 좋은 데이터를 준비하는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데이터를 면밀히 관찰하고 효율적으로 다루는 연습을 하는 것이 중요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우선은 지금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파일에 관해 좀 더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같이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data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폴더의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ThoraricSurgery3.csv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파일을 더블클릭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웹 브라우저 우측에 새로운 공간이 생기며 해당 데이터를 미리 볼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5634035-F8CA-40E6-A932-DF280E4CA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3774642"/>
            <a:ext cx="209550" cy="209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7C57EF-57DC-4163-B57D-ED18C9190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87" y="4094628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40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2-12 | ThoraricSurgery3.csv </a:t>
            </a:r>
            <a:r>
              <a:rPr lang="ko-KR" altLang="en-US" sz="1600" b="1" dirty="0"/>
              <a:t>파일 확인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07F51D8-D141-4022-96B3-BDF5F4DD2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873611"/>
            <a:ext cx="768667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787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F517A94B-1E6C-4554-9F10-E3DAF6B56918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2-13 | </a:t>
            </a:r>
            <a:r>
              <a:rPr lang="ko-KR" altLang="en-US" sz="1600" b="1" dirty="0"/>
              <a:t>폐암 수술 환자의 의료 기록과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년 후 사망 여부 데이터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A3EBC2B-BC94-48CD-A8F9-783194FE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23" y="1914396"/>
            <a:ext cx="7799154" cy="3904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897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가로줄 한 행이 한 사람의 환자로부터 기록된 정보를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총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행이므로 환자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470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명에 대한 정보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한 행에는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숫자가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이는 환자마다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개의 정보를 순서에 맞추어 정리했다는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정보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개는 종양의 유형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폐활량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호흡 곤란 여부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고통 정도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기침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흡연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천식 여부 등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가지 환자 상태를 조사해서 기록해 놓은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마지막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정보는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결과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생존했음을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수술 후 사망했음을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817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96494B-09B0-498F-8E2D-FC5B9351DF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1896461"/>
            <a:ext cx="37719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이번 프로젝트의 목적은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이용해서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즉 수술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년 후의 생존 또는 사망을 맞히는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항목까지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(attribute)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 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정답에 해당하는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항목을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클래스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(class)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클래스는 앞서 이야기한 ‘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이름표’에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위해서는 속성과 클래스를 서로 다른 데이터셋으로 지정해 주어야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2520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먼저 속성으로 이루어진 데이터셋을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이름으로 만들어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FB38A55-5978-4A31-8A7E-6FFCFEB6A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591" y="2161646"/>
            <a:ext cx="7105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292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파이썬은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숫자를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세지 않고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부터 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범위를 정할 경우 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앞의 숫자는 범위의 맨 처음을 의미하고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콜론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(:)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뒤의 숫자는 이 숫자가 가리키는 위치 ‘바로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앞’이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범위의 마지막이라는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쉼표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(,)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기준으로 앞은 행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샘플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뒤는 열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속성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범위가 입력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[:,0:16]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모든 행의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열부터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16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열까지 가져오라는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97753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다음으로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번째 줄에 위치한 클래스를 따로 모아 데이터셋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지정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보통 집합은 대문자로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원소는 소문자로 표시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에는 여러 개의 속성이 담기기 때문에 대문자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X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클래스 하나의 원소만 담기기 때문에 소문자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y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썼음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927D12-9EDC-4B7F-AC1C-C5F64BBA7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219253"/>
            <a:ext cx="70866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540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 어떤 딥러닝 구조를 만들 것인가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앞서 우리는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실행시키기 위해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불러왔음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구글에서 만든 딥러닝 전용 라이브러리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이용하면 여러 가지 알고리즘을 활용해 다양한 딥러닝 작업을 할 수 있지만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사용법이 쉽지 않다는 단점이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3267BA-F50B-4E7E-B134-A9901D794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849" y="1873611"/>
            <a:ext cx="1162050" cy="2762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348660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2-14 | </a:t>
            </a:r>
            <a:r>
              <a:rPr lang="ko-KR" altLang="en-US" sz="1600" b="1" dirty="0" err="1"/>
              <a:t>텐서플로</a:t>
            </a:r>
            <a:r>
              <a:rPr lang="en-US" altLang="ko-KR" sz="1600" b="1" dirty="0"/>
              <a:t>(https://www.tensorflow.org)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BE2EAC-48CC-47C6-81C7-1CF1656A5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54" y="3942249"/>
            <a:ext cx="140970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83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해결해 주기 위해 개발된 것이 </a:t>
            </a:r>
            <a:r>
              <a:rPr lang="ko-KR" altLang="en-US" b="1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dirty="0" err="1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Keras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279747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2-15 | </a:t>
            </a:r>
            <a:r>
              <a:rPr lang="ko-KR" altLang="en-US" sz="1600" b="1" dirty="0" err="1"/>
              <a:t>케라스</a:t>
            </a:r>
            <a:r>
              <a:rPr lang="en-US" altLang="ko-KR" sz="1600" b="1" dirty="0"/>
              <a:t>(https://keras.io)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B8AEEE-CB2D-4F30-8FE8-99AA22C7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54" y="2680109"/>
            <a:ext cx="15240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760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목적지까지 이동시켜 주는 비행기라면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조종사에 해당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활용하면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거의 모든 작업을 쉽게 처리할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413FDB8-66B2-4BAB-ABB4-3710371B2B3C}"/>
              </a:ext>
            </a:extLst>
          </p:cNvPr>
          <p:cNvSpPr txBox="1">
            <a:spLocks/>
          </p:cNvSpPr>
          <p:nvPr/>
        </p:nvSpPr>
        <p:spPr>
          <a:xfrm>
            <a:off x="597117" y="2564895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2-16 | </a:t>
            </a:r>
            <a:r>
              <a:rPr lang="ko-KR" altLang="en-US" sz="1600" b="1" dirty="0" err="1"/>
              <a:t>텐서플로와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케라스의</a:t>
            </a:r>
            <a:r>
              <a:rPr lang="ko-KR" altLang="en-US" sz="1600" b="1" dirty="0"/>
              <a:t> 관계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0B27D78-2ED9-4020-AFB6-48B3667E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117" y="3066353"/>
            <a:ext cx="481965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7106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불러온 예제에서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활용했는지 알아보자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F3B4B5-97DA-4D3D-A031-0417F012F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0" y="2161646"/>
            <a:ext cx="70770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393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   먼저 앞서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 선언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앞으로 상세히 다루겠지만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그림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2-17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과 같이 여러 층이 쌓여 있는 구조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준비된 데이터가 입력되는 입력층에 이어 첫 번째 작업을 진행하는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번째 작업을 하는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층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…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이런 식으로 출력 결과가 나오는 출력층까지 여러 개의 층이 각자 자신이 맡은 일을 하면서 앞뒤로 정보를 주고받음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Sequential()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한 층 한 층을   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라는 함수를 사용해 간단히 추가시켜 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   와   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두 개의 층을 쌓았음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함수를 한 줄 추가하는 것으로 필요한 만큼 내부의 층을 만들 수 있음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59F265-1F35-471C-B77F-5A3692F2D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458" y="1894489"/>
            <a:ext cx="209550" cy="2095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09A8A0-E9F3-4EC2-B96D-DF022D531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9782" y="3710753"/>
            <a:ext cx="209550" cy="209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B655535-D757-414E-A59A-DED07D73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292" y="4293105"/>
            <a:ext cx="209550" cy="209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DA84607-9D3C-4340-B4FD-A1F2D1028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0541" y="4293105"/>
            <a:ext cx="2095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39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486B07-5FE4-49C5-8367-12826C6DA08D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2-17 | </a:t>
            </a:r>
            <a:r>
              <a:rPr lang="ko-KR" altLang="en-US" sz="1600" b="1" dirty="0" err="1"/>
              <a:t>딥러닝의</a:t>
            </a:r>
            <a:r>
              <a:rPr lang="ko-KR" altLang="en-US" sz="1600" b="1" dirty="0"/>
              <a:t> 층 구조와 </a:t>
            </a:r>
            <a:r>
              <a:rPr lang="ko-KR" altLang="en-US" sz="1600" b="1" dirty="0" err="1"/>
              <a:t>케라스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9BA4B9-17B6-450A-8DC8-31098F369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331" y="1931218"/>
            <a:ext cx="573405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67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과제를 받았다고 해 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 프로그래밍 기법으로 이러한 프로그램을 만들려면 쉽지 않음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이를 매우 쉽게 해결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기존에 우리가 했던 프로그래밍이 데이터를 입력해서 답을 구하는 데 초점이 맞추어 있었음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 안에서 규칙을 발견하고 그 규칙을 새로운 데이터에 적용해서 새로운 결과를 도출하는 데 초점이 맞추어 있기 때문임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기존 데이터를 이용해 아직 일어나지 않은 미지의 일을 예측하기 위해 만들어진 기법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0422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model.add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케라스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API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layers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클래스에서 불러온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함수가 포함되어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‘밀집한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빽빽한’이란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뜻으로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여기서는 각 층의 입력과 출력을 촘촘하게 모두 연결하라는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24473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이제 두 가지를 더 알면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첫째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좋은 딥러닝 모델을 만들려면 몇 개의 층으로 쌓아 올려야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 </a:t>
            </a: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안에 있는 숫자와 설정의 의미는 무엇이며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어떻게 정해야 하는가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</a:t>
            </a:r>
          </a:p>
          <a:p>
            <a:pPr lvl="1"/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설계한다는 것은 결국 몇 개의 층을 어떻게 쌓을지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Dense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외에 어떤 층을 사용할지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내부의 변수들을 어떻게 정해야 하는지 등에 대해 고민하는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대개 어떤 데이터를 가지고 무엇을 할 것인지에 따라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설계가 결정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 설정과 변수의 의미를 알고 이것을 자유롭게 구성할 수 있는지가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잘 다루는지 여부를 결정하는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 책에서 배울 내용도 결국 이것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Dense()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함수의 내부에 쓰인 각 설정의 의미들은 책의 진도가 나감에 따라 앞으로 하나씩 배우게 될 것</a:t>
            </a:r>
            <a:endParaRPr lang="en-US" altLang="ko-KR" dirty="0">
              <a:solidFill>
                <a:schemeClr val="bg1">
                  <a:lumMod val="65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01115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buNone/>
            </a:pP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                 만든 </a:t>
            </a:r>
            <a:r>
              <a:rPr lang="ko-KR" altLang="en-US" b="1" dirty="0" err="1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b="1" dirty="0">
                <a:solidFill>
                  <a:srgbClr val="2EB5B8"/>
                </a:solidFill>
                <a:latin typeface="KoPub돋움체_Pro Light" pitchFamily="18" charset="-127"/>
                <a:ea typeface="KoPub돋움체_Pro Light" pitchFamily="18" charset="-127"/>
              </a:rPr>
              <a:t> 실행시키고 결과 확인 </a:t>
            </a:r>
            <a:endParaRPr lang="en-US" altLang="ko-KR" b="1" dirty="0">
              <a:solidFill>
                <a:srgbClr val="2EB5B8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만들어 놓은 모델을 실행시키는 부분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9D8768-AD3B-4E24-A9ED-EC13953B9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1873611"/>
            <a:ext cx="1143000" cy="266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ABB0D7-B8F4-4CED-9D39-967043EFA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52" y="2507288"/>
            <a:ext cx="71247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8895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3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딥러닝 개괄하기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model.compile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함수는 앞서 만든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model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의 설정을 그대로 실행하라는 의미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 내부에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loss, optimizer, metrics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등 키워드들이 들어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이것은 앞 단계에서 만들어진 딥러닝 구조를 어떤 방식으로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구동시키고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어떻게 마무리할 것인지와 관련된 옵션들인데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둘째 마당과 셋째 마당에서 자세히 배울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딥러닝은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여러 층이 쌓여 만들어진다는 설명을 이미 한 바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딥러닝의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기본 방식은 이 층들을 한 번만 통과하는 것이 아니라 위아래로 여러 차례 오가며 최적의 모델을 찾는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몇 번을 오갈 것인지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그리고 한 번 오갈 때 몇 개의 데이터를 사용할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것인지정하는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함수가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model.fit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()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함수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32775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7BC1C-BEF1-FE43-BAF8-AEC9A285889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en-US" altLang="ko-KR" sz="2600" dirty="0"/>
              <a:t>4 </a:t>
            </a:r>
            <a:r>
              <a:rPr lang="ko-KR" altLang="en-US" sz="2600" dirty="0" err="1"/>
              <a:t>이제부터가</a:t>
            </a:r>
            <a:r>
              <a:rPr lang="ko-KR" altLang="en-US" sz="2600" dirty="0"/>
              <a:t> 진짜 딥러닝</a:t>
            </a:r>
            <a:r>
              <a:rPr lang="en-US" altLang="ko-KR" sz="2600" dirty="0"/>
              <a:t>?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63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908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4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105497" cy="4964629"/>
          </a:xfrm>
        </p:spPr>
        <p:txBody>
          <a:bodyPr>
            <a:normAutofit/>
          </a:bodyPr>
          <a:lstStyle/>
          <a:p>
            <a:r>
              <a:rPr lang="ko-KR" altLang="en-US" b="1" dirty="0" err="1">
                <a:latin typeface="KoPub돋움체_Pro Bold" pitchFamily="18" charset="-127"/>
                <a:ea typeface="KoPub돋움체_Pro Bold" pitchFamily="18" charset="-127"/>
              </a:rPr>
              <a:t>이제부터가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진짜 딥러닝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?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지금까지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작업 환경을 만들고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딥러닝 모델을 실행해 보면서 학습 목표를 파악했음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학습에는 단순한 파이썬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프로그래밍뿐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아니라 선형 회귀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로지스틱 회귀 등 기초 통계학 개념들도 필요함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이러한 설명에는 필연적으로 수학 개념이 따라오게 되어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예전에 배웠지만 잠시 잊고 지냈던 분들을 위해 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장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수학’을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다음 장에 준비했음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물론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수학에 자신이 있다면 둘째 마당으로 직행해도 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만일 예전에 배웠던 것들을 한 번 더 확인하고 싶다면 다음 장에 이어지는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딥러닝을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위한 기초 수학 편을 통해 필요한 개념들을 정리하고 넘어가길 권함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583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2-1 | </a:t>
            </a:r>
            <a:r>
              <a:rPr lang="ko-KR" altLang="en-US" sz="1600" b="1" dirty="0"/>
              <a:t>머신 러닝과 일반 프로그래밍 비교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38D4007-1159-4209-804C-8A5EF5187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18" y="2276860"/>
            <a:ext cx="4924415" cy="37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961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실제 예를 들어 머신 러닝을 활용하는 방법에 대해 살펴보자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중환자를 전문으로 수술하는 어느 병원의 의사가 수많은 환자를 수술해 오던 중 다음과 같은 질문을 던져 보았음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혹시 수술하기 전에 수술 후의 생존율을 수치로 예측할 수 있는 방법이 없을까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?”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방법이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자신이 그동안 집도한 수술 환자의 수술 전 상태와 수술 후 생존율을 정리해 놓은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를 머신 러닝 알고리즘에 넣는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머신 러닝은 데이터가 가진 패턴과 규칙을 분석해서 저장해 두자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이후 새로운 환자가 오면 저장된 분석 결과와 비교해 생존 가능성을 예측하게 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이것이 바로 머신 러닝이 하는 일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44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5" y="1459935"/>
            <a:ext cx="8105496" cy="4964629"/>
          </a:xfrm>
        </p:spPr>
        <p:txBody>
          <a:bodyPr/>
          <a:lstStyle/>
          <a:p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여기서 데이터가 입력되고 패턴이 분석되는 과정을 </a:t>
            </a:r>
            <a:r>
              <a:rPr lang="ko-KR" altLang="en-US" b="1" dirty="0">
                <a:latin typeface="KoPub돋움체_Pro Light" pitchFamily="18" charset="-127"/>
                <a:ea typeface="KoPub돋움체_Pro Light" pitchFamily="18" charset="-127"/>
              </a:rPr>
              <a:t>학습</a:t>
            </a:r>
            <a:r>
              <a:rPr lang="en-US" altLang="ko-KR" dirty="0">
                <a:solidFill>
                  <a:schemeClr val="bg1">
                    <a:lumMod val="65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(training)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다시 말해 학습 과정은 깨끗한 좌표 평면에 기존 환자들을 하나씩 배치하는 과정이라고 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환자들의 분포를 그래프 위에 펼쳐 놓고 이 분포도 위에 수술 성공과 실패 여부를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구분짓는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경계를 그려 넣음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이를 잘 저장해 놓았다가 새로운 환자가 오면 분포도를 다시 꺼냄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/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새 환자가 분포도의 어디쯤 위치하는지 정하고는 아까 그려 둔 경계선을 기준으로 이 환자의 수술 결과를 예측하는 것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54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E06361"/>
                </a:solidFill>
                <a:latin typeface="KoPub돋움체_Pro Bold" pitchFamily="18" charset="-127"/>
                <a:ea typeface="KoPub돋움체_Pro Bold" pitchFamily="18" charset="-127"/>
              </a:rPr>
              <a:t>1</a:t>
            </a:r>
            <a:r>
              <a:rPr lang="en-US" altLang="ko-KR" dirty="0">
                <a:solidFill>
                  <a:srgbClr val="FFCC66"/>
                </a:solidFill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미지의 일을 예측하는 원리</a:t>
            </a:r>
            <a:endParaRPr lang="ko-KR" altLang="en-US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8E78DF5-5872-47BC-87E5-A6880489AA96}"/>
              </a:ext>
            </a:extLst>
          </p:cNvPr>
          <p:cNvSpPr txBox="1">
            <a:spLocks/>
          </p:cNvSpPr>
          <p:nvPr/>
        </p:nvSpPr>
        <p:spPr>
          <a:xfrm>
            <a:off x="597117" y="1530856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ko-KR" altLang="ko-KR" sz="1600" dirty="0"/>
              <a:t>▼ </a:t>
            </a:r>
            <a:r>
              <a:rPr lang="ko-KR" altLang="en-US" sz="1600" b="1" dirty="0"/>
              <a:t> 그림 </a:t>
            </a:r>
            <a:r>
              <a:rPr lang="en-US" altLang="ko-KR" sz="1600" b="1" dirty="0"/>
              <a:t>2-2 | </a:t>
            </a:r>
            <a:r>
              <a:rPr lang="ko-KR" altLang="en-US" sz="1600" b="1" dirty="0"/>
              <a:t>머신 러닝의 학습 및 예측 과정</a:t>
            </a:r>
            <a:endParaRPr lang="ko-KR" altLang="en-US" sz="16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85C4A8-3542-4492-B397-79892EA22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24" y="1988825"/>
            <a:ext cx="672465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139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BC650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2242</Words>
  <Application>Microsoft Office PowerPoint</Application>
  <PresentationFormat>화면 슬라이드 쇼(4:3)</PresentationFormat>
  <Paragraphs>271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55</vt:i4>
      </vt:variant>
    </vt:vector>
  </HeadingPairs>
  <TitlesOfParts>
    <vt:vector size="65" baseType="lpstr">
      <vt:lpstr>KoPub돋움체_Pro Bold</vt:lpstr>
      <vt:lpstr>KoPub돋움체_Pro Light</vt:lpstr>
      <vt:lpstr>KoPub돋움체_Pro Medium</vt:lpstr>
      <vt:lpstr>맑은 고딕</vt:lpstr>
      <vt:lpstr>Arial</vt:lpstr>
      <vt:lpstr>Calibri</vt:lpstr>
      <vt:lpstr>Verdana</vt:lpstr>
      <vt:lpstr>Wingdings</vt:lpstr>
      <vt:lpstr>1_Office Theme</vt:lpstr>
      <vt:lpstr>2_Office Theme</vt:lpstr>
      <vt:lpstr>PowerPoint 프레젠테이션</vt:lpstr>
      <vt:lpstr>PowerPoint 프레젠테이션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1 미지의 일을 예측하는 원리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2 딥러닝 코드 실행해 보기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3 딥러닝 개괄하기</vt:lpstr>
      <vt:lpstr>4 이제부터가 진짜 딥러닝?</vt:lpstr>
      <vt:lpstr>4 이제부터가 진짜 딥러닝?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109-1</cp:lastModifiedBy>
  <cp:revision>237</cp:revision>
  <cp:lastPrinted>2016-08-10T06:58:55Z</cp:lastPrinted>
  <dcterms:created xsi:type="dcterms:W3CDTF">2013-04-05T19:58:06Z</dcterms:created>
  <dcterms:modified xsi:type="dcterms:W3CDTF">2025-03-12T01:01:41Z</dcterms:modified>
</cp:coreProperties>
</file>